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sldIdLst>
    <p:sldId id="274" r:id="rId2"/>
    <p:sldId id="256" r:id="rId3"/>
    <p:sldId id="257" r:id="rId4"/>
    <p:sldId id="258" r:id="rId5"/>
    <p:sldId id="291" r:id="rId6"/>
    <p:sldId id="292" r:id="rId7"/>
    <p:sldId id="293" r:id="rId8"/>
    <p:sldId id="301" r:id="rId9"/>
    <p:sldId id="259" r:id="rId10"/>
    <p:sldId id="261" r:id="rId11"/>
    <p:sldId id="287" r:id="rId12"/>
    <p:sldId id="273" r:id="rId13"/>
    <p:sldId id="279" r:id="rId14"/>
    <p:sldId id="280" r:id="rId15"/>
    <p:sldId id="294" r:id="rId16"/>
    <p:sldId id="278" r:id="rId17"/>
    <p:sldId id="295" r:id="rId18"/>
    <p:sldId id="296" r:id="rId19"/>
    <p:sldId id="298" r:id="rId20"/>
    <p:sldId id="276" r:id="rId21"/>
    <p:sldId id="281" r:id="rId22"/>
    <p:sldId id="290" r:id="rId23"/>
    <p:sldId id="299" r:id="rId24"/>
    <p:sldId id="297" r:id="rId25"/>
    <p:sldId id="26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  <a:srgbClr val="6600FF"/>
    <a:srgbClr val="000000"/>
    <a:srgbClr val="0033CC"/>
    <a:srgbClr val="EAEAEA"/>
    <a:srgbClr val="66CCFF"/>
    <a:srgbClr val="DDDDDD"/>
    <a:srgbClr val="00FFFF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484" autoAdjust="0"/>
    <p:restoredTop sz="94897" autoAdjust="0"/>
  </p:normalViewPr>
  <p:slideViewPr>
    <p:cSldViewPr>
      <p:cViewPr>
        <p:scale>
          <a:sx n="90" d="100"/>
          <a:sy n="90" d="100"/>
        </p:scale>
        <p:origin x="-2232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sb-DE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7-А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44</c:v>
                </c:pt>
                <c:pt idx="2">
                  <c:v>44</c:v>
                </c:pt>
                <c:pt idx="3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7-Б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13</c:v>
                </c:pt>
                <c:pt idx="2">
                  <c:v>74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131058688"/>
        <c:axId val="131105536"/>
      </c:barChart>
      <c:catAx>
        <c:axId val="131058688"/>
        <c:scaling>
          <c:orientation val="minMax"/>
        </c:scaling>
        <c:axPos val="b"/>
        <c:numFmt formatCode="General" sourceLinked="1"/>
        <c:tickLblPos val="nextTo"/>
        <c:crossAx val="131105536"/>
        <c:crosses val="autoZero"/>
        <c:auto val="1"/>
        <c:lblAlgn val="ctr"/>
        <c:lblOffset val="100"/>
      </c:catAx>
      <c:valAx>
        <c:axId val="131105536"/>
        <c:scaling>
          <c:orientation val="minMax"/>
        </c:scaling>
        <c:axPos val="l"/>
        <c:majorGridlines/>
        <c:numFmt formatCode="General" sourceLinked="1"/>
        <c:tickLblPos val="nextTo"/>
        <c:crossAx val="131058688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6769463494482624"/>
          <c:y val="0.39236344177257998"/>
          <c:w val="0.11841661727767912"/>
          <c:h val="0.17559018157747805"/>
        </c:manualLayout>
      </c:layout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sb-DE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6-А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Лист1!$A$2:$A$5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27</c:v>
                </c:pt>
                <c:pt idx="2">
                  <c:v>55</c:v>
                </c:pt>
                <c:pt idx="3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6-Б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43</c:v>
                </c:pt>
                <c:pt idx="2">
                  <c:v>35</c:v>
                </c:pt>
                <c:pt idx="3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132850432"/>
        <c:axId val="132851968"/>
      </c:barChart>
      <c:catAx>
        <c:axId val="132850432"/>
        <c:scaling>
          <c:orientation val="minMax"/>
        </c:scaling>
        <c:axPos val="b"/>
        <c:numFmt formatCode="General" sourceLinked="1"/>
        <c:tickLblPos val="nextTo"/>
        <c:crossAx val="132851968"/>
        <c:crosses val="autoZero"/>
        <c:auto val="1"/>
        <c:lblAlgn val="ctr"/>
        <c:lblOffset val="100"/>
      </c:catAx>
      <c:valAx>
        <c:axId val="132851968"/>
        <c:scaling>
          <c:orientation val="minMax"/>
        </c:scaling>
        <c:axPos val="l"/>
        <c:majorGridlines/>
        <c:numFmt formatCode="General" sourceLinked="1"/>
        <c:tickLblPos val="nextTo"/>
        <c:crossAx val="132850432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5335766440372463"/>
          <c:y val="0.39236352212859082"/>
          <c:w val="0.13275357869892113"/>
          <c:h val="0.17559015523919499"/>
        </c:manualLayout>
      </c:layout>
    </c:legend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FEE42A-68A3-4BDA-B6CE-CC284B652868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8192246-138D-41F2-BA4C-E6C7D588A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34084-AD43-4B67-802E-5961540C0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EDE8B-BCEF-408D-A292-7DFF11A45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ACC5C-EE50-489A-9CB5-3FED0853D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461C-04BD-451B-8965-5E76EB14C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11FD8-940A-47E0-9C93-6215ECD44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E592E-F1BF-4A83-BFD1-C7686FFBF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10901-B332-430D-8E0C-7F08C6427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8780B-9B34-4A44-AE81-ABF48B628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52D41-8D43-4906-846B-68D444D64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47700-DAA6-4368-B926-DEC82B66F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68B1-8C2F-4719-9AB6-E680A657A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CC"/>
            </a:gs>
            <a:gs pos="50000">
              <a:srgbClr val="CCECFF"/>
            </a:gs>
            <a:gs pos="100000">
              <a:srgbClr val="33CC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7CBF023-EA45-4AD9-9424-29D74056F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astudent.com/wp-content/uploads/2011/11/watch.jpg" TargetMode="External"/><Relationship Id="rId13" Type="http://schemas.openxmlformats.org/officeDocument/2006/relationships/image" Target="../media/image9.jpeg"/><Relationship Id="rId18" Type="http://schemas.openxmlformats.org/officeDocument/2006/relationships/hyperlink" Target="http://www.google.com.ua/url?sa=i&amp;rct=j&amp;q=&amp;esrc=s&amp;source=images&amp;cd=&amp;cad=rja&amp;uact=8&amp;ved=0ahUKEwjVnbyM44TRAhUG3SwKHUs0BTsQjRwIBw&amp;url=http://ochumet.ru/kupit-zhidkij-azot-v-rostove-na-donu/&amp;bvm=bv.142059868,d.bGg&amp;psig=AFQjCNE6IiDGfV9pwoprDxQpu9vmjiQD0w&amp;ust=1482392093989471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hyperlink" Target="http://www.google.com.ua/url?sa=i&amp;rct=j&amp;q=&amp;esrc=s&amp;source=images&amp;cd=&amp;cad=rja&amp;uact=8&amp;ved=0ahUKEwj7s-bh4oTRAhVGiCwKHajmAa0QjRwIBw&amp;url=http://navolyni.com/kuhonna-sil.html&amp;bvm=bv.142059868,d.bGg&amp;psig=AFQjCNEGS-QZETUJh408y4tNx7W9sT8Gfw&amp;ust=1482392015939085" TargetMode="External"/><Relationship Id="rId17" Type="http://schemas.openxmlformats.org/officeDocument/2006/relationships/image" Target="../media/image11.jpeg"/><Relationship Id="rId2" Type="http://schemas.openxmlformats.org/officeDocument/2006/relationships/hyperlink" Target="http://www.google.com.ua/url?sa=i&amp;rct=j&amp;q=&amp;esrc=s&amp;source=images&amp;cd=&amp;cad=rja&amp;uact=8&amp;ved=0ahUKEwjlvsCz4YTRAhWHiSwKHWz4AvkQjRwIBw&amp;url=http://palindrome.com.ua/read/14375&amp;bvm=bv.142059868,d.bGg&amp;psig=AFQjCNHWnZ_MfDa7iY0FLp4sOiymqe0teQ&amp;ust=1482391637104875" TargetMode="External"/><Relationship Id="rId16" Type="http://schemas.openxmlformats.org/officeDocument/2006/relationships/hyperlink" Target="http://www.google.com.ua/url?sa=i&amp;rct=j&amp;q=&amp;esrc=s&amp;source=images&amp;cd=&amp;cad=rja&amp;uact=8&amp;ved=0ahUKEwjm7Mi544TRAhUE2SwKHepBCN8QjRwIBw&amp;url=http://teplovin.com.ua/ua/catalog/tehnichni-gazi/medichnij-ridkij-kisen/&amp;bvm=bv.142059868,d.bGg&amp;psig=AFQjCNEVC8_b_7wDl41fuj2hrL_09odFzA&amp;ust=148239216669316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sa=i&amp;rct=j&amp;q=&amp;esrc=s&amp;source=images&amp;cd=&amp;ved=0ahUKEwiVr7WI4oTRAhXJ3CwKHZS6BHAQjRwIBw&amp;url=http://xlebez.ru/zubnaja-pasta-sensodyne-f/&amp;bvm=bv.142059868,d.bGg&amp;psig=AFQjCNGnZ42oyfTSQtpT-IWa2e7AxqKl4g&amp;ust=1482391775447921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hyperlink" Target="http://www.google.com.ua/url?sa=i&amp;rct=j&amp;q=&amp;esrc=s&amp;source=images&amp;cd=&amp;cad=rja&amp;uact=8&amp;ved=0ahUKEwjb24yzjpTRAhWCZCwKHafSDWIQjRwIBw&amp;url=http://www.osvita24.info/page/periodichna-tablicja-d-i-mendeleeva/&amp;bvm=bv.142059868,d.bGg&amp;psig=AFQjCNFzghVzbQ3QdUDrE0wfZzAEsnPIQQ&amp;ust=1482919095706723" TargetMode="External"/><Relationship Id="rId19" Type="http://schemas.openxmlformats.org/officeDocument/2006/relationships/image" Target="../media/image12.jpeg"/><Relationship Id="rId4" Type="http://schemas.openxmlformats.org/officeDocument/2006/relationships/hyperlink" Target="http://www.google.com.ua/url?sa=i&amp;rct=j&amp;q=&amp;esrc=s&amp;source=images&amp;cd=&amp;cad=rja&amp;uact=8&amp;ved=0ahUKEwjwpbrH4YTRAhWJFiwKHUdPARYQjRwIBw&amp;url=http://svitppt.com.ua/zarubizhna-literatura/artur-konan-doyl-sobaka-baskerviliv-zahoplyuyucha-intriga-osnova-detek.html&amp;bvm=bv.142059868,d.bGg&amp;psig=AFQjCNFULiIiO6BpKxrtlhKeTb-T0s6nYQ&amp;ust=1482391691228583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google.com.ua/url?sa=i&amp;rct=j&amp;q=&amp;esrc=s&amp;source=images&amp;cd=&amp;cad=rja&amp;uact=8&amp;ved=0ahUKEwiL5o7d44TRAhWFFCwKHUZoDgoQjRwIBw&amp;url=http://lutch.ru/dragocennye-kamni/brilliant&amp;bvm=bv.142059868,d.bGg&amp;psig=AFQjCNG7dqHnve-6Du0ER19pkvKlqlXTlQ&amp;ust=148239225911753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429000" y="428625"/>
            <a:ext cx="5429250" cy="4297363"/>
          </a:xfrm>
        </p:spPr>
        <p:txBody>
          <a:bodyPr/>
          <a:lstStyle/>
          <a:p>
            <a:r>
              <a:rPr lang="uk-UA" sz="3200" b="1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Грумент</a:t>
            </a:r>
            <a:r>
              <a:rPr lang="uk-UA" sz="32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Тетяна Володимирівна, учитель хімії та біології </a:t>
            </a:r>
            <a:r>
              <a:rPr lang="uk-UA" sz="3200" b="1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Немішаївської</a:t>
            </a:r>
            <a:r>
              <a:rPr lang="uk-UA" sz="32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ЗОШ І-ІІІ ступенів №1, учитель-методист, відмінник освіти України. </a:t>
            </a:r>
            <a:br>
              <a:rPr lang="uk-UA" sz="32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Педагогічний стаж 27 років</a:t>
            </a:r>
          </a:p>
        </p:txBody>
      </p:sp>
      <p:pic>
        <p:nvPicPr>
          <p:cNvPr id="3075" name="Содержимое 3" descr="4+628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14313"/>
            <a:ext cx="2908300" cy="4525962"/>
          </a:xfrm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7626350" y="63579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 dirty="0" err="1"/>
              <a:t>Грумент</a:t>
            </a:r>
            <a:r>
              <a:rPr lang="uk-UA" sz="1800" dirty="0"/>
              <a:t> Т.В.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3635375" y="2492375"/>
            <a:ext cx="2160588" cy="115252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3348038" y="188913"/>
            <a:ext cx="280828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6156325" y="2636838"/>
            <a:ext cx="2736850" cy="936625"/>
          </a:xfrm>
          <a:prstGeom prst="flowChartTerminator">
            <a:avLst/>
          </a:prstGeom>
          <a:gradFill rotWithShape="1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3203575" y="3933825"/>
            <a:ext cx="2808288" cy="1008063"/>
          </a:xfrm>
          <a:prstGeom prst="flowChartTerminator">
            <a:avLst/>
          </a:prstGeom>
          <a:gradFill rotWithShape="1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3276600" y="1268413"/>
            <a:ext cx="2879725" cy="936625"/>
          </a:xfrm>
          <a:prstGeom prst="flowChartTerminator">
            <a:avLst/>
          </a:prstGeom>
          <a:gradFill rotWithShape="1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250825" y="2636838"/>
            <a:ext cx="2736850" cy="935037"/>
          </a:xfrm>
          <a:prstGeom prst="flowChartTerminator">
            <a:avLst/>
          </a:prstGeom>
          <a:gradFill rotWithShape="1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3132138" y="5084763"/>
            <a:ext cx="2881312" cy="1655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6443663" y="3860800"/>
            <a:ext cx="2376487" cy="1655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323850" y="3789363"/>
            <a:ext cx="2376488" cy="1655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395" name="Text Box 14"/>
          <p:cNvSpPr txBox="1">
            <a:spLocks noChangeArrowheads="1"/>
          </p:cNvSpPr>
          <p:nvPr/>
        </p:nvSpPr>
        <p:spPr bwMode="auto">
          <a:xfrm>
            <a:off x="3708400" y="2708275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800" b="1"/>
              <a:t>Ділова компетентність</a:t>
            </a:r>
            <a:endParaRPr lang="ru-RU" sz="1800" b="1"/>
          </a:p>
        </p:txBody>
      </p:sp>
      <p:sp>
        <p:nvSpPr>
          <p:cNvPr id="16396" name="Text Box 15"/>
          <p:cNvSpPr txBox="1">
            <a:spLocks noChangeArrowheads="1"/>
          </p:cNvSpPr>
          <p:nvPr/>
        </p:nvSpPr>
        <p:spPr bwMode="auto">
          <a:xfrm>
            <a:off x="6300788" y="2636838"/>
            <a:ext cx="2519362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800" b="1"/>
              <a:t>Соціальна компетентність</a:t>
            </a:r>
          </a:p>
          <a:p>
            <a:pPr algn="ctr">
              <a:spcBef>
                <a:spcPct val="50000"/>
              </a:spcBef>
            </a:pPr>
            <a:r>
              <a:rPr lang="uk-UA" sz="1400" b="1"/>
              <a:t>( “З ким працювати?”)</a:t>
            </a:r>
            <a:endParaRPr lang="ru-RU" sz="1400" b="1"/>
          </a:p>
        </p:txBody>
      </p:sp>
      <p:sp>
        <p:nvSpPr>
          <p:cNvPr id="16397" name="Text Box 16"/>
          <p:cNvSpPr txBox="1">
            <a:spLocks noChangeArrowheads="1"/>
          </p:cNvSpPr>
          <p:nvPr/>
        </p:nvSpPr>
        <p:spPr bwMode="auto">
          <a:xfrm>
            <a:off x="3851275" y="1268413"/>
            <a:ext cx="18002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/>
              <a:t>Професійна компетентність</a:t>
            </a:r>
          </a:p>
          <a:p>
            <a:pPr algn="ctr">
              <a:spcBef>
                <a:spcPct val="50000"/>
              </a:spcBef>
            </a:pPr>
            <a:r>
              <a:rPr lang="uk-UA" sz="1400" b="1"/>
              <a:t>(“Що робити?”)</a:t>
            </a:r>
            <a:endParaRPr lang="ru-RU" sz="1400" b="1"/>
          </a:p>
        </p:txBody>
      </p:sp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3059113" y="3933825"/>
            <a:ext cx="30241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/>
              <a:t>Особистісна компетентність</a:t>
            </a:r>
          </a:p>
          <a:p>
            <a:pPr algn="ctr">
              <a:spcBef>
                <a:spcPct val="50000"/>
              </a:spcBef>
            </a:pPr>
            <a:r>
              <a:rPr lang="uk-UA" sz="1400" b="1"/>
              <a:t>(“Чому я можу це робити?”)</a:t>
            </a:r>
            <a:endParaRPr lang="ru-RU" sz="1400" b="1"/>
          </a:p>
          <a:p>
            <a:pPr algn="ctr">
              <a:spcBef>
                <a:spcPct val="50000"/>
              </a:spcBef>
            </a:pPr>
            <a:endParaRPr lang="ru-RU" b="1"/>
          </a:p>
        </p:txBody>
      </p:sp>
      <p:sp>
        <p:nvSpPr>
          <p:cNvPr id="16399" name="Text Box 18"/>
          <p:cNvSpPr txBox="1">
            <a:spLocks noChangeArrowheads="1"/>
          </p:cNvSpPr>
          <p:nvPr/>
        </p:nvSpPr>
        <p:spPr bwMode="auto">
          <a:xfrm>
            <a:off x="323850" y="2565400"/>
            <a:ext cx="273685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800" b="1"/>
              <a:t>Методична компетентність</a:t>
            </a:r>
          </a:p>
          <a:p>
            <a:pPr algn="ctr">
              <a:spcBef>
                <a:spcPct val="50000"/>
              </a:spcBef>
            </a:pPr>
            <a:r>
              <a:rPr lang="uk-UA" sz="1400" b="1"/>
              <a:t>(“Як працювати?”)</a:t>
            </a:r>
            <a:endParaRPr lang="ru-RU" sz="1400" b="1"/>
          </a:p>
        </p:txBody>
      </p:sp>
      <p:sp>
        <p:nvSpPr>
          <p:cNvPr id="16400" name="Text Box 19"/>
          <p:cNvSpPr txBox="1">
            <a:spLocks noChangeArrowheads="1"/>
          </p:cNvSpPr>
          <p:nvPr/>
        </p:nvSpPr>
        <p:spPr bwMode="auto">
          <a:xfrm>
            <a:off x="323850" y="3933825"/>
            <a:ext cx="25923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ь"/>
            </a:pPr>
            <a:r>
              <a:rPr lang="uk-UA"/>
              <a:t>Здатність самостійно розв’язувати проблеми</a:t>
            </a:r>
          </a:p>
          <a:p>
            <a:pPr>
              <a:spcBef>
                <a:spcPct val="50000"/>
              </a:spcBef>
              <a:buFont typeface="Wingdings" pitchFamily="2" charset="2"/>
              <a:buChar char="ь"/>
            </a:pPr>
            <a:r>
              <a:rPr lang="uk-UA"/>
              <a:t>Здатність організовувати свою роботу</a:t>
            </a:r>
            <a:endParaRPr lang="ru-RU"/>
          </a:p>
        </p:txBody>
      </p:sp>
      <p:sp>
        <p:nvSpPr>
          <p:cNvPr id="16401" name="Text Box 20"/>
          <p:cNvSpPr txBox="1">
            <a:spLocks noChangeArrowheads="1"/>
          </p:cNvSpPr>
          <p:nvPr/>
        </p:nvSpPr>
        <p:spPr bwMode="auto">
          <a:xfrm>
            <a:off x="3276600" y="260350"/>
            <a:ext cx="31686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ь"/>
            </a:pPr>
            <a:r>
              <a:rPr lang="uk-UA"/>
              <a:t>Теоретичні знання </a:t>
            </a:r>
          </a:p>
          <a:p>
            <a:pPr>
              <a:spcBef>
                <a:spcPct val="50000"/>
              </a:spcBef>
              <a:buFont typeface="Wingdings" pitchFamily="2" charset="2"/>
              <a:buChar char="ь"/>
            </a:pPr>
            <a:r>
              <a:rPr lang="uk-UA"/>
              <a:t>Практичне     застосування</a:t>
            </a:r>
            <a:endParaRPr lang="ru-RU"/>
          </a:p>
        </p:txBody>
      </p:sp>
      <p:sp>
        <p:nvSpPr>
          <p:cNvPr id="16402" name="Text Box 21"/>
          <p:cNvSpPr txBox="1">
            <a:spLocks noChangeArrowheads="1"/>
          </p:cNvSpPr>
          <p:nvPr/>
        </p:nvSpPr>
        <p:spPr bwMode="auto">
          <a:xfrm>
            <a:off x="3203575" y="5013325"/>
            <a:ext cx="266382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ь"/>
            </a:pPr>
            <a:r>
              <a:rPr lang="uk-UA"/>
              <a:t>Реальна самооцінка</a:t>
            </a:r>
          </a:p>
          <a:p>
            <a:pPr>
              <a:spcBef>
                <a:spcPct val="50000"/>
              </a:spcBef>
              <a:buFont typeface="Wingdings" pitchFamily="2" charset="2"/>
              <a:buChar char="ь"/>
            </a:pPr>
            <a:r>
              <a:rPr lang="uk-UA"/>
              <a:t>Відповідальність</a:t>
            </a:r>
          </a:p>
          <a:p>
            <a:pPr>
              <a:spcBef>
                <a:spcPct val="50000"/>
              </a:spcBef>
              <a:buFont typeface="Wingdings" pitchFamily="2" charset="2"/>
              <a:buChar char="ь"/>
            </a:pPr>
            <a:r>
              <a:rPr lang="uk-UA"/>
              <a:t>Здатність до соціальної адаптації</a:t>
            </a:r>
          </a:p>
          <a:p>
            <a:pPr>
              <a:spcBef>
                <a:spcPct val="50000"/>
              </a:spcBef>
              <a:buFont typeface="Wingdings" pitchFamily="2" charset="2"/>
              <a:buChar char="ь"/>
            </a:pPr>
            <a:r>
              <a:rPr lang="uk-UA"/>
              <a:t>Саморозвиток</a:t>
            </a:r>
            <a:endParaRPr lang="ru-RU"/>
          </a:p>
        </p:txBody>
      </p:sp>
      <p:sp>
        <p:nvSpPr>
          <p:cNvPr id="16403" name="Text Box 22"/>
          <p:cNvSpPr txBox="1">
            <a:spLocks noChangeArrowheads="1"/>
          </p:cNvSpPr>
          <p:nvPr/>
        </p:nvSpPr>
        <p:spPr bwMode="auto">
          <a:xfrm>
            <a:off x="6588125" y="4149725"/>
            <a:ext cx="20891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ь"/>
            </a:pPr>
            <a:r>
              <a:rPr lang="uk-UA"/>
              <a:t>Здатність до ефективної взаємодії і конструктивного спілкування</a:t>
            </a:r>
            <a:endParaRPr lang="ru-RU"/>
          </a:p>
        </p:txBody>
      </p:sp>
      <p:sp>
        <p:nvSpPr>
          <p:cNvPr id="16404" name="AutoShape 23"/>
          <p:cNvSpPr>
            <a:spLocks noChangeArrowheads="1"/>
          </p:cNvSpPr>
          <p:nvPr/>
        </p:nvSpPr>
        <p:spPr bwMode="auto">
          <a:xfrm>
            <a:off x="4500563" y="4868863"/>
            <a:ext cx="73025" cy="287337"/>
          </a:xfrm>
          <a:prstGeom prst="downArrow">
            <a:avLst>
              <a:gd name="adj1" fmla="val 50000"/>
              <a:gd name="adj2" fmla="val 9836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sb-DE"/>
          </a:p>
        </p:txBody>
      </p:sp>
      <p:sp>
        <p:nvSpPr>
          <p:cNvPr id="16405" name="AutoShape 24"/>
          <p:cNvSpPr>
            <a:spLocks noChangeArrowheads="1"/>
          </p:cNvSpPr>
          <p:nvPr/>
        </p:nvSpPr>
        <p:spPr bwMode="auto">
          <a:xfrm>
            <a:off x="4643438" y="981075"/>
            <a:ext cx="73025" cy="287338"/>
          </a:xfrm>
          <a:prstGeom prst="upArrow">
            <a:avLst>
              <a:gd name="adj1" fmla="val 50000"/>
              <a:gd name="adj2" fmla="val 9837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sb-DE"/>
          </a:p>
        </p:txBody>
      </p:sp>
      <p:sp>
        <p:nvSpPr>
          <p:cNvPr id="16406" name="AutoShape 32"/>
          <p:cNvSpPr>
            <a:spLocks noChangeArrowheads="1"/>
          </p:cNvSpPr>
          <p:nvPr/>
        </p:nvSpPr>
        <p:spPr bwMode="auto">
          <a:xfrm>
            <a:off x="1476375" y="3500438"/>
            <a:ext cx="73025" cy="287337"/>
          </a:xfrm>
          <a:prstGeom prst="downArrow">
            <a:avLst>
              <a:gd name="adj1" fmla="val 50000"/>
              <a:gd name="adj2" fmla="val 9836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sb-DE"/>
          </a:p>
        </p:txBody>
      </p:sp>
      <p:sp>
        <p:nvSpPr>
          <p:cNvPr id="16407" name="AutoShape 34"/>
          <p:cNvSpPr>
            <a:spLocks noChangeArrowheads="1"/>
          </p:cNvSpPr>
          <p:nvPr/>
        </p:nvSpPr>
        <p:spPr bwMode="auto">
          <a:xfrm>
            <a:off x="7451725" y="3573463"/>
            <a:ext cx="73025" cy="287337"/>
          </a:xfrm>
          <a:prstGeom prst="downArrow">
            <a:avLst>
              <a:gd name="adj1" fmla="val 50000"/>
              <a:gd name="adj2" fmla="val 9836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sb-DE"/>
          </a:p>
        </p:txBody>
      </p:sp>
      <p:sp>
        <p:nvSpPr>
          <p:cNvPr id="16408" name="AutoShape 36"/>
          <p:cNvSpPr>
            <a:spLocks noChangeArrowheads="1"/>
          </p:cNvSpPr>
          <p:nvPr/>
        </p:nvSpPr>
        <p:spPr bwMode="auto">
          <a:xfrm>
            <a:off x="3132138" y="2997200"/>
            <a:ext cx="503237" cy="71438"/>
          </a:xfrm>
          <a:prstGeom prst="rightArrow">
            <a:avLst>
              <a:gd name="adj1" fmla="val 50000"/>
              <a:gd name="adj2" fmla="val 1761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sb-DE"/>
          </a:p>
        </p:txBody>
      </p:sp>
      <p:sp>
        <p:nvSpPr>
          <p:cNvPr id="16409" name="AutoShape 37"/>
          <p:cNvSpPr>
            <a:spLocks noChangeArrowheads="1"/>
          </p:cNvSpPr>
          <p:nvPr/>
        </p:nvSpPr>
        <p:spPr bwMode="auto">
          <a:xfrm rot="-5400000">
            <a:off x="4499769" y="3644107"/>
            <a:ext cx="358775" cy="71437"/>
          </a:xfrm>
          <a:prstGeom prst="rightArrow">
            <a:avLst>
              <a:gd name="adj1" fmla="val 50000"/>
              <a:gd name="adj2" fmla="val 12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sb-DE"/>
          </a:p>
        </p:txBody>
      </p:sp>
      <p:sp>
        <p:nvSpPr>
          <p:cNvPr id="16410" name="AutoShape 38"/>
          <p:cNvSpPr>
            <a:spLocks noChangeArrowheads="1"/>
          </p:cNvSpPr>
          <p:nvPr/>
        </p:nvSpPr>
        <p:spPr bwMode="auto">
          <a:xfrm rot="10800000">
            <a:off x="5724525" y="2997200"/>
            <a:ext cx="431800" cy="71438"/>
          </a:xfrm>
          <a:prstGeom prst="rightArrow">
            <a:avLst>
              <a:gd name="adj1" fmla="val 50000"/>
              <a:gd name="adj2" fmla="val 1511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sb-DE"/>
          </a:p>
        </p:txBody>
      </p:sp>
      <p:sp>
        <p:nvSpPr>
          <p:cNvPr id="16411" name="AutoShape 39"/>
          <p:cNvSpPr>
            <a:spLocks noChangeArrowheads="1"/>
          </p:cNvSpPr>
          <p:nvPr/>
        </p:nvSpPr>
        <p:spPr bwMode="auto">
          <a:xfrm rot="5400000">
            <a:off x="4499769" y="2348707"/>
            <a:ext cx="358775" cy="71437"/>
          </a:xfrm>
          <a:prstGeom prst="rightArrow">
            <a:avLst>
              <a:gd name="adj1" fmla="val 50000"/>
              <a:gd name="adj2" fmla="val 12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sb-DE"/>
          </a:p>
        </p:txBody>
      </p:sp>
      <p:sp>
        <p:nvSpPr>
          <p:cNvPr id="16412" name="TextBox 29"/>
          <p:cNvSpPr txBox="1">
            <a:spLocks noChangeArrowheads="1"/>
          </p:cNvSpPr>
          <p:nvPr/>
        </p:nvSpPr>
        <p:spPr bwMode="auto">
          <a:xfrm>
            <a:off x="7626350" y="63579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/>
              <a:t>Грумент Т.В.</a:t>
            </a: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Кроссенс</a:t>
            </a:r>
            <a:r>
              <a:rPr lang="uk-UA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хімічний</a:t>
            </a:r>
            <a:r>
              <a:rPr lang="uk-UA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00CC"/>
              </a:solidFill>
            </a:endParaRPr>
          </a:p>
        </p:txBody>
      </p:sp>
      <p:sp>
        <p:nvSpPr>
          <p:cNvPr id="18439" name="TextBox 5"/>
          <p:cNvSpPr txBox="1">
            <a:spLocks noChangeArrowheads="1"/>
          </p:cNvSpPr>
          <p:nvPr/>
        </p:nvSpPr>
        <p:spPr bwMode="auto">
          <a:xfrm>
            <a:off x="7626350" y="63579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/>
              <a:t>Грумент Т.В.</a:t>
            </a:r>
            <a:endParaRPr lang="ru-RU" sz="180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500166" y="1285860"/>
          <a:ext cx="6096000" cy="5087969"/>
        </p:xfrm>
        <a:graphic>
          <a:graphicData uri="http://schemas.openxmlformats.org/drawingml/2006/table">
            <a:tbl>
              <a:tblPr/>
              <a:tblGrid>
                <a:gridCol w="2259015"/>
                <a:gridCol w="2012206"/>
                <a:gridCol w="1824779"/>
              </a:tblGrid>
              <a:tr h="1214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hsb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hsb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hsb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hsb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hsb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hsb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hsb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hsb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hsb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403" name="Рисунок 22" descr="Результат пошуку зображень за запитом &quot;спички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8018"/>
          <a:stretch>
            <a:fillRect/>
          </a:stretch>
        </p:blipFill>
        <p:spPr bwMode="auto">
          <a:xfrm>
            <a:off x="1643042" y="1357298"/>
            <a:ext cx="2000264" cy="1143008"/>
          </a:xfrm>
          <a:prstGeom prst="rect">
            <a:avLst/>
          </a:prstGeom>
          <a:noFill/>
        </p:spPr>
      </p:pic>
      <p:pic>
        <p:nvPicPr>
          <p:cNvPr id="16402" name="Рисунок 23" descr="Результат пошуку зображень за запитом &quot;собака баскервілів&quot;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9595" t="4546" r="9595" b="7385"/>
          <a:stretch>
            <a:fillRect/>
          </a:stretch>
        </p:blipFill>
        <p:spPr bwMode="auto">
          <a:xfrm>
            <a:off x="3857620" y="1357298"/>
            <a:ext cx="1857388" cy="1150373"/>
          </a:xfrm>
          <a:prstGeom prst="rect">
            <a:avLst/>
          </a:prstGeom>
          <a:noFill/>
        </p:spPr>
      </p:pic>
      <p:pic>
        <p:nvPicPr>
          <p:cNvPr id="16401" name="Рисунок 25" descr="Пов’язане зображення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8624" r="4581" b="49716"/>
          <a:stretch>
            <a:fillRect/>
          </a:stretch>
        </p:blipFill>
        <p:spPr bwMode="auto">
          <a:xfrm>
            <a:off x="5857884" y="1357298"/>
            <a:ext cx="1685925" cy="1143000"/>
          </a:xfrm>
          <a:prstGeom prst="rect">
            <a:avLst/>
          </a:prstGeom>
          <a:noFill/>
        </p:spPr>
      </p:pic>
      <p:pic>
        <p:nvPicPr>
          <p:cNvPr id="16400" name="Рисунок 3" descr="Історія пісочного годинника">
            <a:hlinkClick r:id="rId8" tooltip="&quot;Історія пісочного годинника&quot;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42" y="2857496"/>
            <a:ext cx="2047875" cy="1314450"/>
          </a:xfrm>
          <a:prstGeom prst="rect">
            <a:avLst/>
          </a:prstGeom>
          <a:noFill/>
        </p:spPr>
      </p:pic>
      <p:pic>
        <p:nvPicPr>
          <p:cNvPr id="16399" name="Рисунок 7" descr="Результат пошуку зображень за запитом &quot;періодична система&quot;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86182" y="2857496"/>
            <a:ext cx="1933575" cy="1371600"/>
          </a:xfrm>
          <a:prstGeom prst="rect">
            <a:avLst/>
          </a:prstGeom>
          <a:noFill/>
        </p:spPr>
      </p:pic>
      <p:pic>
        <p:nvPicPr>
          <p:cNvPr id="16398" name="Рисунок 26" descr="Результат пошуку зображень за запитом &quot;кухонна сіль&quot;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57884" y="2786058"/>
            <a:ext cx="1657350" cy="1438275"/>
          </a:xfrm>
          <a:prstGeom prst="rect">
            <a:avLst/>
          </a:prstGeom>
          <a:noFill/>
        </p:spPr>
      </p:pic>
      <p:pic>
        <p:nvPicPr>
          <p:cNvPr id="16397" name="Picture 13" descr="Пов’язане зображення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43042" y="4643446"/>
            <a:ext cx="2028825" cy="1438275"/>
          </a:xfrm>
          <a:prstGeom prst="rect">
            <a:avLst/>
          </a:prstGeom>
          <a:noFill/>
        </p:spPr>
      </p:pic>
      <p:pic>
        <p:nvPicPr>
          <p:cNvPr id="16396" name="Рисунок 28" descr="Результат пошуку зображень за запитом &quot;кисень&quot;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857620" y="4643446"/>
            <a:ext cx="1771650" cy="1438275"/>
          </a:xfrm>
          <a:prstGeom prst="rect">
            <a:avLst/>
          </a:prstGeom>
          <a:noFill/>
        </p:spPr>
      </p:pic>
      <p:pic>
        <p:nvPicPr>
          <p:cNvPr id="29" name="irc_mi" descr="Результат пошуку зображень за запитом &quot;азот&quot;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857884" y="4643446"/>
            <a:ext cx="1704975" cy="143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500042"/>
            <a:ext cx="439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uk-UA" sz="18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 </a:t>
            </a:r>
            <a:r>
              <a:rPr lang="uk-UA" sz="18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зрізів знань учнів 6-х класів з біології, проведених у 2016-2017 навчальному році, %</a:t>
            </a:r>
            <a:endParaRPr lang="ru-RU" sz="1800" dirty="0">
              <a:solidFill>
                <a:srgbClr val="0000CC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8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sb-DE"/>
          </a:p>
        </p:txBody>
      </p:sp>
      <p:graphicFrame>
        <p:nvGraphicFramePr>
          <p:cNvPr id="13" name="Object 4"/>
          <p:cNvGraphicFramePr>
            <a:graphicFrameLocks/>
          </p:cNvGraphicFramePr>
          <p:nvPr/>
        </p:nvGraphicFramePr>
        <p:xfrm>
          <a:off x="4572000" y="2286000"/>
          <a:ext cx="4429125" cy="335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sb-DE"/>
          </a:p>
        </p:txBody>
      </p:sp>
      <p:sp>
        <p:nvSpPr>
          <p:cNvPr id="1032" name="TextBox 9"/>
          <p:cNvSpPr txBox="1">
            <a:spLocks noChangeArrowheads="1"/>
          </p:cNvSpPr>
          <p:nvPr/>
        </p:nvSpPr>
        <p:spPr bwMode="auto">
          <a:xfrm>
            <a:off x="7626350" y="63579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/>
              <a:t>Грумент Т.В.</a:t>
            </a:r>
            <a:endParaRPr lang="ru-RU" sz="1800"/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sb-DE"/>
          </a:p>
        </p:txBody>
      </p:sp>
      <p:graphicFrame>
        <p:nvGraphicFramePr>
          <p:cNvPr id="12" name="Диаграмма 1"/>
          <p:cNvGraphicFramePr>
            <a:graphicFrameLocks/>
          </p:cNvGraphicFramePr>
          <p:nvPr/>
        </p:nvGraphicFramePr>
        <p:xfrm>
          <a:off x="212725" y="2286000"/>
          <a:ext cx="4359275" cy="3286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sb-DE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72000" y="500042"/>
            <a:ext cx="439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uk-UA" sz="18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 </a:t>
            </a:r>
            <a:r>
              <a:rPr lang="uk-UA" sz="18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зрізів знань учнів 7-х класів з біології проведених у 2016-2017 навчальному році, %</a:t>
            </a:r>
            <a:endParaRPr lang="ru-RU" sz="1800" dirty="0">
              <a:solidFill>
                <a:srgbClr val="0000CC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8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Робота з обдарованими дітьми</a:t>
            </a:r>
            <a:endParaRPr lang="ru-RU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7626350" y="63579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/>
              <a:t>Грумент Т.В.</a:t>
            </a:r>
            <a:endParaRPr lang="ru-RU" sz="180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8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Навчальний рік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ПІ учня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Диплом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Предметна олімпіада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Лучко Роман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 ступеня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Хімія 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Сироватко Юлія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 ступеня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Хімія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Білан Вікторія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 ступеня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Хімія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Лучко Роман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 ступеня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Біологія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2014-2015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Лучко Роман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 ступеня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Хімія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2015-2016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Левітська Ілона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 ступеня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Біологія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2015-2016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Лучко Роман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 ступеня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Хімія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8143930" cy="490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8786"/>
                <a:gridCol w="1628786"/>
                <a:gridCol w="1628786"/>
                <a:gridCol w="1628786"/>
                <a:gridCol w="162878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Навчальний рік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ПІ учня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Диплом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Предметна олімпіада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2016-2017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Чепиленко</a:t>
                      </a: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000" b="1" dirty="0" err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Шон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 ступеня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Хімія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2016-2017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Костюченко</a:t>
                      </a: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Лілія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 ступеня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Хімія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2016-2017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Костюченко Лілія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 ступеня (ІІІ етап)</a:t>
                      </a:r>
                      <a:endParaRPr lang="hsb-DE" sz="20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Хімія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2017-2018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err="1" smtClean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Чепиленко</a:t>
                      </a:r>
                      <a:r>
                        <a:rPr lang="uk-UA" sz="2000" b="1" dirty="0" smtClean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000" b="1" dirty="0" err="1" smtClean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Шон</a:t>
                      </a:r>
                      <a:endParaRPr lang="hsb-DE" sz="2000" b="1" dirty="0" smtClean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kumimoji="0" lang="hsb-DE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 ступеня</a:t>
                      </a:r>
                      <a:endParaRPr lang="hsb-DE" sz="2000" b="1" dirty="0" smtClean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hsb-DE" sz="20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Хімія</a:t>
                      </a:r>
                      <a:endParaRPr lang="hsb-DE" sz="20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2017-2018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err="1" smtClean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Костюченко</a:t>
                      </a:r>
                      <a:r>
                        <a:rPr lang="uk-UA" sz="2000" b="1" dirty="0" smtClean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Лілія</a:t>
                      </a:r>
                      <a:endParaRPr lang="hsb-DE" sz="2000" b="1" dirty="0" smtClean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kumimoji="0" lang="hsb-DE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 ступеня</a:t>
                      </a:r>
                      <a:endParaRPr lang="hsb-DE" sz="2000" b="1" dirty="0" smtClean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Хімія</a:t>
                      </a:r>
                      <a:endParaRPr lang="hsb-DE" sz="20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2017-2018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Оконечніков</a:t>
                      </a:r>
                      <a:r>
                        <a:rPr lang="uk-UA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</a:t>
                      </a:r>
                      <a:r>
                        <a:rPr lang="en-US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sz="2000" b="1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ячеслав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 ступеня</a:t>
                      </a:r>
                      <a:endParaRPr lang="hsb-DE" sz="20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Хімія</a:t>
                      </a:r>
                      <a:endParaRPr lang="hsb-DE" sz="20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uk-UA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Робота з обдарованими дітьми</a:t>
            </a:r>
            <a:endParaRPr lang="ru-RU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TextBox 5"/>
          <p:cNvSpPr txBox="1">
            <a:spLocks noChangeArrowheads="1"/>
          </p:cNvSpPr>
          <p:nvPr/>
        </p:nvSpPr>
        <p:spPr bwMode="auto">
          <a:xfrm>
            <a:off x="7626350" y="63579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 dirty="0" err="1"/>
              <a:t>Грумент</a:t>
            </a:r>
            <a:r>
              <a:rPr lang="uk-UA" sz="1800" dirty="0"/>
              <a:t> Т.В.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Робота з обдарованими дітьми</a:t>
            </a:r>
            <a:endParaRPr lang="hsb-DE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7"/>
          </a:xfrm>
        </p:spPr>
        <p:txBody>
          <a:bodyPr/>
          <a:lstStyle/>
          <a:p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2011-2018 </a:t>
            </a:r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координатор 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іжнародного</a:t>
            </a:r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інтерактивного природничого конкурсу </a:t>
            </a:r>
            <a:r>
              <a:rPr lang="uk-UA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“Колосок</a:t>
            </a:r>
            <a:r>
              <a:rPr lang="uk-UA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2017-2018 – залучення учнів 7-11 класів до участі у </a:t>
            </a:r>
            <a:r>
              <a:rPr lang="uk-UA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ультитесті</a:t>
            </a:r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2017 </a:t>
            </a:r>
            <a:r>
              <a:rPr lang="uk-UA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“Хімія”</a:t>
            </a:r>
            <a:endParaRPr lang="hsb-DE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physik20.ucoz.ru/konkurs/koloso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4884"/>
            <a:ext cx="257175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626350" y="63579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 dirty="0" err="1"/>
              <a:t>Грумент</a:t>
            </a:r>
            <a:r>
              <a:rPr lang="uk-UA" sz="1800" dirty="0"/>
              <a:t> Т.В.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Публікації у фахових виданнях </a:t>
            </a:r>
            <a:endParaRPr lang="ru-RU" sz="42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501121" cy="478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3707"/>
                <a:gridCol w="2833707"/>
                <a:gridCol w="2833707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Дата публікації</a:t>
                      </a:r>
                      <a:endParaRPr lang="hsb-DE" sz="18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 публікації</a:t>
                      </a:r>
                      <a:endParaRPr lang="hsb-DE" sz="18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 видання</a:t>
                      </a:r>
                      <a:endParaRPr lang="hsb-DE" sz="18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17.03.15</a:t>
                      </a:r>
                      <a:endParaRPr lang="hsb-DE" sz="18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Контрольна робота з теми «Періодичний закон і періодична система хімічних елементів. Будова атома», 8 клас</a:t>
                      </a:r>
                      <a:endParaRPr lang="hsb-DE" sz="18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Учительський журнал </a:t>
                      </a:r>
                      <a:r>
                        <a:rPr lang="en-US" sz="1800" b="1" i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on-line</a:t>
                      </a:r>
                      <a:endParaRPr lang="hsb-DE"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02.04.16</a:t>
                      </a:r>
                      <a:endParaRPr lang="hsb-DE"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Контрольна робота з теми «Вода», 7 клас</a:t>
                      </a:r>
                      <a:endParaRPr lang="hsb-DE" sz="18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Методичний портал</a:t>
                      </a:r>
                      <a:endParaRPr lang="hsb-DE" sz="18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06.10.16</a:t>
                      </a:r>
                      <a:endParaRPr lang="hsb-DE" sz="18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Самостійна робота з теми «Поняття про лужні, інертні елементи, галогени. Структура періодичної системи хімічних елементів», 8 клас</a:t>
                      </a:r>
                      <a:endParaRPr lang="hsb-DE" sz="18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Методичний портал</a:t>
                      </a:r>
                      <a:endParaRPr lang="hsb-DE" sz="18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7626350" y="63579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 dirty="0" err="1"/>
              <a:t>Грумент</a:t>
            </a:r>
            <a:r>
              <a:rPr lang="uk-UA" sz="1800" dirty="0"/>
              <a:t> Т.В.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429685" cy="478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9895"/>
                <a:gridCol w="2809895"/>
                <a:gridCol w="2809895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Дата публікації</a:t>
                      </a:r>
                      <a:endParaRPr lang="hsb-DE" sz="18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 публікації</a:t>
                      </a:r>
                      <a:endParaRPr lang="hsb-DE" sz="18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 видання</a:t>
                      </a:r>
                      <a:endParaRPr lang="hsb-DE" sz="18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06.11.16</a:t>
                      </a:r>
                      <a:endParaRPr lang="hsb-DE" sz="18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Узагальнення і систематизація з теми «Періодичний закон і періодична система хімічних елементів. Будова атома», 8 клас</a:t>
                      </a:r>
                      <a:endParaRPr lang="hsb-DE" sz="18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Методичний портал</a:t>
                      </a:r>
                      <a:endParaRPr lang="hsb-DE"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12.02.17</a:t>
                      </a:r>
                      <a:endParaRPr lang="hsb-DE"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Самостійна робота з теми «Відносна молекулярна маса речовини. Масова частка елементів. Фізичні й хімічні явища», 7 клас</a:t>
                      </a:r>
                      <a:endParaRPr lang="hsb-DE" sz="18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Методичний портал</a:t>
                      </a:r>
                      <a:endParaRPr lang="hsb-DE" sz="18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09.04.17</a:t>
                      </a:r>
                      <a:endParaRPr lang="hsb-DE" sz="18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Контрольна робота з теми «Кисень», 7 клас</a:t>
                      </a:r>
                      <a:endParaRPr lang="hsb-DE"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Методичний портал</a:t>
                      </a:r>
                      <a:endParaRPr lang="hsb-DE" sz="18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Публікації у фахових виданнях </a:t>
            </a:r>
            <a:endParaRPr lang="ru-RU" sz="42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6350" y="63579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 dirty="0" err="1"/>
              <a:t>Грумент</a:t>
            </a:r>
            <a:r>
              <a:rPr lang="uk-UA" sz="1800" dirty="0"/>
              <a:t> Т.В.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Збірники завдань, програми факультативних курсів</a:t>
            </a:r>
            <a:r>
              <a:rPr lang="hsb-DE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sb-DE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hsb-DE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8429684" cy="2071702"/>
          </a:xfrm>
        </p:spPr>
        <p:txBody>
          <a:bodyPr/>
          <a:lstStyle/>
          <a:p>
            <a:pPr lvl="0"/>
            <a:endParaRPr lang="en-US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en-US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en-US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en-US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Біологічно активні речовини</a:t>
            </a:r>
            <a:r>
              <a:rPr lang="en-US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(програма</a:t>
            </a:r>
            <a:r>
              <a:rPr lang="en-US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факультативного</a:t>
            </a:r>
            <a:r>
              <a:rPr lang="en-US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курсу для 10</a:t>
            </a:r>
            <a:r>
              <a:rPr lang="en-US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(11) класів), 2014. Виставка-презентація «</a:t>
            </a:r>
            <a:r>
              <a:rPr lang="uk-UA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Іноватика</a:t>
            </a:r>
            <a:r>
              <a:rPr lang="uk-UA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в сучасній освіті –2014</a:t>
            </a:r>
            <a:r>
              <a:rPr lang="uk-UA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hsb-DE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sb-DE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endParaRPr lang="en-US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Хімія та здоров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збірник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задач)</a:t>
            </a:r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2014. </a:t>
            </a:r>
            <a:r>
              <a:rPr lang="en-US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І Міжнародна виставка «Сучасні заклади освіти – 2015»</a:t>
            </a:r>
            <a:endParaRPr lang="hsb-DE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sb-DE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6350" y="63579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 dirty="0" err="1"/>
              <a:t>Грумент</a:t>
            </a:r>
            <a:r>
              <a:rPr lang="uk-UA" sz="1800" dirty="0"/>
              <a:t> Т.В.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5587" t="16327" r="34566" b="7706"/>
          <a:stretch>
            <a:fillRect/>
          </a:stretch>
        </p:blipFill>
        <p:spPr bwMode="auto">
          <a:xfrm>
            <a:off x="1571604" y="3196832"/>
            <a:ext cx="2500330" cy="366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Збірники завдань, програми факультативних курсів</a:t>
            </a:r>
            <a:r>
              <a:rPr lang="hsb-DE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sb-DE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hsb-DE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Хімія у повсякденному житті (збірник вправ, задач, корисних порад), 2015. </a:t>
            </a: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ІІ Міжнародна виставка «Сучасні заклади освіти – 2016</a:t>
            </a:r>
            <a:r>
              <a:rPr lang="uk-UA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hsb-DE" sz="24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Хімія 7. Збірник самостійних та контрольних робіт. 2017.  ІХ Міжнародна виставка «Сучасні заклади освіти – 2018»</a:t>
            </a:r>
            <a:endParaRPr lang="hsb-DE" sz="24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sb-DE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6350" y="63579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 dirty="0" err="1"/>
              <a:t>Грумент</a:t>
            </a:r>
            <a:r>
              <a:rPr lang="uk-UA" sz="1800" dirty="0"/>
              <a:t> Т.В.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5059" t="15986" r="34968" b="7638"/>
          <a:stretch>
            <a:fillRect/>
          </a:stretch>
        </p:blipFill>
        <p:spPr bwMode="auto">
          <a:xfrm>
            <a:off x="5357818" y="3581403"/>
            <a:ext cx="2286016" cy="327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1328" t="32639" r="50781" b="18055"/>
          <a:stretch>
            <a:fillRect/>
          </a:stretch>
        </p:blipFill>
        <p:spPr bwMode="auto">
          <a:xfrm>
            <a:off x="857224" y="3929066"/>
            <a:ext cx="400049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img0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714750"/>
            <a:ext cx="3114675" cy="2524125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500063" y="142875"/>
            <a:ext cx="842486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 i="1" dirty="0">
                <a:solidFill>
                  <a:srgbClr val="0000FF"/>
                </a:solidFill>
                <a:latin typeface="Times New Roman" pitchFamily="18" charset="0"/>
              </a:rPr>
              <a:t>Підвищення ефективності навчання </a:t>
            </a:r>
            <a:r>
              <a:rPr lang="uk-UA" sz="4400" b="1" i="1" dirty="0" smtClean="0">
                <a:solidFill>
                  <a:srgbClr val="0000FF"/>
                </a:solidFill>
                <a:latin typeface="Times New Roman" pitchFamily="18" charset="0"/>
              </a:rPr>
              <a:t>через реалізаці</a:t>
            </a:r>
            <a:r>
              <a:rPr lang="uk-UA" sz="4400" b="1" i="1" dirty="0" smtClean="0">
                <a:solidFill>
                  <a:srgbClr val="0000FF"/>
                </a:solidFill>
                <a:latin typeface="Times New Roman" pitchFamily="18" charset="0"/>
              </a:rPr>
              <a:t>ю </a:t>
            </a:r>
            <a:r>
              <a:rPr lang="uk-UA" sz="4400" b="1" i="1" dirty="0" err="1" smtClean="0">
                <a:solidFill>
                  <a:srgbClr val="0000FF"/>
                </a:solidFill>
                <a:latin typeface="Times New Roman" pitchFamily="18" charset="0"/>
              </a:rPr>
              <a:t>компетентнісного</a:t>
            </a:r>
            <a:r>
              <a:rPr lang="uk-UA" sz="4400" b="1" i="1" dirty="0" smtClean="0">
                <a:solidFill>
                  <a:srgbClr val="0000FF"/>
                </a:solidFill>
                <a:latin typeface="Times New Roman" pitchFamily="18" charset="0"/>
              </a:rPr>
              <a:t> підходу при викладання природничих дисциплін (хімії та біології)</a:t>
            </a:r>
            <a:endParaRPr lang="ru-RU" sz="44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7626350" y="63579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 dirty="0" err="1"/>
              <a:t>Грумент</a:t>
            </a:r>
            <a:r>
              <a:rPr lang="uk-UA" sz="1800" dirty="0"/>
              <a:t> Т.В.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uk-UA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Просвітницька та громадська робота</a:t>
            </a:r>
            <a:endParaRPr lang="ru-RU" sz="38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4500579"/>
          </a:xfrm>
        </p:spPr>
        <p:txBody>
          <a:bodyPr/>
          <a:lstStyle/>
          <a:p>
            <a:r>
              <a:rPr lang="uk-UA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2013-2018 – голова РМО учителів хімії, біології та основ </a:t>
            </a:r>
            <a:r>
              <a:rPr lang="uk-UA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здоров'я;</a:t>
            </a:r>
            <a:endParaRPr lang="uk-UA" sz="28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27.08.2014 – пленарне засідання до нового навчального року. Тема виступу «Проблеми при викладанні хімії та шляхи їх вирішення</a:t>
            </a:r>
            <a:r>
              <a:rPr lang="uk-UA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uk-UA" sz="28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13.12.2016 – майстер-клас в КВНЗ КОР «</a:t>
            </a:r>
            <a:r>
              <a:rPr lang="uk-UA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АНО</a:t>
            </a:r>
            <a:r>
              <a:rPr lang="uk-UA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» на тему «Реалізація </a:t>
            </a:r>
            <a:r>
              <a:rPr lang="uk-UA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компетентнісного</a:t>
            </a:r>
            <a:r>
              <a:rPr lang="uk-UA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підходу в процесі контролю та оцінюванні навчальних досягнень учнів при викладанні природничих дисциплін»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7626350" y="63579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/>
              <a:t>Грумент Т.В.</a:t>
            </a: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500062" y="1285874"/>
            <a:ext cx="8358217" cy="4357703"/>
          </a:xfrm>
        </p:spPr>
        <p:txBody>
          <a:bodyPr/>
          <a:lstStyle/>
          <a:p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2013-2018 – член журі ІІ етапу Всеукраїнської учнівської олімпіади з </a:t>
            </a:r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хімії;</a:t>
            </a:r>
            <a:endParaRPr lang="uk-UA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2013-2018 – член журі ІІІ етапу Всеукраїнської учнівської олімпіади з </a:t>
            </a:r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хімії;</a:t>
            </a:r>
            <a:endParaRPr lang="uk-UA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2015-2016 – член журі обласного конкурсу </a:t>
            </a:r>
            <a:r>
              <a:rPr lang="uk-UA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“Вчитель</a:t>
            </a:r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року”</a:t>
            </a:r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в номінації </a:t>
            </a:r>
            <a:r>
              <a:rPr lang="uk-UA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“Хімія”</a:t>
            </a:r>
            <a:endParaRPr lang="uk-UA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r>
              <a:rPr lang="uk-UA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Просвітницька та громадська робота</a:t>
            </a:r>
            <a:endParaRPr lang="ru-RU" sz="38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7626350" y="63579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 dirty="0" err="1"/>
              <a:t>Грумент</a:t>
            </a:r>
            <a:r>
              <a:rPr lang="uk-UA" sz="1800" dirty="0"/>
              <a:t> Т.В.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Позакласна робота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0034" y="1285861"/>
            <a:ext cx="8229600" cy="2286016"/>
          </a:xfrm>
        </p:spPr>
        <p:txBody>
          <a:bodyPr/>
          <a:lstStyle/>
          <a:p>
            <a:r>
              <a:rPr lang="uk-UA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18.03.2015 – виховний захід до Всесвітнього Дня водних ресурсів для 8-11 класів. Тема заходу «Вода для життя</a:t>
            </a:r>
            <a:r>
              <a:rPr lang="uk-UA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uk-UA" sz="20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22.03.2016 – виховний захід до Всесвітнього Дня Землі для 5-7 класів. Тема заходу «Врятуймо планету Земля</a:t>
            </a:r>
            <a:r>
              <a:rPr lang="uk-UA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!»;</a:t>
            </a:r>
            <a:endParaRPr lang="uk-UA" sz="20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20.03-24.03.2017 – тиждень екології (разом з вчителем біології). Акція «Збери макулатуру – збережи дерево»</a:t>
            </a:r>
          </a:p>
          <a:p>
            <a:pPr>
              <a:buNone/>
            </a:pPr>
            <a:endParaRPr lang="uk-UA" sz="20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sb-DE" sz="2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6" name="TextBox 5"/>
          <p:cNvSpPr txBox="1">
            <a:spLocks noChangeArrowheads="1"/>
          </p:cNvSpPr>
          <p:nvPr/>
        </p:nvSpPr>
        <p:spPr bwMode="auto">
          <a:xfrm>
            <a:off x="7626350" y="63579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 dirty="0" err="1"/>
              <a:t>Грумент</a:t>
            </a:r>
            <a:r>
              <a:rPr lang="uk-UA" sz="1800" dirty="0"/>
              <a:t> Т.В.</a:t>
            </a:r>
            <a:endParaRPr lang="ru-RU" sz="1800" dirty="0"/>
          </a:p>
        </p:txBody>
      </p:sp>
      <p:pic>
        <p:nvPicPr>
          <p:cNvPr id="27657" name="Picture 9" descr="G:\22 березня - вода\фото\SAM_0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607204" cy="3000396"/>
          </a:xfrm>
          <a:prstGeom prst="rect">
            <a:avLst/>
          </a:prstGeom>
          <a:noFill/>
        </p:spPr>
      </p:pic>
      <p:pic>
        <p:nvPicPr>
          <p:cNvPr id="27658" name="Picture 10" descr="G:\День Землі\День Землі\фото\DSC_4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396" y="3357562"/>
            <a:ext cx="448160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Позакласна робота</a:t>
            </a:r>
            <a:endParaRPr lang="hsb-DE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7361"/>
          </a:xfrm>
        </p:spPr>
        <p:txBody>
          <a:bodyPr/>
          <a:lstStyle/>
          <a:p>
            <a:r>
              <a:rPr lang="uk-UA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2016 рік – екскурсія до музею популярної науки і техніки </a:t>
            </a:r>
            <a:r>
              <a:rPr lang="uk-UA" sz="2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Експериментаніум</a:t>
            </a:r>
            <a:r>
              <a:rPr lang="uk-UA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м. </a:t>
            </a:r>
            <a:r>
              <a:rPr lang="uk-UA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Київ;</a:t>
            </a:r>
            <a:endParaRPr lang="uk-UA" sz="20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2016 рік – екскурсія до </a:t>
            </a:r>
            <a:r>
              <a:rPr lang="uk-UA" sz="2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Океанаріуму</a:t>
            </a:r>
            <a:r>
              <a:rPr lang="uk-UA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м. </a:t>
            </a:r>
            <a:r>
              <a:rPr lang="uk-UA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Київ;</a:t>
            </a:r>
            <a:endParaRPr lang="uk-UA" sz="20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2017 рік – екскурсія до Національного науково-природничого музею, м. Київ</a:t>
            </a:r>
            <a:endParaRPr lang="hsb-DE" sz="2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626350" y="63579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 dirty="0" err="1"/>
              <a:t>Грумент</a:t>
            </a:r>
            <a:r>
              <a:rPr lang="uk-UA" sz="1800" dirty="0"/>
              <a:t> Т.В.</a:t>
            </a:r>
            <a:endParaRPr lang="ru-RU" sz="1800" dirty="0"/>
          </a:p>
        </p:txBody>
      </p:sp>
      <p:pic>
        <p:nvPicPr>
          <p:cNvPr id="39938" name="Picture 2" descr="D:\Documents7\Pictures\Практика5\IMG_0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80"/>
            <a:ext cx="2952645" cy="2214554"/>
          </a:xfrm>
          <a:prstGeom prst="rect">
            <a:avLst/>
          </a:prstGeom>
          <a:noFill/>
        </p:spPr>
      </p:pic>
      <p:pic>
        <p:nvPicPr>
          <p:cNvPr id="39939" name="Picture 3" descr="D:\Documents7\Pictures\Океанариум 01 11 2016\IMG_0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071942"/>
            <a:ext cx="3047988" cy="2286064"/>
          </a:xfrm>
          <a:prstGeom prst="rect">
            <a:avLst/>
          </a:prstGeom>
          <a:noFill/>
        </p:spPr>
      </p:pic>
      <p:pic>
        <p:nvPicPr>
          <p:cNvPr id="39940" name="Picture 4" descr="D:\Documents7\Pictures\Практика6\IMG_09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323" y="3786190"/>
            <a:ext cx="2952677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Самоосвіта</a:t>
            </a:r>
            <a:endParaRPr lang="hsb-DE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uk-UA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11.10.2016 – 02.03.2017 – курсова перепідготовка, КВНЗ КОР </a:t>
            </a:r>
            <a:r>
              <a:rPr lang="uk-UA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“Академія</a:t>
            </a:r>
            <a:r>
              <a:rPr lang="uk-UA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неперервної </a:t>
            </a:r>
            <a:r>
              <a:rPr lang="uk-UA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uk-UA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25.02.2018 – отримання сертифікату про завершення курсу </a:t>
            </a:r>
            <a:r>
              <a:rPr lang="uk-UA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“Біологія</a:t>
            </a:r>
            <a:r>
              <a:rPr lang="uk-UA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Рослини, гриби та </a:t>
            </a:r>
            <a:r>
              <a:rPr lang="uk-UA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лишайники”</a:t>
            </a:r>
            <a:r>
              <a:rPr lang="uk-UA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Освітня платформа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EdEra</a:t>
            </a:r>
            <a:r>
              <a:rPr lang="uk-UA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05.03.2018 – </a:t>
            </a:r>
            <a:r>
              <a:rPr lang="uk-UA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сертифікату про завершення курсу </a:t>
            </a:r>
            <a:r>
              <a:rPr lang="uk-UA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“Критичне</a:t>
            </a:r>
            <a:r>
              <a:rPr lang="uk-UA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мислення для </a:t>
            </a:r>
            <a:r>
              <a:rPr lang="uk-UA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освітян”</a:t>
            </a:r>
            <a:r>
              <a:rPr lang="uk-UA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Освітня платформа 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Prometheus</a:t>
            </a:r>
            <a:r>
              <a:rPr lang="uk-UA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sb-DE" sz="28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sb-DE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626350" y="63579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 dirty="0" err="1"/>
              <a:t>Грумент</a:t>
            </a:r>
            <a:r>
              <a:rPr lang="uk-UA" sz="1800" dirty="0"/>
              <a:t> Т.В.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uk-UA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компетентнісного</a:t>
            </a:r>
            <a:r>
              <a:rPr lang="uk-UA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навчання</a:t>
            </a:r>
            <a:endParaRPr lang="hsb-DE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397194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оволодіння ключовими </a:t>
            </a:r>
            <a:r>
              <a:rPr lang="uk-UA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компетентностями</a:t>
            </a:r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вміння розв'язувати проблеми, що виникли в конкретних ситуаціях за допомогою отриманих знань та набутих умінь і навичок;</a:t>
            </a:r>
            <a:endParaRPr lang="uk-UA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формування духовного світу;</a:t>
            </a:r>
          </a:p>
          <a:p>
            <a:pPr eaLnBrk="1" hangingPunct="1"/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прагнення до успіху та самореалізації</a:t>
            </a:r>
            <a:endParaRPr lang="uk-UA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uk-UA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uk-UA" dirty="0" smtClean="0">
              <a:solidFill>
                <a:srgbClr val="000099"/>
              </a:solidFill>
            </a:endParaRPr>
          </a:p>
          <a:p>
            <a:pPr eaLnBrk="1" hangingPunct="1">
              <a:buFont typeface="Wingdings" pitchFamily="2" charset="2"/>
              <a:buChar char="Ш"/>
            </a:pPr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351837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uk-UA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Arial"/>
            </a:endParaRP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7626350" y="63579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/>
              <a:t>Грумент Т.В.</a:t>
            </a: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Провідна педагогічна ідея</a:t>
            </a:r>
            <a:endParaRPr lang="hsb-DE" sz="4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uk-UA" sz="2800" dirty="0" smtClean="0"/>
              <a:t>		</a:t>
            </a:r>
            <a:r>
              <a:rPr lang="uk-UA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Формування в учнів якісно нових знань, які характеризуються вищим рівнем   осмислення,  динамічністю застосування  в  нових   життєвих ситуаціях, підвищенням їх дієвості </a:t>
            </a:r>
          </a:p>
          <a:p>
            <a:pPr eaLnBrk="1" hangingPunct="1">
              <a:buFontTx/>
              <a:buNone/>
            </a:pPr>
            <a:r>
              <a:rPr lang="uk-UA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і системності, здатності швидко реагувати на запити часу</a:t>
            </a:r>
            <a:endParaRPr lang="ru-RU" sz="36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5596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uk-UA" sz="2000" b="1" kern="10" spc="50" dirty="0">
              <a:ln w="11430"/>
              <a:solidFill>
                <a:srgbClr val="0000CC"/>
              </a:solidFill>
              <a:latin typeface="Monotype Corsiva"/>
            </a:endParaRP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7626350" y="63579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/>
              <a:t>Грумент Т.В.</a:t>
            </a: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0105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uk-UA" sz="2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Формування: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ключових </a:t>
            </a:r>
            <a:r>
              <a:rPr lang="uk-UA" sz="2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компетенцій</a:t>
            </a:r>
            <a:r>
              <a:rPr lang="uk-UA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та пізнавальних інтересів учнів;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уміння вибудовувати гармонійні стосунки з довкіллям та самоутверджуватися у різних соціальних сферах;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навичок різнобічного, нетрадиційного, практичного застосування набутих знань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uk-UA" sz="2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Створення :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комфортного психологічного клімату для учнів і вчителів у процесі навчання </a:t>
            </a:r>
            <a:endParaRPr lang="ru-RU" sz="24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uk-UA" dirty="0" smtClean="0">
              <a:solidFill>
                <a:srgbClr val="000099"/>
              </a:solidFill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7626350" y="63579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/>
              <a:t>Грумент Т.В.</a:t>
            </a:r>
            <a:endParaRPr lang="ru-RU" sz="180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sz="4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Мета діяльності</a:t>
            </a:r>
            <a:endParaRPr lang="hsb-DE" sz="4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500042"/>
            <a:ext cx="8501090" cy="1071570"/>
          </a:xfrm>
        </p:spPr>
        <p:txBody>
          <a:bodyPr/>
          <a:lstStyle/>
          <a:p>
            <a:r>
              <a:rPr lang="uk-UA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Компетентність - поінформованість, обізнаність, авторитетність</a:t>
            </a:r>
            <a:endParaRPr lang="uk-UA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3357554" y="4500570"/>
            <a:ext cx="2736850" cy="1071562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50000">
                <a:schemeClr val="bg1"/>
              </a:gs>
              <a:gs pos="100000">
                <a:srgbClr val="3399FF"/>
              </a:gs>
            </a:gsLst>
            <a:lin ang="189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rgbClr val="0033CC"/>
                </a:solidFill>
              </a:rPr>
              <a:t>Особисті якості</a:t>
            </a:r>
          </a:p>
          <a:p>
            <a:pPr algn="ctr">
              <a:defRPr/>
            </a:pPr>
            <a:r>
              <a:rPr lang="uk-UA" sz="1200" b="1" dirty="0" smtClean="0">
                <a:solidFill>
                  <a:srgbClr val="0033CC"/>
                </a:solidFill>
              </a:rPr>
              <a:t>Мотивація діяльності</a:t>
            </a:r>
            <a:endParaRPr lang="ru-RU" sz="1200" b="1" dirty="0">
              <a:solidFill>
                <a:srgbClr val="0033CC"/>
              </a:solidFill>
            </a:endParaRP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5714991" y="3000379"/>
            <a:ext cx="2736850" cy="1071563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50000">
                <a:schemeClr val="bg1"/>
              </a:gs>
              <a:gs pos="100000">
                <a:srgbClr val="3399FF"/>
              </a:gs>
            </a:gsLst>
            <a:lin ang="189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ru-RU" sz="2200" b="1" dirty="0">
              <a:solidFill>
                <a:srgbClr val="0033CC"/>
              </a:solidFill>
            </a:endParaRP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928679" y="3000379"/>
            <a:ext cx="2736850" cy="1163638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50000">
                <a:schemeClr val="bg1"/>
              </a:gs>
              <a:gs pos="100000">
                <a:srgbClr val="3399FF"/>
              </a:gs>
            </a:gsLst>
            <a:lin ang="189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1000100" y="2928934"/>
            <a:ext cx="264318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200" b="1" dirty="0" smtClean="0">
                <a:solidFill>
                  <a:srgbClr val="0033CC"/>
                </a:solidFill>
              </a:rPr>
              <a:t>Знання</a:t>
            </a:r>
          </a:p>
          <a:p>
            <a:pPr algn="ctr"/>
            <a:r>
              <a:rPr lang="uk-UA" sz="1200" b="1" dirty="0" smtClean="0">
                <a:solidFill>
                  <a:srgbClr val="0033CC"/>
                </a:solidFill>
              </a:rPr>
              <a:t>Глибокі, систематичні, </a:t>
            </a:r>
            <a:r>
              <a:rPr lang="uk-UA" sz="1200" b="1" dirty="0" err="1" smtClean="0">
                <a:solidFill>
                  <a:srgbClr val="0033CC"/>
                </a:solidFill>
              </a:rPr>
              <a:t>поліфункціональні</a:t>
            </a:r>
            <a:endParaRPr lang="ru-RU" sz="1200" b="1" dirty="0">
              <a:solidFill>
                <a:srgbClr val="0033CC"/>
              </a:solidFill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6000760" y="2928934"/>
            <a:ext cx="2286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200" b="1" dirty="0" smtClean="0">
                <a:solidFill>
                  <a:srgbClr val="0033CC"/>
                </a:solidFill>
              </a:rPr>
              <a:t>Діяльність</a:t>
            </a:r>
          </a:p>
          <a:p>
            <a:pPr algn="ctr"/>
            <a:r>
              <a:rPr lang="uk-UA" sz="1200" b="1" dirty="0" smtClean="0">
                <a:solidFill>
                  <a:srgbClr val="0033CC"/>
                </a:solidFill>
              </a:rPr>
              <a:t>Використання знань в нестандартних ситуаціях</a:t>
            </a:r>
            <a:endParaRPr lang="ru-RU" sz="1200" b="1" dirty="0">
              <a:solidFill>
                <a:srgbClr val="0033CC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357554" y="1785926"/>
            <a:ext cx="2736850" cy="1071562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50000">
                <a:schemeClr val="bg1"/>
              </a:gs>
              <a:gs pos="100000">
                <a:srgbClr val="3399FF"/>
              </a:gs>
            </a:gsLst>
            <a:lin ang="189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rgbClr val="0033CC"/>
                </a:solidFill>
              </a:rPr>
              <a:t>Компетентність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11" name="AutoShape 33"/>
          <p:cNvSpPr>
            <a:spLocks noChangeArrowheads="1"/>
          </p:cNvSpPr>
          <p:nvPr/>
        </p:nvSpPr>
        <p:spPr bwMode="auto">
          <a:xfrm rot="7506051">
            <a:off x="2177812" y="3796935"/>
            <a:ext cx="593746" cy="2101041"/>
          </a:xfrm>
          <a:prstGeom prst="curvedLeftArrow">
            <a:avLst>
              <a:gd name="adj1" fmla="val 43943"/>
              <a:gd name="adj2" fmla="val 8789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sb-DE"/>
          </a:p>
        </p:txBody>
      </p:sp>
      <p:sp>
        <p:nvSpPr>
          <p:cNvPr id="15" name="AutoShape 32"/>
          <p:cNvSpPr>
            <a:spLocks noChangeArrowheads="1"/>
          </p:cNvSpPr>
          <p:nvPr/>
        </p:nvSpPr>
        <p:spPr bwMode="auto">
          <a:xfrm rot="3558700">
            <a:off x="6627701" y="3813306"/>
            <a:ext cx="584200" cy="1790700"/>
          </a:xfrm>
          <a:prstGeom prst="curvedLeftArrow">
            <a:avLst>
              <a:gd name="adj1" fmla="val 54805"/>
              <a:gd name="adj2" fmla="val 10961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sb-DE"/>
          </a:p>
        </p:txBody>
      </p:sp>
      <p:sp>
        <p:nvSpPr>
          <p:cNvPr id="16" name="AutoShape 32"/>
          <p:cNvSpPr>
            <a:spLocks noChangeArrowheads="1"/>
          </p:cNvSpPr>
          <p:nvPr/>
        </p:nvSpPr>
        <p:spPr bwMode="auto">
          <a:xfrm rot="18289867">
            <a:off x="6704039" y="1272960"/>
            <a:ext cx="641623" cy="1954626"/>
          </a:xfrm>
          <a:prstGeom prst="curvedLeftArrow">
            <a:avLst>
              <a:gd name="adj1" fmla="val 54805"/>
              <a:gd name="adj2" fmla="val 10961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sb-DE"/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 rot="20003496">
            <a:off x="1339506" y="2016919"/>
            <a:ext cx="2555844" cy="435897"/>
          </a:xfrm>
          <a:prstGeom prst="curvedDownArrow">
            <a:avLst>
              <a:gd name="adj1" fmla="val 106775"/>
              <a:gd name="adj2" fmla="val 15685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sb-DE"/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7626350" y="63579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 dirty="0" err="1"/>
              <a:t>Грумент</a:t>
            </a:r>
            <a:r>
              <a:rPr lang="uk-UA" sz="1800" dirty="0"/>
              <a:t> Т.В.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Компетентнісний</a:t>
            </a:r>
            <a:r>
              <a:rPr lang="uk-UA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підхід на уроках хімії та біології передбачає</a:t>
            </a:r>
            <a:endParaRPr lang="uk-UA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/>
          <a:lstStyle/>
          <a:p>
            <a:r>
              <a:rPr lang="uk-UA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уміння учнів бачити та застосовувати знання з хімії та біології в реальному </a:t>
            </a:r>
            <a:r>
              <a:rPr lang="uk-UA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житті; </a:t>
            </a:r>
            <a:endParaRPr lang="uk-UA" sz="24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уміння будувати та досліджувати хімічну та біологічну </a:t>
            </a:r>
            <a:r>
              <a:rPr lang="uk-UA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модель;</a:t>
            </a:r>
            <a:endParaRPr lang="uk-UA" sz="24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інтерпретувати отримані </a:t>
            </a:r>
            <a:r>
              <a:rPr lang="uk-UA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результати;</a:t>
            </a:r>
            <a:endParaRPr lang="uk-UA" sz="24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проводити досліди й експерименти з хімічними та біологічними явищами та </a:t>
            </a:r>
            <a:r>
              <a:rPr lang="uk-UA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процесами;</a:t>
            </a:r>
            <a:endParaRPr lang="uk-UA" sz="24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розв’язувати теоретичні та прикладні проблеми, пов’язані з реальними ситуаціями в житті</a:t>
            </a:r>
          </a:p>
          <a:p>
            <a:pPr>
              <a:buNone/>
            </a:pPr>
            <a:r>
              <a:rPr lang="ru-RU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Компетентнісний</a:t>
            </a:r>
            <a:r>
              <a:rPr lang="uk-UA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підхід – це відповідь на вимоги часу, це орієнтир національної системи освіти</a:t>
            </a:r>
            <a:endParaRPr lang="uk-UA" sz="2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6350" y="63579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 dirty="0" err="1"/>
              <a:t>Грумент</a:t>
            </a:r>
            <a:r>
              <a:rPr lang="uk-UA" sz="1800" dirty="0"/>
              <a:t> Т.В.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Шляхи реалізації </a:t>
            </a:r>
            <a:r>
              <a:rPr lang="uk-UA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компетентнісного</a:t>
            </a:r>
            <a:r>
              <a:rPr lang="uk-UA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підходу на уроках хімії та біології</a:t>
            </a:r>
            <a:endParaRPr lang="uk-UA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постановка експерименту (зацікавленість через здивування</a:t>
            </a:r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uk-UA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задачі з практичним </a:t>
            </a:r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змістом;</a:t>
            </a:r>
            <a:endParaRPr lang="uk-UA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зв'язок хімії та біології з </a:t>
            </a:r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життям;</a:t>
            </a:r>
            <a:endParaRPr lang="uk-UA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інтерактивні методи та нетрадиційні </a:t>
            </a:r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уроки;</a:t>
            </a:r>
            <a:endParaRPr lang="uk-UA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проектів;</a:t>
            </a:r>
            <a:endParaRPr lang="uk-UA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застосування ІКТ</a:t>
            </a:r>
            <a:endParaRPr lang="uk-UA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626350" y="63579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 dirty="0" err="1"/>
              <a:t>Грумент</a:t>
            </a:r>
            <a:r>
              <a:rPr lang="uk-UA" sz="1800" dirty="0"/>
              <a:t> Т.В.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err="1">
                <a:solidFill>
                  <a:srgbClr val="002060"/>
                </a:solidFill>
              </a:rPr>
              <a:t>Ключові</a:t>
            </a:r>
            <a:r>
              <a:rPr lang="ru-RU" sz="4000" b="1" i="1" dirty="0">
                <a:solidFill>
                  <a:srgbClr val="002060"/>
                </a:solidFill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</a:rPr>
              <a:t>теми з ОДГ/ОПЛ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2555875" y="1268413"/>
            <a:ext cx="4691063" cy="4525962"/>
          </a:xfrm>
        </p:spPr>
        <p:txBody>
          <a:bodyPr/>
          <a:lstStyle/>
          <a:p>
            <a:pPr eaLnBrk="1" hangingPunct="1"/>
            <a:r>
              <a:rPr lang="ru-RU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Ідентичність</a:t>
            </a:r>
            <a:endParaRPr lang="ru-RU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Різноманітність</a:t>
            </a:r>
            <a:r>
              <a:rPr lang="ru-RU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і </a:t>
            </a:r>
            <a:r>
              <a:rPr lang="ru-RU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плюралізм</a:t>
            </a:r>
            <a:endParaRPr lang="ru-RU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Відповідальність</a:t>
            </a:r>
            <a:endParaRPr lang="ru-RU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Конфлікт</a:t>
            </a:r>
            <a:endParaRPr lang="ru-RU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Правила і </a:t>
            </a:r>
            <a:r>
              <a:rPr lang="ru-RU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закони</a:t>
            </a:r>
            <a:endParaRPr lang="ru-RU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Уряд і </a:t>
            </a:r>
            <a:r>
              <a:rPr lang="ru-RU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політика</a:t>
            </a:r>
            <a:endParaRPr lang="ru-RU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Рівноправність</a:t>
            </a:r>
            <a:endParaRPr lang="ru-RU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Свобода</a:t>
            </a:r>
          </a:p>
          <a:p>
            <a:pPr eaLnBrk="1" hangingPunct="1"/>
            <a:r>
              <a:rPr lang="ru-RU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Медіа</a:t>
            </a:r>
            <a:endParaRPr lang="ru-RU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908175" y="2924175"/>
            <a:ext cx="49688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285984" y="3214686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 err="1" smtClean="0">
                <a:solidFill>
                  <a:srgbClr val="0000CC"/>
                </a:solidFill>
              </a:rPr>
              <a:t>Компетентнісне</a:t>
            </a:r>
            <a:r>
              <a:rPr lang="uk-UA" sz="2400" b="1" dirty="0" smtClean="0">
                <a:solidFill>
                  <a:srgbClr val="0000CC"/>
                </a:solidFill>
              </a:rPr>
              <a:t> навчання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8196" name="Oval 6"/>
          <p:cNvSpPr>
            <a:spLocks noChangeArrowheads="1"/>
          </p:cNvSpPr>
          <p:nvPr/>
        </p:nvSpPr>
        <p:spPr bwMode="auto">
          <a:xfrm rot="-438140">
            <a:off x="250825" y="1700213"/>
            <a:ext cx="3384550" cy="9350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hsb-DE"/>
          </a:p>
        </p:txBody>
      </p:sp>
      <p:sp>
        <p:nvSpPr>
          <p:cNvPr id="8197" name="Oval 7"/>
          <p:cNvSpPr>
            <a:spLocks noChangeArrowheads="1"/>
          </p:cNvSpPr>
          <p:nvPr/>
        </p:nvSpPr>
        <p:spPr bwMode="auto">
          <a:xfrm rot="20873503">
            <a:off x="931995" y="331252"/>
            <a:ext cx="3537390" cy="1088094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hsb-DE"/>
          </a:p>
        </p:txBody>
      </p:sp>
      <p:sp>
        <p:nvSpPr>
          <p:cNvPr id="8198" name="Oval 8"/>
          <p:cNvSpPr>
            <a:spLocks noChangeArrowheads="1"/>
          </p:cNvSpPr>
          <p:nvPr/>
        </p:nvSpPr>
        <p:spPr bwMode="auto">
          <a:xfrm rot="739147">
            <a:off x="5003800" y="333375"/>
            <a:ext cx="3384550" cy="935038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hsb-DE"/>
          </a:p>
        </p:txBody>
      </p:sp>
      <p:sp>
        <p:nvSpPr>
          <p:cNvPr id="8199" name="Oval 9"/>
          <p:cNvSpPr>
            <a:spLocks noChangeArrowheads="1"/>
          </p:cNvSpPr>
          <p:nvPr/>
        </p:nvSpPr>
        <p:spPr bwMode="auto">
          <a:xfrm rot="675201">
            <a:off x="5559425" y="1749425"/>
            <a:ext cx="3384550" cy="935038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hsb-DE"/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 rot="-397997">
            <a:off x="323850" y="1844675"/>
            <a:ext cx="3240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800" dirty="0"/>
              <a:t>Формування розумових умінь і критичного мислення</a:t>
            </a:r>
            <a:endParaRPr lang="ru-RU" sz="1800" dirty="0"/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 rot="21003532">
            <a:off x="1331913" y="408285"/>
            <a:ext cx="28797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800" dirty="0"/>
              <a:t>Формування </a:t>
            </a:r>
            <a:r>
              <a:rPr lang="uk-UA" sz="1800" dirty="0" smtClean="0"/>
              <a:t>предметних і ключових </a:t>
            </a:r>
            <a:r>
              <a:rPr lang="uk-UA" sz="1800" dirty="0" err="1"/>
              <a:t>компетентностей</a:t>
            </a:r>
            <a:endParaRPr lang="ru-RU" sz="1800" dirty="0"/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 rot="614892">
            <a:off x="5219700" y="549275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800"/>
              <a:t>Гуманізація навчального процесу</a:t>
            </a:r>
            <a:endParaRPr lang="ru-RU" sz="1800"/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 rot="532886">
            <a:off x="5580063" y="197326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800"/>
              <a:t>Розвиток творчих здібностей</a:t>
            </a:r>
            <a:endParaRPr lang="ru-RU" sz="1800"/>
          </a:p>
        </p:txBody>
      </p:sp>
      <p:sp>
        <p:nvSpPr>
          <p:cNvPr id="8204" name="AutoShape 14"/>
          <p:cNvSpPr>
            <a:spLocks noChangeArrowheads="1"/>
          </p:cNvSpPr>
          <p:nvPr/>
        </p:nvSpPr>
        <p:spPr bwMode="auto">
          <a:xfrm>
            <a:off x="323850" y="4437063"/>
            <a:ext cx="2987675" cy="865187"/>
          </a:xfrm>
          <a:prstGeom prst="flowChartDecision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hsb-DE"/>
          </a:p>
        </p:txBody>
      </p:sp>
      <p:sp>
        <p:nvSpPr>
          <p:cNvPr id="8206" name="AutoShape 16"/>
          <p:cNvSpPr>
            <a:spLocks noChangeArrowheads="1"/>
          </p:cNvSpPr>
          <p:nvPr/>
        </p:nvSpPr>
        <p:spPr bwMode="auto">
          <a:xfrm>
            <a:off x="5832475" y="4437063"/>
            <a:ext cx="3060700" cy="865187"/>
          </a:xfrm>
          <a:prstGeom prst="flowChartDecision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hsb-DE"/>
          </a:p>
        </p:txBody>
      </p:sp>
      <p:sp>
        <p:nvSpPr>
          <p:cNvPr id="8207" name="AutoShape 17"/>
          <p:cNvSpPr>
            <a:spLocks noChangeArrowheads="1"/>
          </p:cNvSpPr>
          <p:nvPr/>
        </p:nvSpPr>
        <p:spPr bwMode="auto">
          <a:xfrm>
            <a:off x="2916238" y="6021388"/>
            <a:ext cx="3168650" cy="576262"/>
          </a:xfrm>
          <a:prstGeom prst="flowChartTerminator">
            <a:avLst/>
          </a:prstGeom>
          <a:gradFill rotWithShape="1">
            <a:gsLst>
              <a:gs pos="0">
                <a:srgbClr val="00CCFF"/>
              </a:gs>
              <a:gs pos="50000">
                <a:srgbClr val="99CCFF"/>
              </a:gs>
              <a:gs pos="100000">
                <a:srgbClr val="00CC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endParaRPr lang="hsb-DE"/>
          </a:p>
        </p:txBody>
      </p:sp>
      <p:sp>
        <p:nvSpPr>
          <p:cNvPr id="8209" name="Text Box 19"/>
          <p:cNvSpPr txBox="1">
            <a:spLocks noChangeArrowheads="1"/>
          </p:cNvSpPr>
          <p:nvPr/>
        </p:nvSpPr>
        <p:spPr bwMode="auto">
          <a:xfrm>
            <a:off x="857224" y="4643446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800" b="1" dirty="0"/>
              <a:t>Активні</a:t>
            </a:r>
            <a:endParaRPr lang="ru-RU" sz="1800" b="1" dirty="0"/>
          </a:p>
        </p:txBody>
      </p:sp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6227763" y="4652963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800" b="1"/>
              <a:t>Інтерактивні</a:t>
            </a:r>
            <a:endParaRPr lang="ru-RU" sz="1800" b="1"/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2571736" y="6143644"/>
            <a:ext cx="3959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800" dirty="0"/>
              <a:t>Моделі навчання</a:t>
            </a:r>
            <a:endParaRPr lang="ru-RU" sz="1800" dirty="0"/>
          </a:p>
        </p:txBody>
      </p:sp>
      <p:sp>
        <p:nvSpPr>
          <p:cNvPr id="8213" name="AutoShape 27"/>
          <p:cNvSpPr>
            <a:spLocks noChangeArrowheads="1"/>
          </p:cNvSpPr>
          <p:nvPr/>
        </p:nvSpPr>
        <p:spPr bwMode="auto">
          <a:xfrm rot="-2345163">
            <a:off x="6183313" y="5667375"/>
            <a:ext cx="1008062" cy="139700"/>
          </a:xfrm>
          <a:prstGeom prst="rightArrow">
            <a:avLst>
              <a:gd name="adj1" fmla="val 50000"/>
              <a:gd name="adj2" fmla="val 180398"/>
            </a:avLst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wrap="none" anchor="ctr">
            <a:flatTx/>
          </a:bodyPr>
          <a:lstStyle/>
          <a:p>
            <a:endParaRPr lang="hsb-DE"/>
          </a:p>
        </p:txBody>
      </p:sp>
      <p:sp>
        <p:nvSpPr>
          <p:cNvPr id="8214" name="AutoShape 28"/>
          <p:cNvSpPr>
            <a:spLocks noChangeArrowheads="1"/>
          </p:cNvSpPr>
          <p:nvPr/>
        </p:nvSpPr>
        <p:spPr bwMode="auto">
          <a:xfrm rot="-8536362">
            <a:off x="2028825" y="5703888"/>
            <a:ext cx="1012825" cy="217487"/>
          </a:xfrm>
          <a:prstGeom prst="rightArrow">
            <a:avLst>
              <a:gd name="adj1" fmla="val 50000"/>
              <a:gd name="adj2" fmla="val 116424"/>
            </a:avLst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wrap="none" anchor="ctr">
            <a:flatTx/>
          </a:bodyPr>
          <a:lstStyle/>
          <a:p>
            <a:endParaRPr lang="hsb-DE"/>
          </a:p>
        </p:txBody>
      </p:sp>
      <p:sp>
        <p:nvSpPr>
          <p:cNvPr id="5158" name="AutoShape 38"/>
          <p:cNvSpPr>
            <a:spLocks noChangeArrowheads="1"/>
          </p:cNvSpPr>
          <p:nvPr/>
        </p:nvSpPr>
        <p:spPr bwMode="auto">
          <a:xfrm rot="1793934">
            <a:off x="2916238" y="2565400"/>
            <a:ext cx="647700" cy="133350"/>
          </a:xfrm>
          <a:prstGeom prst="leftArrow">
            <a:avLst>
              <a:gd name="adj1" fmla="val 50000"/>
              <a:gd name="adj2" fmla="val 121429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59" name="AutoShape 39"/>
          <p:cNvSpPr>
            <a:spLocks noChangeArrowheads="1"/>
          </p:cNvSpPr>
          <p:nvPr/>
        </p:nvSpPr>
        <p:spPr bwMode="auto">
          <a:xfrm rot="3875891">
            <a:off x="3194053" y="1812086"/>
            <a:ext cx="1512324" cy="119518"/>
          </a:xfrm>
          <a:prstGeom prst="leftArrow">
            <a:avLst>
              <a:gd name="adj1" fmla="val 50000"/>
              <a:gd name="adj2" fmla="val 274175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60" name="AutoShape 40"/>
          <p:cNvSpPr>
            <a:spLocks noChangeArrowheads="1"/>
          </p:cNvSpPr>
          <p:nvPr/>
        </p:nvSpPr>
        <p:spPr bwMode="auto">
          <a:xfrm rot="17406543" flipH="1">
            <a:off x="4671219" y="1718469"/>
            <a:ext cx="1582737" cy="142875"/>
          </a:xfrm>
          <a:prstGeom prst="leftArrow">
            <a:avLst>
              <a:gd name="adj1" fmla="val 50000"/>
              <a:gd name="adj2" fmla="val 276945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61" name="AutoShape 41"/>
          <p:cNvSpPr>
            <a:spLocks noChangeArrowheads="1"/>
          </p:cNvSpPr>
          <p:nvPr/>
        </p:nvSpPr>
        <p:spPr bwMode="auto">
          <a:xfrm rot="8856950">
            <a:off x="5724525" y="2565400"/>
            <a:ext cx="576263" cy="142875"/>
          </a:xfrm>
          <a:prstGeom prst="leftArrow">
            <a:avLst>
              <a:gd name="adj1" fmla="val 50000"/>
              <a:gd name="adj2" fmla="val 100833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20" name="AutoShape 44"/>
          <p:cNvSpPr>
            <a:spLocks noChangeArrowheads="1"/>
          </p:cNvSpPr>
          <p:nvPr/>
        </p:nvSpPr>
        <p:spPr bwMode="auto">
          <a:xfrm rot="-5400000">
            <a:off x="1944688" y="4184650"/>
            <a:ext cx="503237" cy="1444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endParaRPr lang="hsb-DE"/>
          </a:p>
        </p:txBody>
      </p:sp>
      <p:sp>
        <p:nvSpPr>
          <p:cNvPr id="8221" name="AutoShape 45"/>
          <p:cNvSpPr>
            <a:spLocks noChangeArrowheads="1"/>
          </p:cNvSpPr>
          <p:nvPr/>
        </p:nvSpPr>
        <p:spPr bwMode="auto">
          <a:xfrm rot="-5400000">
            <a:off x="6264275" y="4184651"/>
            <a:ext cx="503237" cy="1444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endParaRPr lang="hsb-DE"/>
          </a:p>
        </p:txBody>
      </p:sp>
      <p:sp>
        <p:nvSpPr>
          <p:cNvPr id="8222" name="TextBox 31"/>
          <p:cNvSpPr txBox="1">
            <a:spLocks noChangeArrowheads="1"/>
          </p:cNvSpPr>
          <p:nvPr/>
        </p:nvSpPr>
        <p:spPr bwMode="auto">
          <a:xfrm>
            <a:off x="7626350" y="63579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/>
              <a:t>Грумент Т.В.</a:t>
            </a: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800" dirty="0" err="1" smtClean="0"/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1097</Words>
  <Application>Microsoft Office PowerPoint</Application>
  <PresentationFormat>Экран (4:3)</PresentationFormat>
  <Paragraphs>257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Грумент Тетяна Володимирівна, учитель хімії та біології Немішаївської ЗОШ І-ІІІ ступенів №1, учитель-методист, відмінник освіти України.   Педагогічний стаж 27 років</vt:lpstr>
      <vt:lpstr>Слайд 2</vt:lpstr>
      <vt:lpstr>Провідна педагогічна ідея</vt:lpstr>
      <vt:lpstr>Мета діяльності</vt:lpstr>
      <vt:lpstr>Слайд 5</vt:lpstr>
      <vt:lpstr>Компетентнісний підхід на уроках хімії та біології передбачає</vt:lpstr>
      <vt:lpstr>Шляхи реалізації компетентнісного підходу на уроках хімії та біології</vt:lpstr>
      <vt:lpstr>Ключові теми з ОДГ/ОПЛ</vt:lpstr>
      <vt:lpstr>Слайд 9</vt:lpstr>
      <vt:lpstr>Слайд 10</vt:lpstr>
      <vt:lpstr> Кроссенс хімічний </vt:lpstr>
      <vt:lpstr>Слайд 12</vt:lpstr>
      <vt:lpstr>Робота з обдарованими дітьми</vt:lpstr>
      <vt:lpstr>Робота з обдарованими дітьми</vt:lpstr>
      <vt:lpstr>Робота з обдарованими дітьми</vt:lpstr>
      <vt:lpstr>Публікації у фахових виданнях </vt:lpstr>
      <vt:lpstr>Публікації у фахових виданнях </vt:lpstr>
      <vt:lpstr> Збірники завдань, програми факультативних курсів </vt:lpstr>
      <vt:lpstr> Збірники завдань, програми факультативних курсів </vt:lpstr>
      <vt:lpstr>Просвітницька та громадська робота</vt:lpstr>
      <vt:lpstr>Просвітницька та громадська робота</vt:lpstr>
      <vt:lpstr>Позакласна робота</vt:lpstr>
      <vt:lpstr>Позакласна робота</vt:lpstr>
      <vt:lpstr>Самоосвіта</vt:lpstr>
      <vt:lpstr>Результат компетентнісного навчання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PoliK</cp:lastModifiedBy>
  <cp:revision>134</cp:revision>
  <dcterms:created xsi:type="dcterms:W3CDTF">2010-02-20T09:45:27Z</dcterms:created>
  <dcterms:modified xsi:type="dcterms:W3CDTF">2018-03-24T17:28:17Z</dcterms:modified>
</cp:coreProperties>
</file>