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0" r:id="rId4"/>
    <p:sldId id="265" r:id="rId5"/>
    <p:sldId id="267" r:id="rId6"/>
    <p:sldId id="266" r:id="rId7"/>
    <p:sldId id="263" r:id="rId8"/>
    <p:sldId id="268" r:id="rId9"/>
    <p:sldId id="269" r:id="rId10"/>
    <p:sldId id="270" r:id="rId11"/>
    <p:sldId id="264" r:id="rId12"/>
    <p:sldId id="262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596" y="169826"/>
            <a:ext cx="10484028" cy="1841348"/>
          </a:xfrm>
        </p:spPr>
        <p:txBody>
          <a:bodyPr>
            <a:noAutofit/>
          </a:bodyPr>
          <a:lstStyle/>
          <a:p>
            <a:r>
              <a:rPr lang="uk-UA" b="1" dirty="0"/>
              <a:t> </a:t>
            </a: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Тема. Тлумачення зі словником та використання в реченнях багатозначних фразеологізмів. Колективне укладання словничка фразеологізмів на позначення певних якостей</a:t>
            </a:r>
            <a:r>
              <a:rPr lang="uk-UA" b="1" dirty="0"/>
              <a:t>.</a:t>
            </a:r>
            <a:endParaRPr lang="ru-RU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927" y="2086672"/>
            <a:ext cx="6237516" cy="467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97971"/>
            <a:ext cx="10364451" cy="1004208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</a:rPr>
              <a:t>Робота в групах</a:t>
            </a:r>
            <a:endParaRPr lang="uk-UA" sz="4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16379" y="1102179"/>
            <a:ext cx="11389178" cy="5494563"/>
          </a:xfrm>
        </p:spPr>
        <p:txBody>
          <a:bodyPr/>
          <a:lstStyle/>
          <a:p>
            <a:r>
              <a:rPr lang="ru-RU" b="1" dirty="0" smtClean="0"/>
              <a:t>1 </a:t>
            </a:r>
            <a:r>
              <a:rPr lang="ru-RU" b="1" dirty="0" err="1" smtClean="0"/>
              <a:t>група</a:t>
            </a:r>
            <a:r>
              <a:rPr lang="ru-RU" b="1" dirty="0" smtClean="0"/>
              <a:t> .    </a:t>
            </a:r>
            <a:r>
              <a:rPr lang="ru-RU" sz="3600" b="1" dirty="0" err="1" smtClean="0">
                <a:solidFill>
                  <a:srgbClr val="00B050"/>
                </a:solidFill>
              </a:rPr>
              <a:t>Дібрати</a:t>
            </a:r>
            <a:r>
              <a:rPr lang="ru-RU" sz="3600" b="1" dirty="0" smtClean="0">
                <a:solidFill>
                  <a:srgbClr val="00B050"/>
                </a:solidFill>
              </a:rPr>
              <a:t> </a:t>
            </a:r>
            <a:r>
              <a:rPr lang="ru-RU" sz="3600" b="1" dirty="0" err="1">
                <a:solidFill>
                  <a:srgbClr val="00B050"/>
                </a:solidFill>
              </a:rPr>
              <a:t>синоніми</a:t>
            </a:r>
            <a:r>
              <a:rPr lang="ru-RU" sz="3600" b="1" dirty="0">
                <a:solidFill>
                  <a:srgbClr val="00B050"/>
                </a:solidFill>
              </a:rPr>
              <a:t> до </a:t>
            </a:r>
            <a:r>
              <a:rPr lang="ru-RU" sz="3600" b="1" dirty="0" err="1">
                <a:solidFill>
                  <a:srgbClr val="00B050"/>
                </a:solidFill>
              </a:rPr>
              <a:t>вислову</a:t>
            </a:r>
            <a:r>
              <a:rPr lang="ru-RU" sz="3600" b="1" dirty="0">
                <a:solidFill>
                  <a:srgbClr val="00B050"/>
                </a:solidFill>
              </a:rPr>
              <a:t> «</a:t>
            </a:r>
            <a:r>
              <a:rPr lang="ru-RU" sz="3600" b="1" dirty="0" err="1">
                <a:solidFill>
                  <a:srgbClr val="00B050"/>
                </a:solidFill>
              </a:rPr>
              <a:t>Вештатися</a:t>
            </a:r>
            <a:r>
              <a:rPr lang="ru-RU" sz="3600" b="1" dirty="0">
                <a:solidFill>
                  <a:srgbClr val="00B050"/>
                </a:solidFill>
              </a:rPr>
              <a:t> без </a:t>
            </a:r>
            <a:r>
              <a:rPr lang="ru-RU" sz="3600" b="1" dirty="0" err="1">
                <a:solidFill>
                  <a:srgbClr val="00B050"/>
                </a:solidFill>
              </a:rPr>
              <a:t>діла</a:t>
            </a:r>
            <a:r>
              <a:rPr lang="ru-RU" sz="3600" b="1" dirty="0" smtClean="0">
                <a:solidFill>
                  <a:srgbClr val="00B050"/>
                </a:solidFill>
              </a:rPr>
              <a:t>».</a:t>
            </a:r>
          </a:p>
          <a:p>
            <a:endParaRPr lang="ru-RU" dirty="0"/>
          </a:p>
          <a:p>
            <a:r>
              <a:rPr lang="ru-RU" b="1" dirty="0" smtClean="0"/>
              <a:t>2 </a:t>
            </a:r>
            <a:r>
              <a:rPr lang="ru-RU" b="1" dirty="0" err="1" smtClean="0"/>
              <a:t>група</a:t>
            </a:r>
            <a:r>
              <a:rPr lang="ru-RU" b="1" dirty="0"/>
              <a:t>. </a:t>
            </a:r>
            <a:r>
              <a:rPr lang="ru-RU" b="1" dirty="0" smtClean="0"/>
              <a:t>   </a:t>
            </a:r>
            <a:r>
              <a:rPr lang="ru-RU" sz="3600" b="1" dirty="0" err="1" smtClean="0">
                <a:solidFill>
                  <a:schemeClr val="accent4">
                    <a:lumMod val="50000"/>
                  </a:schemeClr>
                </a:solidFill>
              </a:rPr>
              <a:t>Дібрати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4">
                    <a:lumMod val="50000"/>
                  </a:schemeClr>
                </a:solidFill>
              </a:rPr>
              <a:t>синоніми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 до </a:t>
            </a:r>
            <a:r>
              <a:rPr lang="ru-RU" sz="3600" b="1" dirty="0" err="1">
                <a:solidFill>
                  <a:schemeClr val="accent4">
                    <a:lumMod val="50000"/>
                  </a:schemeClr>
                </a:solidFill>
              </a:rPr>
              <a:t>вислову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 «</a:t>
            </a:r>
            <a:r>
              <a:rPr lang="ru-RU" sz="3600" b="1" dirty="0" err="1">
                <a:solidFill>
                  <a:schemeClr val="accent4">
                    <a:lumMod val="50000"/>
                  </a:schemeClr>
                </a:solidFill>
              </a:rPr>
              <a:t>Марно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4">
                    <a:lumMod val="50000"/>
                  </a:schemeClr>
                </a:solidFill>
              </a:rPr>
              <a:t>витрачати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 час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».</a:t>
            </a:r>
          </a:p>
          <a:p>
            <a:endParaRPr lang="ru-RU" dirty="0"/>
          </a:p>
          <a:p>
            <a:r>
              <a:rPr lang="ru-RU" b="1" dirty="0" smtClean="0"/>
              <a:t>3 </a:t>
            </a:r>
            <a:r>
              <a:rPr lang="ru-RU" b="1" dirty="0" err="1" smtClean="0"/>
              <a:t>група</a:t>
            </a:r>
            <a:r>
              <a:rPr lang="ru-RU" b="1" dirty="0"/>
              <a:t>. </a:t>
            </a:r>
            <a:r>
              <a:rPr lang="ru-RU" sz="3200" b="1" dirty="0" err="1">
                <a:solidFill>
                  <a:srgbClr val="C00000"/>
                </a:solidFill>
              </a:rPr>
              <a:t>Дібрати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синоніми</a:t>
            </a:r>
            <a:r>
              <a:rPr lang="ru-RU" sz="3200" b="1" dirty="0">
                <a:solidFill>
                  <a:srgbClr val="C00000"/>
                </a:solidFill>
              </a:rPr>
              <a:t> до </a:t>
            </a:r>
            <a:r>
              <a:rPr lang="ru-RU" sz="3200" b="1" dirty="0" err="1">
                <a:solidFill>
                  <a:srgbClr val="C00000"/>
                </a:solidFill>
              </a:rPr>
              <a:t>вислову</a:t>
            </a:r>
            <a:r>
              <a:rPr lang="ru-RU" sz="3200" b="1" dirty="0">
                <a:solidFill>
                  <a:srgbClr val="C00000"/>
                </a:solidFill>
              </a:rPr>
              <a:t> «</a:t>
            </a:r>
            <a:r>
              <a:rPr lang="ru-RU" sz="3200" b="1" dirty="0" err="1">
                <a:solidFill>
                  <a:srgbClr val="C00000"/>
                </a:solidFill>
              </a:rPr>
              <a:t>Розглядати</a:t>
            </a:r>
            <a:r>
              <a:rPr lang="ru-RU" sz="3200" b="1" dirty="0">
                <a:solidFill>
                  <a:srgbClr val="C00000"/>
                </a:solidFill>
              </a:rPr>
              <a:t> все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3200" b="1" dirty="0" err="1" smtClean="0">
                <a:solidFill>
                  <a:srgbClr val="C00000"/>
                </a:solidFill>
              </a:rPr>
              <a:t>із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зайвою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цікавістю</a:t>
            </a:r>
            <a:r>
              <a:rPr lang="ru-RU" sz="3200" b="1" dirty="0">
                <a:solidFill>
                  <a:srgbClr val="C00000"/>
                </a:solidFill>
              </a:rPr>
              <a:t>»</a:t>
            </a:r>
            <a:endParaRPr lang="uk-UA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475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189" y="1313646"/>
            <a:ext cx="96333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50"/>
              </a:spcBef>
              <a:spcAft>
                <a:spcPts val="0"/>
              </a:spcAft>
            </a:pPr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Метод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“</a:t>
            </a:r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Мікрофон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”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 нового ви дізналися на </a:t>
            </a:r>
            <a:r>
              <a:rPr lang="uk-UA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уроці</a:t>
            </a:r>
            <a:r>
              <a:rPr lang="uk-UA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 можна сказати, що наявність фразеологізмів у мові свідчить про мудрість, дотепність її носіїв?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чого укладено фразеологічні словники? 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92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100328"/>
              </p:ext>
            </p:extLst>
          </p:nvPr>
        </p:nvGraphicFramePr>
        <p:xfrm>
          <a:off x="772733" y="1828804"/>
          <a:ext cx="10440474" cy="4382371"/>
        </p:xfrm>
        <a:graphic>
          <a:graphicData uri="http://schemas.openxmlformats.org/drawingml/2006/table">
            <a:tbl>
              <a:tblPr firstRow="1" firstCol="1" bandRow="1"/>
              <a:tblGrid>
                <a:gridCol w="5311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9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Ахіллесова</a:t>
                      </a: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ляси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Кліпати</a:t>
                      </a: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носа 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Богатирський</a:t>
                      </a: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голівонька 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Задирати</a:t>
                      </a: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слід</a:t>
                      </a: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Робота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очима 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Точити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сон 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Буйна 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шлях 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Вигравати</a:t>
                      </a: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кипить</a:t>
                      </a: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4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Гарячий 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вік</a:t>
                      </a: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4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Життєвий 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п'ята</a:t>
                      </a: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75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Золотий</a:t>
                      </a: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час 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68947" y="341896"/>
            <a:ext cx="923415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Гра-пошук</a:t>
            </a:r>
            <a:r>
              <a:rPr kumimoji="0" lang="ru-RU" alt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“А де ж моя пара?” 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0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Відшукайте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потрібні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слова до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першої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колонки,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щоб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утворилися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uk-UA" alt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ф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разеологізми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 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18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33" y="608991"/>
            <a:ext cx="10364451" cy="1596177"/>
          </a:xfrm>
        </p:spPr>
        <p:txBody>
          <a:bodyPr/>
          <a:lstStyle/>
          <a:p>
            <a:r>
              <a:rPr lang="uk-UA" b="1" dirty="0" smtClean="0"/>
              <a:t>Домашнє завдання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74983" y="2701828"/>
            <a:ext cx="9528347" cy="3424107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3200" dirty="0" err="1"/>
              <a:t>П</a:t>
            </a:r>
            <a:r>
              <a:rPr lang="ru-RU" sz="3200" dirty="0" err="1" smtClean="0"/>
              <a:t>овторити</a:t>
            </a:r>
            <a:r>
              <a:rPr lang="ru-RU" sz="3200" dirty="0" smtClean="0"/>
              <a:t> </a:t>
            </a:r>
            <a:r>
              <a:rPr lang="ru-RU" sz="3200" dirty="0" err="1"/>
              <a:t>матеріал</a:t>
            </a:r>
            <a:r>
              <a:rPr lang="ru-RU" sz="3200" dirty="0"/>
              <a:t> п.11-12. </a:t>
            </a:r>
            <a:endParaRPr lang="ru-RU" sz="3200" dirty="0" smtClean="0"/>
          </a:p>
          <a:p>
            <a:pPr marL="457200" indent="-457200">
              <a:buAutoNum type="arabicPeriod"/>
            </a:pPr>
            <a:r>
              <a:rPr lang="ru-RU" sz="3200" dirty="0" err="1" smtClean="0"/>
              <a:t>Виконати</a:t>
            </a:r>
            <a:r>
              <a:rPr lang="ru-RU" sz="3200" dirty="0" smtClean="0"/>
              <a:t> </a:t>
            </a:r>
            <a:r>
              <a:rPr lang="ru-RU" sz="3200" dirty="0" err="1"/>
              <a:t>вправу</a:t>
            </a:r>
            <a:r>
              <a:rPr lang="ru-RU" sz="3200" dirty="0"/>
              <a:t> 123 (</a:t>
            </a:r>
            <a:r>
              <a:rPr lang="ru-RU" sz="3200" dirty="0" err="1"/>
              <a:t>середній</a:t>
            </a:r>
            <a:r>
              <a:rPr lang="ru-RU" sz="3200" dirty="0"/>
              <a:t> та </a:t>
            </a:r>
            <a:r>
              <a:rPr lang="ru-RU" sz="3200" dirty="0" err="1"/>
              <a:t>достатній</a:t>
            </a:r>
            <a:r>
              <a:rPr lang="ru-RU" sz="3200" dirty="0"/>
              <a:t> </a:t>
            </a:r>
            <a:r>
              <a:rPr lang="ru-RU" sz="3200" dirty="0" err="1"/>
              <a:t>рівень</a:t>
            </a:r>
            <a:r>
              <a:rPr lang="ru-RU" sz="3200" dirty="0" smtClean="0"/>
              <a:t>). </a:t>
            </a:r>
            <a:endParaRPr lang="ru-RU" sz="3200" dirty="0"/>
          </a:p>
          <a:p>
            <a:pPr marL="0" indent="0">
              <a:buNone/>
            </a:pPr>
            <a:r>
              <a:rPr lang="ru-RU" sz="3200" dirty="0" smtClean="0"/>
              <a:t>3.    </a:t>
            </a:r>
            <a:r>
              <a:rPr lang="ru-RU" sz="3200" dirty="0" err="1" smtClean="0"/>
              <a:t>виписати</a:t>
            </a:r>
            <a:r>
              <a:rPr lang="ru-RU" sz="3200" dirty="0" smtClean="0"/>
              <a:t> </a:t>
            </a:r>
            <a:r>
              <a:rPr lang="ru-RU" sz="3200" dirty="0" err="1" smtClean="0"/>
              <a:t>зі</a:t>
            </a:r>
            <a:r>
              <a:rPr lang="ru-RU" sz="3200" dirty="0" smtClean="0"/>
              <a:t> словника </a:t>
            </a:r>
            <a:r>
              <a:rPr lang="ru-RU" sz="3200" dirty="0"/>
              <a:t>10 </a:t>
            </a:r>
            <a:r>
              <a:rPr lang="ru-RU" sz="3200" dirty="0" err="1"/>
              <a:t>маловідомих</a:t>
            </a:r>
            <a:r>
              <a:rPr lang="ru-RU" sz="3200" dirty="0"/>
              <a:t> вам </a:t>
            </a:r>
            <a:r>
              <a:rPr lang="ru-RU" sz="3200" dirty="0" err="1"/>
              <a:t>фразеологізмів</a:t>
            </a:r>
            <a:r>
              <a:rPr lang="ru-RU" sz="3200" dirty="0"/>
              <a:t>, </a:t>
            </a:r>
            <a:r>
              <a:rPr lang="ru-RU" sz="3200" dirty="0" err="1"/>
              <a:t>пояснити</a:t>
            </a:r>
            <a:r>
              <a:rPr lang="ru-RU" sz="3200" dirty="0"/>
              <a:t> </a:t>
            </a:r>
            <a:r>
              <a:rPr lang="ru-RU" sz="3200" dirty="0" err="1"/>
              <a:t>їхнє</a:t>
            </a:r>
            <a:r>
              <a:rPr lang="ru-RU" sz="3200" dirty="0"/>
              <a:t> </a:t>
            </a:r>
            <a:r>
              <a:rPr lang="ru-RU" sz="3200" dirty="0" err="1"/>
              <a:t>значення</a:t>
            </a:r>
            <a:r>
              <a:rPr lang="ru-RU" sz="3200" dirty="0"/>
              <a:t>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6168" y="112331"/>
            <a:ext cx="238125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06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5763" y="1584101"/>
            <a:ext cx="103674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Фразеологізми – скарби нашої мови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 народного досвіду.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uk-UA" sz="4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І. Я. Франко</a:t>
            </a:r>
            <a:endParaRPr lang="ru-RU" sz="4400" b="1" i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39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618120"/>
              </p:ext>
            </p:extLst>
          </p:nvPr>
        </p:nvGraphicFramePr>
        <p:xfrm>
          <a:off x="1558344" y="540910"/>
          <a:ext cx="9684912" cy="5731100"/>
        </p:xfrm>
        <a:graphic>
          <a:graphicData uri="http://schemas.openxmlformats.org/drawingml/2006/table">
            <a:tbl>
              <a:tblPr firstRow="1" firstCol="1" bandRow="1"/>
              <a:tblGrid>
                <a:gridCol w="3933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1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124">
                <a:tc gridSpan="2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Джерела української  фразеології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744" marR="6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247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Побутова</a:t>
                      </a: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мова</a:t>
                      </a: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744" marR="6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Байдики</a:t>
                      </a: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бити</a:t>
                      </a: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як корова </a:t>
                      </a:r>
                      <a:r>
                        <a:rPr lang="ru-RU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язиком</a:t>
                      </a: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злизала</a:t>
                      </a: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кров з молоком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744" marR="6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247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Виробничо-професійна діяльність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744" marR="6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Розмотати</a:t>
                      </a: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клубок, </a:t>
                      </a:r>
                      <a:r>
                        <a:rPr lang="ru-RU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коронний</a:t>
                      </a: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номер, на </a:t>
                      </a:r>
                      <a:r>
                        <a:rPr lang="ru-RU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мисливця</a:t>
                      </a: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і </a:t>
                      </a:r>
                      <a:r>
                        <a:rPr lang="ru-RU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звір</a:t>
                      </a: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біжит</a:t>
                      </a:r>
                      <a:r>
                        <a:rPr lang="uk-UA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ь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744" marR="6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247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Біблія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744" marR="6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Випити</a:t>
                      </a: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гірку</a:t>
                      </a: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чашу, </a:t>
                      </a:r>
                      <a:r>
                        <a:rPr lang="ru-RU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закопати</a:t>
                      </a: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талант у землю, </a:t>
                      </a:r>
                      <a:r>
                        <a:rPr lang="ru-RU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блудний</a:t>
                      </a: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син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744" marR="6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4247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Антична міфологія та література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744" marR="6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Сізіфова</a:t>
                      </a: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праця</a:t>
                      </a: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ru-RU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танталові</a:t>
                      </a: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муки, </a:t>
                      </a:r>
                      <a:r>
                        <a:rPr lang="ru-RU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ахіллесова</a:t>
                      </a: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п’ята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744" marR="6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4247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Народна творчість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744" marR="6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Щ</a:t>
                      </a: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 </a:t>
                      </a:r>
                      <a:r>
                        <a:rPr lang="ru-RU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посієш</a:t>
                      </a: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те й </a:t>
                      </a:r>
                      <a:r>
                        <a:rPr lang="ru-RU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пожнеш</a:t>
                      </a: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; </a:t>
                      </a:r>
                      <a:r>
                        <a:rPr lang="ru-RU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гірко</a:t>
                      </a: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заробиш</a:t>
                      </a: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— </a:t>
                      </a:r>
                      <a:r>
                        <a:rPr lang="ru-RU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солодко</a:t>
                      </a: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з’їси</a:t>
                      </a: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; </a:t>
                      </a:r>
                      <a:r>
                        <a:rPr lang="ru-RU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ні</a:t>
                      </a: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слуху </a:t>
                      </a:r>
                      <a:r>
                        <a:rPr lang="ru-RU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ні</a:t>
                      </a: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духу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744" marR="6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4247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Каламбури, анекдоти, жарти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744" marR="6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</a:t>
                      </a:r>
                      <a:r>
                        <a:rPr lang="ru-RU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остуть</a:t>
                      </a: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на </a:t>
                      </a:r>
                      <a:r>
                        <a:rPr lang="ru-RU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вербі</a:t>
                      </a: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груші</a:t>
                      </a: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; на </a:t>
                      </a:r>
                      <a:r>
                        <a:rPr lang="ru-RU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городі</a:t>
                      </a: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бузина, а в </a:t>
                      </a:r>
                      <a:r>
                        <a:rPr lang="ru-RU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Києві</a:t>
                      </a: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дядько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744" marR="6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4247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Переклади іншомовних висловів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744" marR="6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</a:t>
                      </a:r>
                      <a:r>
                        <a:rPr lang="ru-RU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ивитись</a:t>
                      </a: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крізь</a:t>
                      </a: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пальці</a:t>
                      </a:r>
                      <a:r>
                        <a:rPr lang="uk-UA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(із нім. мови)</a:t>
                      </a: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ru-RU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шукайте</a:t>
                      </a: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жінку</a:t>
                      </a:r>
                      <a:r>
                        <a:rPr lang="uk-UA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 із </a:t>
                      </a:r>
                      <a:r>
                        <a:rPr lang="uk-UA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франц</a:t>
                      </a:r>
                      <a:r>
                        <a:rPr lang="uk-UA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.)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744" marR="6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4247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Крилаті вислови видатних осіб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744" marR="6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Пропаща сила(Панас Мирний); Бути чи не бути ( Шекспір)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744" marR="6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843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104167"/>
            <a:ext cx="10364451" cy="1596177"/>
          </a:xfrm>
        </p:spPr>
        <p:txBody>
          <a:bodyPr>
            <a:normAutofit/>
          </a:bodyPr>
          <a:lstStyle/>
          <a:p>
            <a:r>
              <a:rPr lang="uk-UA" sz="4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Закінчити фразеологізми.</a:t>
            </a:r>
            <a:endParaRPr lang="uk-UA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55171" y="1991535"/>
            <a:ext cx="10722429" cy="4033708"/>
          </a:xfrm>
        </p:spPr>
        <p:txBody>
          <a:bodyPr>
            <a:noAutofit/>
          </a:bodyPr>
          <a:lstStyle/>
          <a:p>
            <a:r>
              <a:rPr lang="ru-RU" sz="3200" i="1" dirty="0">
                <a:solidFill>
                  <a:schemeClr val="accent4">
                    <a:lumMod val="50000"/>
                  </a:schemeClr>
                </a:solidFill>
              </a:rPr>
              <a:t>1. Шила в </a:t>
            </a:r>
            <a:r>
              <a:rPr lang="ru-RU" sz="3200" i="1" dirty="0" err="1">
                <a:solidFill>
                  <a:schemeClr val="accent4">
                    <a:lumMod val="50000"/>
                  </a:schemeClr>
                </a:solidFill>
              </a:rPr>
              <a:t>мішку</a:t>
            </a:r>
            <a:r>
              <a:rPr lang="ru-RU" sz="3200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</a:rPr>
              <a:t>…</a:t>
            </a:r>
            <a:endParaRPr lang="ru-RU" sz="3200" i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3200" i="1" dirty="0">
                <a:solidFill>
                  <a:schemeClr val="accent4">
                    <a:lumMod val="50000"/>
                  </a:schemeClr>
                </a:solidFill>
              </a:rPr>
              <a:t>2. </a:t>
            </a:r>
            <a:r>
              <a:rPr lang="ru-RU" sz="3200" i="1" dirty="0" err="1">
                <a:solidFill>
                  <a:schemeClr val="accent4">
                    <a:lumMod val="50000"/>
                  </a:schemeClr>
                </a:solidFill>
              </a:rPr>
              <a:t>Покласти</a:t>
            </a:r>
            <a:r>
              <a:rPr lang="ru-RU" sz="3200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200" i="1" dirty="0" err="1">
                <a:solidFill>
                  <a:schemeClr val="accent4">
                    <a:lumMod val="50000"/>
                  </a:schemeClr>
                </a:solidFill>
              </a:rPr>
              <a:t>зуби</a:t>
            </a:r>
            <a:r>
              <a:rPr lang="ru-RU" sz="3200" i="1" dirty="0">
                <a:solidFill>
                  <a:schemeClr val="accent4">
                    <a:lumMod val="50000"/>
                  </a:schemeClr>
                </a:solidFill>
              </a:rPr>
              <a:t>… </a:t>
            </a:r>
            <a:endParaRPr lang="ru-RU" sz="3200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</a:rPr>
              <a:t>3</a:t>
            </a:r>
            <a:r>
              <a:rPr lang="ru-RU" sz="3200" i="1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sz="3200" i="1" dirty="0" err="1">
                <a:solidFill>
                  <a:schemeClr val="accent4">
                    <a:lumMod val="50000"/>
                  </a:schemeClr>
                </a:solidFill>
              </a:rPr>
              <a:t>Розказувати</a:t>
            </a:r>
            <a:r>
              <a:rPr lang="ru-RU" sz="3200" i="1" dirty="0">
                <a:solidFill>
                  <a:schemeClr val="accent4">
                    <a:lumMod val="50000"/>
                  </a:schemeClr>
                </a:solidFill>
              </a:rPr>
              <a:t> сон</a:t>
            </a:r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</a:rPr>
              <a:t>…</a:t>
            </a:r>
            <a:endParaRPr lang="ru-RU" sz="3200" i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3200" i="1" dirty="0">
                <a:solidFill>
                  <a:schemeClr val="accent4">
                    <a:lumMod val="50000"/>
                  </a:schemeClr>
                </a:solidFill>
              </a:rPr>
              <a:t>4. </a:t>
            </a:r>
            <a:r>
              <a:rPr lang="ru-RU" sz="3200" i="1" dirty="0" err="1">
                <a:solidFill>
                  <a:schemeClr val="accent4">
                    <a:lumMod val="50000"/>
                  </a:schemeClr>
                </a:solidFill>
              </a:rPr>
              <a:t>Кручуся</a:t>
            </a:r>
            <a:r>
              <a:rPr lang="ru-RU" sz="3200" i="1" dirty="0">
                <a:solidFill>
                  <a:schemeClr val="accent4">
                    <a:lumMod val="50000"/>
                  </a:schemeClr>
                </a:solidFill>
              </a:rPr>
              <a:t> як</a:t>
            </a:r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</a:rPr>
              <a:t>…</a:t>
            </a:r>
            <a:endParaRPr lang="ru-RU" sz="3200" i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</a:rPr>
              <a:t>5. Як </a:t>
            </a:r>
            <a:r>
              <a:rPr lang="ru-RU" sz="3200" i="1" dirty="0" err="1" smtClean="0">
                <a:solidFill>
                  <a:schemeClr val="accent4">
                    <a:lumMod val="50000"/>
                  </a:schemeClr>
                </a:solidFill>
              </a:rPr>
              <a:t>грім</a:t>
            </a:r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</a:rPr>
              <a:t>…</a:t>
            </a:r>
          </a:p>
          <a:p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</a:rPr>
              <a:t>6. Вилами по </a:t>
            </a:r>
            <a:r>
              <a:rPr lang="ru-RU" sz="3200" i="1" dirty="0" err="1" smtClean="0">
                <a:solidFill>
                  <a:schemeClr val="accent4">
                    <a:lumMod val="50000"/>
                  </a:schemeClr>
                </a:solidFill>
              </a:rPr>
              <a:t>воді</a:t>
            </a:r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</a:rPr>
              <a:t>… </a:t>
            </a:r>
            <a:endParaRPr lang="uk-UA" sz="32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1912616"/>
            <a:ext cx="47625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493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236764"/>
            <a:ext cx="10364451" cy="1183822"/>
          </a:xfrm>
        </p:spPr>
        <p:txBody>
          <a:bodyPr>
            <a:normAutofit fontScale="90000"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uk-UA" sz="4000" b="1" i="1" dirty="0">
                <a:solidFill>
                  <a:schemeClr val="accent4">
                    <a:lumMod val="50000"/>
                  </a:schemeClr>
                </a:solidFill>
              </a:rPr>
              <a:t>Пояснити </a:t>
            </a:r>
            <a:r>
              <a:rPr lang="uk-UA" sz="4000" b="1" i="1" dirty="0" smtClean="0">
                <a:solidFill>
                  <a:schemeClr val="accent4">
                    <a:lumMod val="50000"/>
                  </a:schemeClr>
                </a:solidFill>
              </a:rPr>
              <a:t>фразеологізми</a:t>
            </a:r>
            <a:r>
              <a:rPr lang="uk-UA" sz="1400" b="1" i="1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uk-UA" sz="1400" b="1" i="1" cap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uk-UA" sz="1400" b="1" i="1" cap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uk-UA" sz="2000" b="1" i="1" cap="none" dirty="0" smtClean="0">
                <a:solidFill>
                  <a:srgbClr val="AC339A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Робота </a:t>
            </a:r>
            <a:r>
              <a:rPr lang="uk-UA" sz="2000" b="1" i="1" cap="none" dirty="0">
                <a:solidFill>
                  <a:srgbClr val="AC339A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з малюнками.</a:t>
            </a:r>
            <a:r>
              <a:rPr lang="ru-RU" sz="1800" i="1" cap="none" dirty="0">
                <a:solidFill>
                  <a:srgbClr val="AC339A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1800" i="1" cap="none" dirty="0">
                <a:solidFill>
                  <a:srgbClr val="AC339A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uk-UA" sz="2000" b="1" i="1" cap="none" dirty="0">
                <a:solidFill>
                  <a:srgbClr val="E34B7A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ru-RU" sz="2000" b="1" i="1" cap="none" dirty="0" err="1">
                <a:solidFill>
                  <a:srgbClr val="E34B7A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Уважно</a:t>
            </a:r>
            <a:r>
              <a:rPr lang="ru-RU" sz="2000" b="1" i="1" cap="none" dirty="0">
                <a:solidFill>
                  <a:srgbClr val="E34B7A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ru-RU" sz="2000" b="1" i="1" cap="none" dirty="0" err="1">
                <a:solidFill>
                  <a:srgbClr val="E34B7A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розгляньте</a:t>
            </a:r>
            <a:r>
              <a:rPr lang="ru-RU" sz="2000" b="1" i="1" cap="none" dirty="0">
                <a:solidFill>
                  <a:srgbClr val="E34B7A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ru-RU" sz="2000" b="1" i="1" cap="none" dirty="0" err="1">
                <a:solidFill>
                  <a:srgbClr val="E34B7A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малюнки</a:t>
            </a:r>
            <a:r>
              <a:rPr lang="ru-RU" sz="2000" b="1" i="1" cap="none" dirty="0">
                <a:solidFill>
                  <a:srgbClr val="E34B7A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lang="ru-RU" sz="2000" b="1" i="1" cap="none" dirty="0" err="1">
                <a:solidFill>
                  <a:srgbClr val="E34B7A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Які</a:t>
            </a:r>
            <a:r>
              <a:rPr lang="ru-RU" sz="2000" b="1" i="1" cap="none" dirty="0">
                <a:solidFill>
                  <a:srgbClr val="E34B7A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ru-RU" sz="2000" b="1" i="1" cap="none" dirty="0" err="1">
                <a:solidFill>
                  <a:srgbClr val="E34B7A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фразеологізми</a:t>
            </a:r>
            <a:r>
              <a:rPr lang="ru-RU" sz="2000" b="1" i="1" cap="none" dirty="0">
                <a:solidFill>
                  <a:srgbClr val="E34B7A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на них </a:t>
            </a:r>
            <a:r>
              <a:rPr lang="ru-RU" sz="2000" b="1" i="1" cap="none" dirty="0" err="1">
                <a:solidFill>
                  <a:srgbClr val="E34B7A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проілюстровано</a:t>
            </a:r>
            <a:r>
              <a:rPr lang="ru-RU" sz="2000" b="1" i="1" cap="none" dirty="0">
                <a:solidFill>
                  <a:srgbClr val="E34B7A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 </a:t>
            </a:r>
            <a:r>
              <a:rPr lang="ru-RU" sz="2000" b="1" i="1" cap="none" dirty="0" smtClean="0">
                <a:solidFill>
                  <a:srgbClr val="E34B7A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2000" b="1" i="1" cap="none" dirty="0" smtClean="0">
                <a:solidFill>
                  <a:srgbClr val="E34B7A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2000" b="1" i="1" cap="none" dirty="0" err="1" smtClean="0">
                <a:solidFill>
                  <a:srgbClr val="E34B7A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Відгадавши</a:t>
            </a:r>
            <a:r>
              <a:rPr lang="ru-RU" sz="2000" b="1" i="1" cap="none" dirty="0">
                <a:solidFill>
                  <a:srgbClr val="E34B7A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lang="ru-RU" sz="2000" b="1" i="1" cap="none" dirty="0" err="1">
                <a:solidFill>
                  <a:srgbClr val="E34B7A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введіть</a:t>
            </a:r>
            <a:r>
              <a:rPr lang="ru-RU" sz="2000" b="1" i="1" cap="none" dirty="0">
                <a:solidFill>
                  <a:srgbClr val="E34B7A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ru-RU" sz="2000" b="1" i="1" cap="none" dirty="0" err="1">
                <a:solidFill>
                  <a:srgbClr val="E34B7A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їх</a:t>
            </a:r>
            <a:r>
              <a:rPr lang="ru-RU" sz="2000" b="1" i="1" cap="none" dirty="0">
                <a:solidFill>
                  <a:srgbClr val="E34B7A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у </a:t>
            </a:r>
            <a:r>
              <a:rPr lang="ru-RU" sz="2000" b="1" i="1" cap="none" dirty="0" err="1">
                <a:solidFill>
                  <a:srgbClr val="E34B7A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самостійно</a:t>
            </a:r>
            <a:r>
              <a:rPr lang="ru-RU" sz="2000" b="1" i="1" cap="none" dirty="0">
                <a:solidFill>
                  <a:srgbClr val="E34B7A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ru-RU" sz="2000" b="1" i="1" cap="none" dirty="0" err="1">
                <a:solidFill>
                  <a:srgbClr val="E34B7A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складене</a:t>
            </a:r>
            <a:r>
              <a:rPr lang="ru-RU" sz="2000" b="1" i="1" cap="none" dirty="0">
                <a:solidFill>
                  <a:srgbClr val="E34B7A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ru-RU" sz="2000" b="1" i="1" cap="none" dirty="0" err="1">
                <a:solidFill>
                  <a:srgbClr val="E34B7A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речення</a:t>
            </a:r>
            <a:r>
              <a:rPr lang="ru-RU" sz="2000" b="1" i="1" cap="none" dirty="0">
                <a:solidFill>
                  <a:srgbClr val="E34B7A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r>
              <a:rPr lang="ru-RU" sz="2000" b="1" cap="none" dirty="0">
                <a:solidFill>
                  <a:srgbClr val="E34B7A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endParaRPr lang="uk-UA" sz="4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118189" y="1657443"/>
            <a:ext cx="3705610" cy="31367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502" y="4435384"/>
            <a:ext cx="3075041" cy="20904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48" y="1657443"/>
            <a:ext cx="3179021" cy="23191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118" y="4213422"/>
            <a:ext cx="3056556" cy="19421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1314" y="1657443"/>
            <a:ext cx="3241001" cy="22145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7501" y="4108891"/>
            <a:ext cx="3150917" cy="2097251"/>
          </a:xfrm>
          <a:prstGeom prst="rect">
            <a:avLst/>
          </a:prstGeom>
        </p:spPr>
      </p:pic>
      <p:pic>
        <p:nvPicPr>
          <p:cNvPr id="2050" name="Picture 2" descr="Пов’язане зображенн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850" y="4356697"/>
            <a:ext cx="2339344" cy="224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774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128660"/>
            <a:ext cx="10364451" cy="1596177"/>
          </a:xfrm>
        </p:spPr>
        <p:txBody>
          <a:bodyPr>
            <a:normAutofit/>
          </a:bodyPr>
          <a:lstStyle/>
          <a:p>
            <a:r>
              <a:rPr lang="uk-UA" sz="4000" b="1" i="1" dirty="0">
                <a:solidFill>
                  <a:srgbClr val="002060"/>
                </a:solidFill>
              </a:rPr>
              <a:t>Творчий </a:t>
            </a:r>
            <a:r>
              <a:rPr lang="uk-UA" sz="4000" b="1" i="1" dirty="0" smtClean="0">
                <a:solidFill>
                  <a:srgbClr val="002060"/>
                </a:solidFill>
              </a:rPr>
              <a:t>диктант</a:t>
            </a:r>
            <a:endParaRPr lang="uk-UA" sz="4000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860906"/>
            <a:ext cx="10363826" cy="3424107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/>
              <a:t>Запишіть</a:t>
            </a:r>
            <a:r>
              <a:rPr lang="ru-RU" sz="3600" dirty="0"/>
              <a:t> </a:t>
            </a:r>
            <a:r>
              <a:rPr lang="ru-RU" sz="3600" dirty="0" smtClean="0"/>
              <a:t> </a:t>
            </a:r>
            <a:r>
              <a:rPr lang="ru-RU" sz="3600" dirty="0" err="1" smtClean="0"/>
              <a:t>якнайбільше</a:t>
            </a:r>
            <a:r>
              <a:rPr lang="ru-RU" sz="3600" dirty="0" smtClean="0"/>
              <a:t>  </a:t>
            </a:r>
            <a:r>
              <a:rPr lang="ru-RU" sz="3600" dirty="0" err="1" smtClean="0"/>
              <a:t>фразеологічних</a:t>
            </a:r>
            <a:r>
              <a:rPr lang="ru-RU" sz="3600" dirty="0" smtClean="0"/>
              <a:t> </a:t>
            </a:r>
            <a:r>
              <a:rPr lang="ru-RU" sz="3600" dirty="0" err="1" smtClean="0"/>
              <a:t>зворотів</a:t>
            </a:r>
            <a:r>
              <a:rPr lang="ru-RU" sz="3600" dirty="0" smtClean="0"/>
              <a:t>  </a:t>
            </a:r>
            <a:r>
              <a:rPr lang="ru-RU" sz="3600" dirty="0" err="1"/>
              <a:t>зі</a:t>
            </a:r>
            <a:r>
              <a:rPr lang="ru-RU" sz="3600" dirty="0"/>
              <a:t> </a:t>
            </a:r>
            <a:r>
              <a:rPr lang="ru-RU" sz="3600" dirty="0" smtClean="0"/>
              <a:t> словом </a:t>
            </a:r>
            <a:r>
              <a:rPr lang="ru-RU" sz="3600" b="1" dirty="0"/>
              <a:t>«рука».</a:t>
            </a:r>
            <a:endParaRPr lang="uk-UA" sz="3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217" y="3453382"/>
            <a:ext cx="4267826" cy="322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4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13775" y="424543"/>
            <a:ext cx="10364451" cy="97155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uk-UA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Робота </a:t>
            </a:r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uk-UA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таблицею</a:t>
            </a:r>
            <a: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03726324"/>
              </p:ext>
            </p:extLst>
          </p:nvPr>
        </p:nvGraphicFramePr>
        <p:xfrm>
          <a:off x="587829" y="1183816"/>
          <a:ext cx="11201400" cy="5363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0881">
                  <a:extLst>
                    <a:ext uri="{9D8B030D-6E8A-4147-A177-3AD203B41FA5}">
                      <a16:colId xmlns:a16="http://schemas.microsoft.com/office/drawing/2014/main" val="223884109"/>
                    </a:ext>
                  </a:extLst>
                </a:gridCol>
                <a:gridCol w="7780519">
                  <a:extLst>
                    <a:ext uri="{9D8B030D-6E8A-4147-A177-3AD203B41FA5}">
                      <a16:colId xmlns:a16="http://schemas.microsoft.com/office/drawing/2014/main" val="3612083577"/>
                    </a:ext>
                  </a:extLst>
                </a:gridCol>
              </a:tblGrid>
              <a:tr h="50560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Відображення негативних рис   характеру   у фразеологізмах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423080"/>
                  </a:ext>
                </a:extLst>
              </a:tr>
              <a:tr h="9123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Балакучість, не вміння мовчати 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сипати словами; розсипатися горохом; плескати язиком;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язик без кісток; довгий язик;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3201328348"/>
                  </a:ext>
                </a:extLst>
              </a:tr>
              <a:tr h="5056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Ледарство, лінощі 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ворон лічити; пасти задніх; не братися за холодну воду;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161833237"/>
                  </a:ext>
                </a:extLst>
              </a:tr>
              <a:tr h="5056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Легковажність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пустий вітер; викидати колінця; відколоти номер;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2885407425"/>
                  </a:ext>
                </a:extLst>
              </a:tr>
              <a:tr h="5056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Упертість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показувати характер; уперся як баран у сіно; вперся як віл;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2609067652"/>
                  </a:ext>
                </a:extLst>
              </a:tr>
              <a:tr h="5056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Байдужість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як з гуся вода; черства душа; і вус не дує;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3763188815"/>
                  </a:ext>
                </a:extLst>
              </a:tr>
              <a:tr h="9123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Настирливість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липнути як реп’ях; наступати на горло; вертітися під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ногами;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3487524868"/>
                  </a:ext>
                </a:extLst>
              </a:tr>
              <a:tr h="5056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Хитрість,боягузтво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собі на умі; боятися власної тіні; і духу боятися;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20539605"/>
                  </a:ext>
                </a:extLst>
              </a:tr>
              <a:tr h="5056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Неуважність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витрішки ловити; ловити </a:t>
                      </a:r>
                      <a:r>
                        <a:rPr lang="uk-UA" sz="1600" dirty="0" smtClean="0">
                          <a:effectLst/>
                        </a:rPr>
                        <a:t>зівак.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4101139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473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779" y="202139"/>
            <a:ext cx="9486900" cy="1596177"/>
          </a:xfrm>
        </p:spPr>
        <p:txBody>
          <a:bodyPr/>
          <a:lstStyle/>
          <a:p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</a:rPr>
              <a:t>Дібрати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 до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</a:rPr>
              <a:t>поданих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</a:rPr>
              <a:t>фразеологічних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</a:rPr>
              <a:t>зворотів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</a:rPr>
              <a:t>антонімічні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 й увести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</a:rPr>
              <a:t>їх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uk-UA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1" y="1918607"/>
            <a:ext cx="11911692" cy="4612822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uk-UA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1) Хоч голки збирай — ... </a:t>
            </a: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Рукою подати — ... . </a:t>
            </a:r>
            <a:endParaRPr lang="uk-UA" sz="3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Як з хреста знятий — </a:t>
            </a: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...4</a:t>
            </a:r>
            <a:r>
              <a:rPr lang="uk-UA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Як кішка з собакою — ... . 5) Приходити до пам’яті — ... </a:t>
            </a: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spcAft>
                <a:spcPts val="0"/>
              </a:spcAft>
              <a:buNone/>
            </a:pPr>
            <a:r>
              <a:rPr lang="uk-UA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Довідка: </a:t>
            </a:r>
            <a:r>
              <a:rPr lang="uk-UA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хоч око </a:t>
            </a:r>
            <a:r>
              <a:rPr lang="uk-UA" sz="32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виколи</a:t>
            </a:r>
            <a:r>
              <a:rPr lang="uk-UA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за тридев’ять земель; </a:t>
            </a:r>
            <a:endParaRPr lang="uk-UA" sz="3200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uk-UA" sz="32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кров </a:t>
            </a:r>
            <a:r>
              <a:rPr lang="uk-UA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 молоком; душа в душу; втратити свідомість.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8593" y="69397"/>
            <a:ext cx="20574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85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089" y="144988"/>
            <a:ext cx="10364451" cy="1300091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Дібрати фразеологізми, які б відповідали змісту висловів.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9229" y="1445079"/>
            <a:ext cx="11372850" cy="5200649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 Про того, хто нещадно експлуатує, обирає, утискає. 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Про того, хто підступністю, хитрощами залучає кого-небудь до числа своїх однодумців.</a:t>
            </a: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3) Про того, хто виходить з покори, позбувається обмежень.</a:t>
            </a:r>
            <a:b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4) Про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того, хто привласнює, захоплює що-небудь, повністю підпорядковує своєму впливові. 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Про того, хто розгнівався, образився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6) Про того, хто в поганому настрої, гнівається, нервує. 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Про того, хто зроблений (за біблійною легендою) з ребра Адама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Довідка:</a:t>
            </a:r>
            <a:r>
              <a:rPr lang="uk-UA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драти по три шкури; зачепити гаком; зламати вудила; лапу накласти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 сич надувся; муха вкусила; Адамове ребро;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922442869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75</TotalTime>
  <Words>509</Words>
  <Application>Microsoft Office PowerPoint</Application>
  <PresentationFormat>Широкоэкранный</PresentationFormat>
  <Paragraphs>106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Times New Roman</vt:lpstr>
      <vt:lpstr>Tw Cen MT</vt:lpstr>
      <vt:lpstr>Капля</vt:lpstr>
      <vt:lpstr> Тема. Тлумачення зі словником та використання в реченнях багатозначних фразеологізмів. Колективне укладання словничка фразеологізмів на позначення певних якостей.</vt:lpstr>
      <vt:lpstr>Презентация PowerPoint</vt:lpstr>
      <vt:lpstr>Презентация PowerPoint</vt:lpstr>
      <vt:lpstr>Закінчити фразеологізми.</vt:lpstr>
      <vt:lpstr>Пояснити фразеологізми  Робота з малюнками.  Уважно розгляньте малюнки. Які фразеологізми на них проілюстровано?  Відгадавши, введіть їх у самостійно складене речення. </vt:lpstr>
      <vt:lpstr>Творчий диктант</vt:lpstr>
      <vt:lpstr>Робота за таблицею </vt:lpstr>
      <vt:lpstr>Дібрати до поданих фразеологічних зворотів антонімічні й увести їх у речення.</vt:lpstr>
      <vt:lpstr>Дібрати фразеологізми, які б відповідали змісту висловів.</vt:lpstr>
      <vt:lpstr>Робота в групах</vt:lpstr>
      <vt:lpstr>Презентация PowerPoint</vt:lpstr>
      <vt:lpstr>Презентация PowerPoint</vt:lpstr>
      <vt:lpstr>Домашнє завдання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Джерела українських фразеологізмів</dc:title>
  <dc:creator>Татьяна</dc:creator>
  <cp:lastModifiedBy>Dimon</cp:lastModifiedBy>
  <cp:revision>14</cp:revision>
  <dcterms:created xsi:type="dcterms:W3CDTF">2016-03-06T18:27:38Z</dcterms:created>
  <dcterms:modified xsi:type="dcterms:W3CDTF">2017-10-18T07:44:46Z</dcterms:modified>
</cp:coreProperties>
</file>