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6" r:id="rId2"/>
    <p:sldId id="263" r:id="rId3"/>
    <p:sldId id="277" r:id="rId4"/>
    <p:sldId id="276" r:id="rId5"/>
    <p:sldId id="257" r:id="rId6"/>
    <p:sldId id="258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6" r:id="rId16"/>
    <p:sldId id="264" r:id="rId17"/>
    <p:sldId id="265" r:id="rId18"/>
    <p:sldId id="262" r:id="rId19"/>
    <p:sldId id="259" r:id="rId20"/>
    <p:sldId id="270" r:id="rId21"/>
    <p:sldId id="267" r:id="rId22"/>
    <p:sldId id="272" r:id="rId23"/>
    <p:sldId id="261" r:id="rId24"/>
    <p:sldId id="273" r:id="rId25"/>
    <p:sldId id="287" r:id="rId26"/>
    <p:sldId id="274" r:id="rId27"/>
    <p:sldId id="275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0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4" Type="http://schemas.microsoft.com/office/2006/relationships/legacyDiagramText" Target="legacyDiagramText1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044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10445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10445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0445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5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44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F51AFD-0343-4206-A96D-F2E3735D78E0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16EA7540-E26D-49CC-85A1-AC854AAFDE0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446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34CF62-910C-4E62-8A24-FD41CC94D94D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60D33-A21B-46CB-9128-A419A68DF4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DEF5B-71F7-4526-8B05-90E8A1353F16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F1C63-C7B8-4192-B9E7-2AEACAB4CA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2C0A9D1D-DDE2-41CC-B0F2-D98F52260475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691BF7A-7AEB-43E5-8167-1C868B6491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431C1C-1100-4A49-8069-14EC967CD02E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ED6DB-4276-4B82-B693-8C6D22BC03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EC9AC4-C8FA-4621-9061-8B235F21DC78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BEF7B-6C77-48E7-B2BC-21FDE3ECBF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884DBC-4EF8-4C85-B3B9-F10873BFDE3A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30C72-61DF-4742-8FDB-70F8816CDB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CD7D86-EF39-4C0E-9859-94CA08C5D6CF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2E9AA-024E-47DC-BDB1-B38C016792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C2C05-C76D-49D7-A146-0A7142C94469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F28D0-60F2-49E6-ADE7-895BA5E13D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FAEDD-31D7-497D-A55C-40E128EE39F8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5FAE1-680A-4879-AE75-C75F7E1EEC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71C975-D1F0-4944-B6F7-893D88DD68A8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5F423-87E1-4F6D-B545-83FE358D0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508AA0-8BEE-4895-AAAC-CBAD636E132D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B1A75-F57C-4A0E-90A9-3F2E357A8D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42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42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2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343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3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3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343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82F63E-07F5-48F1-A7FF-A65D99C73F1A}" type="datetimeFigureOut">
              <a:rPr lang="ru-RU"/>
              <a:pPr/>
              <a:t>04.02.2021</a:t>
            </a:fld>
            <a:endParaRPr lang="ru-RU"/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E4A1835-5477-44EA-9B74-6BB06006D01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63-20" TargetMode="External"/><Relationship Id="rId2" Type="http://schemas.openxmlformats.org/officeDocument/2006/relationships/hyperlink" Target="https://zakon.rada.gov.ua/laws/show/2145-1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saiup.org.ua/" TargetMode="External"/><Relationship Id="rId2" Type="http://schemas.openxmlformats.org/officeDocument/2006/relationships/hyperlink" Target="https://courses.ed-era.com/courses/course-v1:AmericanCouncils+AcIn101+AcIn2019/about?fbclid=IwAR3aXblheimtWH0QGZUq0ko9hBiImjPP4vHV7fpO-ZJ8tgzpOTiV0CUf-dc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s://www.facebook.com/ChargeAgainstCorruption/" TargetMode="External"/><Relationship Id="rId4" Type="http://schemas.openxmlformats.org/officeDocument/2006/relationships/hyperlink" Target="https://www.youtube.com/channel/UC9c5TDYVD_NIjiNcqZCGcdQ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/>
              <a:t>      Академічна  доброчесність в навчальному закладі</a:t>
            </a:r>
            <a:endParaRPr lang="ru-RU"/>
          </a:p>
        </p:txBody>
      </p:sp>
      <p:sp>
        <p:nvSpPr>
          <p:cNvPr id="50181" name="WordArt 5"/>
          <p:cNvSpPr>
            <a:spLocks noChangeArrowheads="1" noChangeShapeType="1" noTextEdit="1"/>
          </p:cNvSpPr>
          <p:nvPr/>
        </p:nvSpPr>
        <p:spPr bwMode="auto">
          <a:xfrm>
            <a:off x="1089025" y="3716338"/>
            <a:ext cx="7586663" cy="14160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Академічна  доброчесність в навчальному закладі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81300"/>
            <a:ext cx="7693025" cy="33051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>
                <a:solidFill>
                  <a:schemeClr val="accent2"/>
                </a:solidFill>
              </a:rPr>
              <a:t>   </a:t>
            </a:r>
            <a:r>
              <a:rPr lang="ru-RU" sz="3200" b="1">
                <a:solidFill>
                  <a:schemeClr val="accent2"/>
                </a:solidFill>
              </a:rPr>
              <a:t>Фальсифікація</a:t>
            </a:r>
            <a:r>
              <a:rPr lang="ru-RU" sz="3200">
                <a:solidFill>
                  <a:schemeClr val="accent2"/>
                </a:solidFill>
              </a:rPr>
              <a:t> - свідома зміна чи модифікація вже наявних даних, що стосуються освітнього процесу чи наукових досліджень;</a:t>
            </a:r>
          </a:p>
          <a:p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>
                <a:solidFill>
                  <a:schemeClr val="accent2"/>
                </a:solidFill>
              </a:rPr>
              <a:t>   </a:t>
            </a:r>
            <a:r>
              <a:rPr lang="ru-RU" sz="3200" b="1">
                <a:solidFill>
                  <a:schemeClr val="accent2"/>
                </a:solidFill>
              </a:rPr>
              <a:t>Списування</a:t>
            </a:r>
            <a:r>
              <a:rPr lang="ru-RU" sz="3200">
                <a:solidFill>
                  <a:schemeClr val="accent2"/>
                </a:solidFill>
              </a:rPr>
              <a:t> -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>
                <a:solidFill>
                  <a:schemeClr val="accent2"/>
                </a:solidFill>
              </a:rPr>
              <a:t>   </a:t>
            </a:r>
            <a:r>
              <a:rPr lang="ru-RU" sz="3200" b="1">
                <a:solidFill>
                  <a:schemeClr val="accent2"/>
                </a:solidFill>
              </a:rPr>
              <a:t>Обман</a:t>
            </a:r>
            <a:r>
              <a:rPr lang="ru-RU" sz="3200">
                <a:solidFill>
                  <a:schemeClr val="accent2"/>
                </a:solidFill>
              </a:rPr>
              <a:t> - 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самоплагіат, фабрикація, фальсифікація та списування;</a:t>
            </a:r>
          </a:p>
          <a:p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>
                <a:solidFill>
                  <a:schemeClr val="accent2"/>
                </a:solidFill>
              </a:rPr>
              <a:t>  </a:t>
            </a:r>
            <a:r>
              <a:rPr lang="ru-RU" sz="3200" b="1">
                <a:solidFill>
                  <a:schemeClr val="accent2"/>
                </a:solidFill>
              </a:rPr>
              <a:t> Хабарництво</a:t>
            </a:r>
            <a:r>
              <a:rPr lang="ru-RU" sz="3200">
                <a:solidFill>
                  <a:schemeClr val="accent2"/>
                </a:solidFill>
              </a:rPr>
              <a:t> - 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освітньому процесі;</a:t>
            </a:r>
          </a:p>
          <a:p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4496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200">
                <a:solidFill>
                  <a:schemeClr val="accent2"/>
                </a:solidFill>
              </a:rPr>
              <a:t>   </a:t>
            </a:r>
            <a:r>
              <a:rPr lang="ru-RU" sz="3200" b="1">
                <a:solidFill>
                  <a:schemeClr val="accent2"/>
                </a:solidFill>
              </a:rPr>
              <a:t>Необ’єктивне оцінювання</a:t>
            </a:r>
            <a:r>
              <a:rPr lang="ru-RU" sz="3200">
                <a:solidFill>
                  <a:schemeClr val="accent2"/>
                </a:solidFill>
              </a:rPr>
              <a:t> - свідоме завищення або заниження оцінки результатів навчання здобувачів освіти.</a:t>
            </a:r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2988" y="812800"/>
            <a:ext cx="7643812" cy="1038225"/>
          </a:xfrm>
        </p:spPr>
        <p:txBody>
          <a:bodyPr anchor="ctr"/>
          <a:lstStyle/>
          <a:p>
            <a:r>
              <a:rPr lang="ru-RU"/>
              <a:t>Форми обману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надання педагогічними працівниками та іншими особами допомоги учням під час проходження ними підсумкового оцінювання (семестрового та річного), державної підсумкової атестації, зовнішнього незалежного оцінювання, не передбаченої умовами та/або процедурами їх проходження;</a:t>
            </a:r>
          </a:p>
          <a:p>
            <a:pPr>
              <a:lnSpc>
                <a:spcPct val="80000"/>
              </a:lnSpc>
            </a:pPr>
            <a:r>
              <a:rPr lang="ru-RU" sz="2000"/>
              <a:t>використання учнем під час контрольних заходів непередбачених допоміжних матеріалів та/або технічних засобів;</a:t>
            </a:r>
          </a:p>
          <a:p>
            <a:pPr>
              <a:lnSpc>
                <a:spcPct val="80000"/>
              </a:lnSpc>
            </a:pPr>
            <a:r>
              <a:rPr lang="ru-RU" sz="2000"/>
              <a:t>проходження процедури оцінювання результатів навчання замість інших осіб;</a:t>
            </a:r>
          </a:p>
          <a:p>
            <a:pPr>
              <a:lnSpc>
                <a:spcPct val="80000"/>
              </a:lnSpc>
            </a:pPr>
            <a:r>
              <a:rPr lang="ru-RU" sz="2000"/>
              <a:t>необ’єктивне оцінювання компетентностей педагогічних працівників під час атестації чи сертифікації.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/>
              <a:t>ЗАКОН УКРАЇНИ</a:t>
            </a:r>
            <a:r>
              <a:rPr lang="ru-RU" sz="2000"/>
              <a:t>    </a:t>
            </a:r>
            <a:r>
              <a:rPr lang="ru-RU" sz="2000" b="1"/>
              <a:t>Про повну загальну середню освіту</a:t>
            </a:r>
            <a:endParaRPr lang="ru-RU" sz="2000"/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20484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88913"/>
            <a:ext cx="2232025" cy="17113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6013" y="981075"/>
            <a:ext cx="7837487" cy="722313"/>
          </a:xfrm>
        </p:spPr>
        <p:txBody>
          <a:bodyPr anchor="ctr"/>
          <a:lstStyle/>
          <a:p>
            <a:r>
              <a:rPr lang="ru-RU" sz="2200"/>
              <a:t>Дотримання академічної доброчесності педагогічними працівниками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/>
              <a:t>посилання на джерела інформації у разі використання ідей, розробок, тверджень, відомостей;</a:t>
            </a:r>
          </a:p>
          <a:p>
            <a:pPr>
              <a:lnSpc>
                <a:spcPct val="80000"/>
              </a:lnSpc>
            </a:pPr>
            <a:r>
              <a:rPr lang="ru-RU" sz="2400"/>
              <a:t>дотримання норм законодавства про авторське право і суміжні права;</a:t>
            </a:r>
          </a:p>
          <a:p>
            <a:pPr>
              <a:lnSpc>
                <a:spcPct val="80000"/>
              </a:lnSpc>
            </a:pPr>
            <a:r>
              <a:rPr lang="ru-RU" sz="2400"/>
              <a:t>надання достовірної інформації про методики і результати досліджень, джерела використаної інформації та власну педагогічну (науково-педагогічну, творчу) діяльність;</a:t>
            </a:r>
          </a:p>
          <a:p>
            <a:pPr>
              <a:lnSpc>
                <a:spcPct val="80000"/>
              </a:lnSpc>
            </a:pPr>
            <a:r>
              <a:rPr lang="ru-RU" sz="2400"/>
              <a:t>контроль за дотриманням академічної доброчесності здобувачами освіти;</a:t>
            </a:r>
          </a:p>
          <a:p>
            <a:pPr>
              <a:lnSpc>
                <a:spcPct val="80000"/>
              </a:lnSpc>
            </a:pPr>
            <a:r>
              <a:rPr lang="ru-RU" sz="2400"/>
              <a:t>об’єктивне оцінювання результатів навчання.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 ЗУ Про освіту від 05.09.2017 № 2145-VIII</a:t>
            </a:r>
          </a:p>
          <a:p>
            <a:pPr>
              <a:lnSpc>
                <a:spcPct val="80000"/>
              </a:lnSpc>
            </a:pPr>
            <a:endParaRPr lang="ru-RU" sz="2400"/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17412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038" y="188913"/>
            <a:ext cx="1524000" cy="172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58888" y="908050"/>
            <a:ext cx="6769100" cy="865188"/>
          </a:xfrm>
        </p:spPr>
        <p:txBody>
          <a:bodyPr anchor="ctr"/>
          <a:lstStyle/>
          <a:p>
            <a:r>
              <a:rPr lang="ru-RU" sz="2200"/>
              <a:t>Дотримання академічної доброчесності здобувачами освіти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/>
              <a:t>самостійне виконання навчальних завдань, завдань поточного та підсумкового контролю результатів навчання (для осіб з особливими освітніми потребами ця вимога застосовується з урахуванням їхніх індивідуальних потреб і можливостей);</a:t>
            </a:r>
          </a:p>
          <a:p>
            <a:pPr>
              <a:lnSpc>
                <a:spcPct val="80000"/>
              </a:lnSpc>
            </a:pPr>
            <a:r>
              <a:rPr lang="ru-RU" sz="2000"/>
              <a:t>посилання на джерела інформації у разі використання ідей, розробок, тверджень, відомостей;</a:t>
            </a:r>
          </a:p>
          <a:p>
            <a:pPr>
              <a:lnSpc>
                <a:spcPct val="80000"/>
              </a:lnSpc>
            </a:pPr>
            <a:r>
              <a:rPr lang="ru-RU" sz="2000"/>
              <a:t>дотримання норм законодавства про авторське право і суміжні права;</a:t>
            </a:r>
          </a:p>
          <a:p>
            <a:pPr>
              <a:lnSpc>
                <a:spcPct val="80000"/>
              </a:lnSpc>
            </a:pPr>
            <a:r>
              <a:rPr lang="ru-RU" sz="2000"/>
              <a:t>надання достовірної інформації про результати власної навчальної (наукової, творчої) діяльності, використані методики досліджень і джерела інформації.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 ЗУ Про освіту від 05.09.2017 № 2145-VIII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18436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5038" y="188913"/>
            <a:ext cx="1524000" cy="1727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6013" y="969963"/>
            <a:ext cx="7570787" cy="723900"/>
          </a:xfrm>
        </p:spPr>
        <p:txBody>
          <a:bodyPr anchor="ctr"/>
          <a:lstStyle/>
          <a:p>
            <a:r>
              <a:rPr lang="uk-UA" sz="2800"/>
              <a:t>Види академічної відповідальності для педагогів</a:t>
            </a:r>
            <a:endParaRPr lang="ru-RU" sz="280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r>
              <a:rPr lang="ru-RU" sz="2400"/>
              <a:t>відмова у присудженні наукового ступеня чи присвоєнні вченого звання;</a:t>
            </a:r>
          </a:p>
          <a:p>
            <a:pPr>
              <a:lnSpc>
                <a:spcPct val="80000"/>
              </a:lnSpc>
            </a:pPr>
            <a:r>
              <a:rPr lang="ru-RU" sz="2400"/>
              <a:t>позбавлення присудженого наукового (освітньо-творчого) ступеня чи присвоєного вченого звання;</a:t>
            </a:r>
          </a:p>
          <a:p>
            <a:pPr>
              <a:lnSpc>
                <a:spcPct val="80000"/>
              </a:lnSpc>
            </a:pPr>
            <a:r>
              <a:rPr lang="ru-RU" sz="2400"/>
              <a:t>відмова в присвоєнні або позбавлення присвоєного педагогічного звання, кваліфікаційної категорії;</a:t>
            </a:r>
          </a:p>
          <a:p>
            <a:pPr>
              <a:lnSpc>
                <a:spcPct val="80000"/>
              </a:lnSpc>
            </a:pPr>
            <a:r>
              <a:rPr lang="ru-RU" sz="2400"/>
              <a:t>позбавлення права брати участь у роботі визначених законом органів чи займати визначені законом посади.</a:t>
            </a: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03350" y="981075"/>
            <a:ext cx="7550150" cy="685800"/>
          </a:xfrm>
        </p:spPr>
        <p:txBody>
          <a:bodyPr anchor="ctr"/>
          <a:lstStyle/>
          <a:p>
            <a:r>
              <a:rPr lang="uk-UA" sz="2800"/>
              <a:t>Види академічної відповідальності для учнів</a:t>
            </a:r>
            <a:endParaRPr lang="ru-RU" sz="280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/>
              <a:t>повторне проходження оцінювання (контрольна робота, іспит, залік тощо);</a:t>
            </a:r>
          </a:p>
          <a:p>
            <a:pPr>
              <a:lnSpc>
                <a:spcPct val="80000"/>
              </a:lnSpc>
            </a:pPr>
            <a:r>
              <a:rPr lang="ru-RU" sz="2400"/>
              <a:t>повторне проходження відповідного освітнього компонента освітньої програми;</a:t>
            </a:r>
          </a:p>
          <a:p>
            <a:pPr>
              <a:lnSpc>
                <a:spcPct val="80000"/>
              </a:lnSpc>
            </a:pPr>
            <a:r>
              <a:rPr lang="ru-RU" sz="2400"/>
              <a:t>відрахування із закладу освіти (крім осіб, які здобувають загальну середню освіту);</a:t>
            </a:r>
          </a:p>
          <a:p>
            <a:pPr>
              <a:lnSpc>
                <a:spcPct val="80000"/>
              </a:lnSpc>
            </a:pPr>
            <a:r>
              <a:rPr lang="ru-RU" sz="2400"/>
              <a:t>позбавлення академічної стипендії;</a:t>
            </a:r>
          </a:p>
          <a:p>
            <a:pPr>
              <a:lnSpc>
                <a:spcPct val="80000"/>
              </a:lnSpc>
            </a:pPr>
            <a:r>
              <a:rPr lang="ru-RU" sz="2400"/>
              <a:t>позбавлення наданих закладом освіти пільг з оплати навчання.</a:t>
            </a: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ru-RU"/>
              <a:t>Академічна доброчесність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ru-RU"/>
              <a:t>- це сукупність 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          результатів навчання та/або наукових         (творчих) досягнень.</a:t>
            </a:r>
          </a:p>
          <a:p>
            <a:pPr>
              <a:buFont typeface="Wingdings" pitchFamily="2" charset="2"/>
              <a:buNone/>
            </a:pPr>
            <a:r>
              <a:rPr lang="ru-RU"/>
              <a:t> Закон України Про освіту від 05.09.2017 № 2145-VIII</a:t>
            </a:r>
            <a:endParaRPr lang="ru-RU" sz="1800"/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1116013" y="2492375"/>
            <a:ext cx="7415212" cy="3594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Рішення про встановлення факту порушення педагогічним працівником академічної доброчесності та визначення виду академічної відповідальності приймає педагогічна рада за участю працівника та/або його законного представника.</a:t>
            </a:r>
          </a:p>
          <a:p>
            <a:endParaRPr lang="ru-RU"/>
          </a:p>
        </p:txBody>
      </p:sp>
      <p:pic>
        <p:nvPicPr>
          <p:cNvPr id="23556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80063" y="0"/>
            <a:ext cx="2846387" cy="19161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4294967295"/>
          </p:nvPr>
        </p:nvSpPr>
        <p:spPr>
          <a:xfrm>
            <a:off x="1116013" y="2565400"/>
            <a:ext cx="7415212" cy="3521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Рішення про академічну відповідальність учнів приймає педагогічний працівник, який виявив порушення академічної доброчесності, або педагогічна рада закладу освіти відповідно до положення про внутрішню систему забезпечення якості освіти.</a:t>
            </a:r>
          </a:p>
          <a:p>
            <a:endParaRPr lang="ru-RU"/>
          </a:p>
        </p:txBody>
      </p:sp>
      <p:pic>
        <p:nvPicPr>
          <p:cNvPr id="27652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188913"/>
            <a:ext cx="2341562" cy="17319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4294967295"/>
          </p:nvPr>
        </p:nvSpPr>
        <p:spPr>
          <a:xfrm>
            <a:off x="971550" y="2636838"/>
            <a:ext cx="7693025" cy="3600450"/>
          </a:xfrm>
        </p:spPr>
        <p:txBody>
          <a:bodyPr/>
          <a:lstStyle/>
          <a:p>
            <a:r>
              <a:rPr lang="ru-RU" sz="2400"/>
              <a:t>Батьки відіграють ключову роль у дотриманні дітьми принципів академічної доброчесності. Якщо вдома толерують порушення доброчесності: наприклад, купують дитині збірники ГДЗ або ж виконують за дітей домашні завдання, то як би школа не старалася – учнів буде важко переконати, що вчитися доброчесно – правильно</a:t>
            </a:r>
          </a:p>
          <a:p>
            <a:pPr>
              <a:buFont typeface="Wingdings" pitchFamily="2" charset="2"/>
              <a:buNone/>
            </a:pPr>
            <a:r>
              <a:rPr lang="uk-UA" sz="2400"/>
              <a:t>На сайті НУШ</a:t>
            </a:r>
            <a:endParaRPr lang="ru-RU" sz="2400"/>
          </a:p>
          <a:p>
            <a:endParaRPr lang="ru-RU" sz="2400"/>
          </a:p>
        </p:txBody>
      </p:sp>
      <p:sp>
        <p:nvSpPr>
          <p:cNvPr id="26628" name="AutoShape 4" descr="Результат пошуку зображень за запитом чоловічки батьки  для презентацій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26630" name="Picture 6" descr="Результат пошуку зображень за запитом чоловічки батьки 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60350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73113" y="944563"/>
            <a:ext cx="7913687" cy="949325"/>
          </a:xfrm>
        </p:spPr>
        <p:txBody>
          <a:bodyPr anchor="ctr"/>
          <a:lstStyle/>
          <a:p>
            <a:r>
              <a:rPr lang="ru-RU" sz="2500" b="0"/>
              <a:t>Наслідки тривалих та системних порушень академічної доброчесності:</a:t>
            </a:r>
            <a:r>
              <a:rPr lang="ru-RU" sz="2500"/>
              <a:t/>
            </a:r>
            <a:br>
              <a:rPr lang="ru-RU" sz="2500"/>
            </a:br>
            <a:endParaRPr lang="ru-RU" sz="250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400"/>
              <a:t>знецінення університетських дипломів у країні, невизнання їх за кордоном;</a:t>
            </a:r>
          </a:p>
          <a:p>
            <a:pPr>
              <a:lnSpc>
                <a:spcPct val="80000"/>
              </a:lnSpc>
            </a:pPr>
            <a:r>
              <a:rPr lang="ru-RU" sz="2400"/>
              <a:t>випускникам університетів важко влаштуватися на хорошу роботу, бо роботодавці не довіряють системі вищої освіти та закладам вищої освіти;</a:t>
            </a:r>
          </a:p>
          <a:p>
            <a:pPr>
              <a:lnSpc>
                <a:spcPct val="80000"/>
              </a:lnSpc>
            </a:pPr>
            <a:r>
              <a:rPr lang="ru-RU" sz="2400"/>
              <a:t>зниження якості медичного обслуговування;</a:t>
            </a:r>
          </a:p>
          <a:p>
            <a:pPr>
              <a:lnSpc>
                <a:spcPct val="80000"/>
              </a:lnSpc>
            </a:pPr>
            <a:r>
              <a:rPr lang="ru-RU" sz="2400"/>
              <a:t>стагнація науки, знецінення наукового потенціалу держави;</a:t>
            </a:r>
          </a:p>
          <a:p>
            <a:pPr>
              <a:lnSpc>
                <a:spcPct val="80000"/>
              </a:lnSpc>
            </a:pPr>
            <a:r>
              <a:rPr lang="ru-RU" sz="2400"/>
              <a:t>гальмування розвитку економіки;</a:t>
            </a:r>
          </a:p>
          <a:p>
            <a:pPr>
              <a:lnSpc>
                <a:spcPct val="80000"/>
              </a:lnSpc>
            </a:pPr>
            <a:r>
              <a:rPr lang="ru-RU" sz="2400"/>
              <a:t>країна втрачає авторитет у світі.</a:t>
            </a:r>
          </a:p>
          <a:p>
            <a:pPr>
              <a:lnSpc>
                <a:spcPct val="80000"/>
              </a:lnSpc>
            </a:pPr>
            <a:endParaRPr lang="ru-RU" sz="2400"/>
          </a:p>
        </p:txBody>
      </p:sp>
      <p:pic>
        <p:nvPicPr>
          <p:cNvPr id="29700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0"/>
            <a:ext cx="1835150" cy="191611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1550" y="1052513"/>
            <a:ext cx="7981950" cy="720725"/>
          </a:xfrm>
        </p:spPr>
        <p:txBody>
          <a:bodyPr anchor="ctr"/>
          <a:lstStyle/>
          <a:p>
            <a:r>
              <a:rPr lang="ru-RU" sz="2400" b="0"/>
              <a:t>Що робити, щоби розвинути систему академічної доброчесності в школі: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b="1"/>
              <a:t>Ідентифікуйте проблеми.</a:t>
            </a:r>
            <a:r>
              <a:rPr lang="ru-RU" sz="2000"/>
              <a:t> Якщо є учні чи класи, які не дотримуються принципів академічної доброчеснотсі, треба говорити і з учнями, і з класними керівниками.</a:t>
            </a:r>
          </a:p>
          <a:p>
            <a:pPr>
              <a:lnSpc>
                <a:spcPct val="80000"/>
              </a:lnSpc>
            </a:pPr>
            <a:r>
              <a:rPr lang="ru-RU" sz="2000" b="1"/>
              <a:t>Залучіть усіх зацікавлених. </a:t>
            </a:r>
            <a:r>
              <a:rPr lang="ru-RU" sz="2000"/>
              <a:t>Це може бути учнівське самоврядування чи батьки, які хочуть стати на захист академічної доброчесності. Також це можуть бути всі педагоги, які підтримують ці ідеї.</a:t>
            </a:r>
          </a:p>
          <a:p>
            <a:pPr>
              <a:lnSpc>
                <a:spcPct val="80000"/>
              </a:lnSpc>
            </a:pPr>
            <a:r>
              <a:rPr lang="ru-RU" sz="2000" b="1"/>
              <a:t>Обговоріть і створіть положення про дотримання академічної доброчесності</a:t>
            </a:r>
            <a:r>
              <a:rPr lang="ru-RU" sz="2000"/>
              <a:t>, затвердіть його у школі, щоби можна було на нього посилатися. Для цього варто звернутися до законів “</a:t>
            </a:r>
            <a:r>
              <a:rPr lang="ru-RU" sz="2000">
                <a:hlinkClick r:id="rId2"/>
              </a:rPr>
              <a:t>Про освіту</a:t>
            </a:r>
            <a:r>
              <a:rPr lang="ru-RU" sz="2000"/>
              <a:t>” і “</a:t>
            </a:r>
            <a:r>
              <a:rPr lang="ru-RU" sz="2000">
                <a:hlinkClick r:id="rId3"/>
              </a:rPr>
              <a:t>Про повну загальну середню освіту</a:t>
            </a:r>
            <a:r>
              <a:rPr lang="ru-RU" sz="2000"/>
              <a:t>”. Там прописано, що вважається порушенням академічної доброчесності та як сприяти її дотриманню.</a:t>
            </a:r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30724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40650" y="1268413"/>
            <a:ext cx="1177925" cy="8080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565400"/>
            <a:ext cx="7559675" cy="374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Після того, як положення буде затверджено, важливо повідомити всім, які дії, згідно з ним, вважаються недоброчесними і </a:t>
            </a:r>
            <a:r>
              <a:rPr lang="ru-RU" sz="2000" b="1"/>
              <a:t>які будуть санкції за порушення</a:t>
            </a:r>
            <a:r>
              <a:rPr lang="ru-RU" sz="2000"/>
              <a:t>. Інколи роблять окремі положення для вчителів і учнів, але можна робити спільне.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 b="1"/>
              <a:t>Моніторинг.</a:t>
            </a:r>
            <a:r>
              <a:rPr lang="ru-RU" sz="2000"/>
              <a:t> Важливо не тільки впроваджувати зміни, але й спостерігати за ними: дивитися, яка динаміка дотримання чи недотримання правил, і реагувати.</a:t>
            </a:r>
          </a:p>
          <a:p>
            <a:pPr>
              <a:lnSpc>
                <a:spcPct val="80000"/>
              </a:lnSpc>
            </a:pPr>
            <a:r>
              <a:rPr lang="ru-RU" sz="2000" b="1"/>
              <a:t>Оцініть та перегляньте політики.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Якщо ваша школа не має розроблених політик – </a:t>
            </a:r>
            <a:r>
              <a:rPr lang="ru-RU" sz="2000" b="1"/>
              <a:t>питання академічної доброчесності можна проговорювати в межах уроків</a:t>
            </a:r>
            <a:r>
              <a:rPr lang="ru-RU" sz="2000"/>
              <a:t>.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908175" y="47625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1116013" y="981075"/>
            <a:ext cx="74882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chemeClr val="tx2"/>
                </a:solidFill>
              </a:rPr>
              <a:t>Що робити, щоби розвинути систему академічної доброчесності в школі:</a:t>
            </a:r>
            <a:r>
              <a:rPr lang="ru-RU" sz="2400" b="1">
                <a:solidFill>
                  <a:schemeClr val="tx2"/>
                </a:solidFill>
              </a:rPr>
              <a:t/>
            </a:r>
            <a:br>
              <a:rPr lang="ru-RU" sz="2400" b="1">
                <a:solidFill>
                  <a:schemeClr val="tx2"/>
                </a:solidFill>
              </a:rPr>
            </a:br>
            <a:endParaRPr lang="ru-RU" sz="2400" b="1">
              <a:solidFill>
                <a:schemeClr val="tx2"/>
              </a:solidFill>
            </a:endParaRPr>
          </a:p>
        </p:txBody>
      </p:sp>
      <p:pic>
        <p:nvPicPr>
          <p:cNvPr id="106502" name="Picture 6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1341438"/>
            <a:ext cx="1177925" cy="808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67000" y="769938"/>
            <a:ext cx="6286500" cy="822325"/>
          </a:xfrm>
        </p:spPr>
        <p:txBody>
          <a:bodyPr anchor="ctr"/>
          <a:lstStyle/>
          <a:p>
            <a:r>
              <a:rPr lang="ru-RU" sz="2500" b="0"/>
              <a:t>Знання про академічну доброчесність: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2100"/>
          </a:p>
          <a:p>
            <a:pPr>
              <a:lnSpc>
                <a:spcPct val="80000"/>
              </a:lnSpc>
            </a:pPr>
            <a:r>
              <a:rPr lang="ru-RU" sz="2100">
                <a:hlinkClick r:id="rId2"/>
              </a:rPr>
              <a:t>Онлайн-курс</a:t>
            </a:r>
            <a:r>
              <a:rPr lang="ru-RU" sz="2100"/>
              <a:t> на EdEra “Академічна доброчесність для вчителів” (5 годин). У цьому курсі є розроблені конспекти уроків, методичні рекомендації та презентації.</a:t>
            </a:r>
          </a:p>
          <a:p>
            <a:pPr>
              <a:lnSpc>
                <a:spcPct val="80000"/>
              </a:lnSpc>
            </a:pPr>
            <a:r>
              <a:rPr lang="ru-RU" sz="2100">
                <a:hlinkClick r:id="rId3"/>
              </a:rPr>
              <a:t>Сайт</a:t>
            </a:r>
            <a:r>
              <a:rPr lang="ru-RU" sz="2100"/>
              <a:t> та </a:t>
            </a:r>
            <a:r>
              <a:rPr lang="ru-RU" sz="2100">
                <a:hlinkClick r:id="rId4"/>
              </a:rPr>
              <a:t>YouTube канал SAIUP</a:t>
            </a:r>
            <a:r>
              <a:rPr lang="ru-RU" sz="2100"/>
              <a:t> –  тут можна знайти вебінари, рольові ігри, історії з життя про високопосадовців, які покинули роботу через плагіат.</a:t>
            </a:r>
          </a:p>
          <a:p>
            <a:pPr>
              <a:lnSpc>
                <a:spcPct val="80000"/>
              </a:lnSpc>
            </a:pPr>
            <a:r>
              <a:rPr lang="ru-RU" sz="2100"/>
              <a:t>Також дивіться антикорупційні інструменти, розроблені проєктом </a:t>
            </a:r>
            <a:r>
              <a:rPr lang="ru-RU" sz="2100">
                <a:hlinkClick r:id="rId5"/>
              </a:rPr>
              <a:t>USAID_ВзаємоДія</a:t>
            </a:r>
            <a:r>
              <a:rPr lang="ru-RU" sz="2100"/>
              <a:t>, які теж презентували під час міні-EdCamp’у в Черкаському. З їхньою допомогою можна проводити заняття, щоби виховати в дітях принципи доброчесності та дотримання законів:</a:t>
            </a:r>
          </a:p>
        </p:txBody>
      </p:sp>
      <p:pic>
        <p:nvPicPr>
          <p:cNvPr id="31748" name="Picture 4" descr="Результат пошуку зображень за запитом чоловічки для презентацій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00113" y="836613"/>
            <a:ext cx="1655762" cy="1079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endParaRPr lang="ru-RU"/>
          </a:p>
        </p:txBody>
      </p:sp>
      <p:sp>
        <p:nvSpPr>
          <p:cNvPr id="3277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ru-RU"/>
          </a:p>
        </p:txBody>
      </p:sp>
      <p:sp>
        <p:nvSpPr>
          <p:cNvPr id="32772" name="WordArt 4"/>
          <p:cNvSpPr>
            <a:spLocks noChangeArrowheads="1" noChangeShapeType="1" noTextEdit="1"/>
          </p:cNvSpPr>
          <p:nvPr/>
        </p:nvSpPr>
        <p:spPr bwMode="auto">
          <a:xfrm>
            <a:off x="1692275" y="2565400"/>
            <a:ext cx="5832475" cy="2808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Дякую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250" y="908050"/>
            <a:ext cx="6286500" cy="971550"/>
          </a:xfrm>
        </p:spPr>
        <p:txBody>
          <a:bodyPr/>
          <a:lstStyle/>
          <a:p>
            <a:r>
              <a:rPr lang="uk-UA" sz="3200"/>
              <a:t>Необхідність академічної доброчесності</a:t>
            </a:r>
            <a:endParaRPr lang="ru-RU" sz="32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Корисна,бо дозволяє взяти максимум від навчання</a:t>
            </a:r>
          </a:p>
          <a:p>
            <a:r>
              <a:rPr lang="uk-UA"/>
              <a:t>Допомагає засвоїти якомога більше знань</a:t>
            </a:r>
          </a:p>
          <a:p>
            <a:r>
              <a:rPr lang="uk-UA"/>
              <a:t>Допомагає навчитися вчитися</a:t>
            </a:r>
          </a:p>
          <a:p>
            <a:r>
              <a:rPr lang="uk-UA"/>
              <a:t>Фокусує увагу на результаті навчання ,а не на формальній оцінки</a:t>
            </a:r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/>
              <a:t>Принципи академічної доброчесності надавачів освіти</a:t>
            </a:r>
            <a:endParaRPr lang="ru-RU" sz="3200"/>
          </a:p>
        </p:txBody>
      </p:sp>
      <p:graphicFrame>
        <p:nvGraphicFramePr>
          <p:cNvPr id="33797" name="Diagram 5"/>
          <p:cNvGraphicFramePr>
            <a:graphicFrameLocks/>
          </p:cNvGraphicFramePr>
          <p:nvPr>
            <p:ph sz="half" idx="2"/>
          </p:nvPr>
        </p:nvGraphicFramePr>
        <p:xfrm>
          <a:off x="611188" y="2276475"/>
          <a:ext cx="8532812" cy="4581525"/>
        </p:xfrm>
        <a:graphic>
          <a:graphicData uri="http://schemas.openxmlformats.org/drawingml/2006/compatibility">
            <com:legacyDrawing xmlns:com="http://schemas.openxmlformats.org/drawingml/2006/compatibility" spid="_x0000_s33797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1025525"/>
            <a:ext cx="7924800" cy="800100"/>
          </a:xfrm>
        </p:spPr>
        <p:txBody>
          <a:bodyPr anchor="ctr"/>
          <a:lstStyle/>
          <a:p>
            <a:r>
              <a:rPr lang="ru-RU" sz="2400" b="0"/>
              <a:t>Основні принципи академічної доброчесності здобувачів освіти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graphicFrame>
        <p:nvGraphicFramePr>
          <p:cNvPr id="16408" name="Diagram 24"/>
          <p:cNvGraphicFramePr>
            <a:graphicFrameLocks/>
          </p:cNvGraphicFramePr>
          <p:nvPr/>
        </p:nvGraphicFramePr>
        <p:xfrm>
          <a:off x="827088" y="2276475"/>
          <a:ext cx="8137525" cy="4581525"/>
        </p:xfrm>
        <a:graphic>
          <a:graphicData uri="http://schemas.openxmlformats.org/drawingml/2006/compatibility">
            <com:legacyDrawing xmlns:com="http://schemas.openxmlformats.org/drawingml/2006/compatibility" spid="_x0000_s16408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62000" y="1011238"/>
            <a:ext cx="7924800" cy="904875"/>
          </a:xfrm>
        </p:spPr>
        <p:txBody>
          <a:bodyPr anchor="ctr"/>
          <a:lstStyle/>
          <a:p>
            <a:r>
              <a:rPr lang="ru-RU" sz="3200"/>
              <a:t>Порушенням академічної доброчесності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/>
              <a:t>академічний плагіат </a:t>
            </a:r>
          </a:p>
          <a:p>
            <a:pPr>
              <a:lnSpc>
                <a:spcPct val="80000"/>
              </a:lnSpc>
            </a:pPr>
            <a:r>
              <a:rPr lang="ru-RU" sz="2000"/>
              <a:t>самоплагіат </a:t>
            </a:r>
          </a:p>
          <a:p>
            <a:pPr>
              <a:lnSpc>
                <a:spcPct val="80000"/>
              </a:lnSpc>
            </a:pPr>
            <a:r>
              <a:rPr lang="ru-RU" sz="2000"/>
              <a:t>фабрикація</a:t>
            </a:r>
          </a:p>
          <a:p>
            <a:pPr>
              <a:lnSpc>
                <a:spcPct val="80000"/>
              </a:lnSpc>
            </a:pPr>
            <a:r>
              <a:rPr lang="ru-RU" sz="2000"/>
              <a:t>фальсифікація </a:t>
            </a:r>
          </a:p>
          <a:p>
            <a:pPr>
              <a:lnSpc>
                <a:spcPct val="80000"/>
              </a:lnSpc>
            </a:pPr>
            <a:r>
              <a:rPr lang="ru-RU" sz="2000"/>
              <a:t>списування</a:t>
            </a:r>
          </a:p>
          <a:p>
            <a:pPr>
              <a:lnSpc>
                <a:spcPct val="80000"/>
              </a:lnSpc>
            </a:pPr>
            <a:r>
              <a:rPr lang="ru-RU" sz="2000"/>
              <a:t>обман </a:t>
            </a:r>
          </a:p>
          <a:p>
            <a:pPr>
              <a:lnSpc>
                <a:spcPct val="80000"/>
              </a:lnSpc>
            </a:pPr>
            <a:r>
              <a:rPr lang="ru-RU" sz="2000"/>
              <a:t>хабарництво</a:t>
            </a:r>
          </a:p>
          <a:p>
            <a:pPr>
              <a:lnSpc>
                <a:spcPct val="80000"/>
              </a:lnSpc>
            </a:pPr>
            <a:r>
              <a:rPr lang="ru-RU" sz="2000"/>
              <a:t>необ’єктивне оцінювання </a:t>
            </a:r>
          </a:p>
          <a:p>
            <a:pPr>
              <a:lnSpc>
                <a:spcPct val="80000"/>
              </a:lnSpc>
            </a:pPr>
            <a:r>
              <a:rPr lang="uk-UA" sz="2000"/>
              <a:t>допомога учням підчас тестів;</a:t>
            </a:r>
          </a:p>
          <a:p>
            <a:pPr>
              <a:lnSpc>
                <a:spcPct val="80000"/>
              </a:lnSpc>
            </a:pPr>
            <a:r>
              <a:rPr lang="uk-UA" sz="2000"/>
              <a:t>використання учнями непередбачених допоміжних матеріалів, технічних засобів;</a:t>
            </a:r>
          </a:p>
          <a:p>
            <a:pPr>
              <a:lnSpc>
                <a:spcPct val="80000"/>
              </a:lnSpc>
            </a:pPr>
            <a:r>
              <a:rPr lang="uk-UA" sz="2000"/>
              <a:t>проходження оцінювання замість інших осіб;</a:t>
            </a:r>
          </a:p>
          <a:p>
            <a:pPr>
              <a:lnSpc>
                <a:spcPct val="80000"/>
              </a:lnSpc>
            </a:pPr>
            <a:r>
              <a:rPr lang="uk-UA" sz="2000"/>
              <a:t>необ</a:t>
            </a:r>
            <a:r>
              <a:rPr lang="en-US" sz="2000"/>
              <a:t>’</a:t>
            </a:r>
            <a:r>
              <a:rPr lang="uk-UA" sz="2000"/>
              <a:t>єктивне оцінювання компетентностей педагогічних працівників підчас атестації та сертифікації</a:t>
            </a:r>
            <a:endParaRPr lang="ru-RU" sz="2000"/>
          </a:p>
          <a:p>
            <a:pPr>
              <a:lnSpc>
                <a:spcPct val="80000"/>
              </a:lnSpc>
            </a:pPr>
            <a:endParaRPr lang="ru-RU" sz="2000"/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 rot="1005271">
            <a:off x="4065588" y="2274888"/>
            <a:ext cx="5291137" cy="2955925"/>
            <a:chOff x="1824" y="633"/>
            <a:chExt cx="2834" cy="2849"/>
          </a:xfrm>
        </p:grpSpPr>
        <p:sp>
          <p:nvSpPr>
            <p:cNvPr id="19464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5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6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7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9608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   </a:t>
            </a:r>
            <a:r>
              <a:rPr lang="ru-RU" b="1">
                <a:solidFill>
                  <a:schemeClr val="accent2"/>
                </a:solidFill>
              </a:rPr>
              <a:t>Академічний плагіат</a:t>
            </a:r>
            <a:r>
              <a:rPr lang="ru-RU">
                <a:solidFill>
                  <a:schemeClr val="accent2"/>
                </a:solidFill>
              </a:rPr>
              <a:t> -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08275"/>
            <a:ext cx="7693025" cy="337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>
                <a:solidFill>
                  <a:schemeClr val="accent2"/>
                </a:solidFill>
              </a:rPr>
              <a:t>   </a:t>
            </a:r>
            <a:r>
              <a:rPr lang="ru-RU" sz="3200" b="1">
                <a:solidFill>
                  <a:schemeClr val="accent2"/>
                </a:solidFill>
              </a:rPr>
              <a:t>Самоплагіат</a:t>
            </a:r>
            <a:r>
              <a:rPr lang="ru-RU" sz="3200">
                <a:solidFill>
                  <a:schemeClr val="accent2"/>
                </a:solidFill>
              </a:rPr>
              <a:t> - оприлюднення (частково або повністю) власних раніше опублікованих наукових результатів як нових наукових результатів;</a:t>
            </a:r>
          </a:p>
          <a:p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7693025" cy="3449637"/>
          </a:xfrm>
        </p:spPr>
        <p:txBody>
          <a:bodyPr/>
          <a:lstStyle/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solidFill>
                  <a:schemeClr val="accent2"/>
                </a:solidFill>
              </a:rPr>
              <a:t>  </a:t>
            </a:r>
            <a:r>
              <a:rPr lang="ru-RU" sz="3200" b="1">
                <a:solidFill>
                  <a:schemeClr val="accent2"/>
                </a:solidFill>
              </a:rPr>
              <a:t>Фабрикація</a:t>
            </a:r>
            <a:r>
              <a:rPr lang="ru-RU" sz="3200">
                <a:solidFill>
                  <a:schemeClr val="accent2"/>
                </a:solidFill>
              </a:rPr>
              <a:t> - вигадування даних чи фактів, що використовуються в освітньому процесі або наукових дослідженнях;</a:t>
            </a:r>
          </a:p>
          <a:p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867400" y="404813"/>
            <a:ext cx="2138363" cy="1296987"/>
          </a:xfrm>
          <a:prstGeom prst="smileyFace">
            <a:avLst>
              <a:gd name="adj" fmla="val 4653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344</TotalTime>
  <Words>1022</Words>
  <Application>Microsoft Office PowerPoint</Application>
  <PresentationFormat>Экран (4:3)</PresentationFormat>
  <Paragraphs>115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Calibri</vt:lpstr>
      <vt:lpstr>Arial</vt:lpstr>
      <vt:lpstr>Wingdings</vt:lpstr>
      <vt:lpstr>Times New Roman</vt:lpstr>
      <vt:lpstr>Капсулы</vt:lpstr>
      <vt:lpstr>Слайд 1</vt:lpstr>
      <vt:lpstr>Академічна доброчесність</vt:lpstr>
      <vt:lpstr>Необхідність академічної доброчесності</vt:lpstr>
      <vt:lpstr>Принципи академічної доброчесності надавачів освіти</vt:lpstr>
      <vt:lpstr>Основні принципи академічної доброчесності здобувачів освіти </vt:lpstr>
      <vt:lpstr>Порушенням академічної доброчесності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Форми обману</vt:lpstr>
      <vt:lpstr>Дотримання академічної доброчесності педагогічними працівниками</vt:lpstr>
      <vt:lpstr>Дотримання академічної доброчесності здобувачами освіти</vt:lpstr>
      <vt:lpstr>Види академічної відповідальності для педагогів</vt:lpstr>
      <vt:lpstr>Види академічної відповідальності для учнів</vt:lpstr>
      <vt:lpstr>Слайд 20</vt:lpstr>
      <vt:lpstr>Слайд 21</vt:lpstr>
      <vt:lpstr>Слайд 22</vt:lpstr>
      <vt:lpstr>Наслідки тривалих та системних порушень академічної доброчесності: </vt:lpstr>
      <vt:lpstr>Що робити, щоби розвинути систему академічної доброчесності в школі: </vt:lpstr>
      <vt:lpstr>Слайд 25</vt:lpstr>
      <vt:lpstr>Знання про академічну доброчесність:</vt:lpstr>
      <vt:lpstr>Слайд 27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Академічна доброчесність в навчальному закладі</dc:title>
  <dc:creator>Школа</dc:creator>
  <cp:lastModifiedBy>александр</cp:lastModifiedBy>
  <cp:revision>4</cp:revision>
  <dcterms:created xsi:type="dcterms:W3CDTF">2021-02-03T13:28:55Z</dcterms:created>
  <dcterms:modified xsi:type="dcterms:W3CDTF">2021-02-03T23:55:37Z</dcterms:modified>
</cp:coreProperties>
</file>