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7" r:id="rId3"/>
    <p:sldId id="268" r:id="rId4"/>
    <p:sldId id="258" r:id="rId5"/>
    <p:sldId id="259" r:id="rId6"/>
    <p:sldId id="269" r:id="rId7"/>
    <p:sldId id="270" r:id="rId8"/>
    <p:sldId id="271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72" r:id="rId17"/>
    <p:sldId id="273" r:id="rId18"/>
    <p:sldId id="274" r:id="rId19"/>
    <p:sldId id="275" r:id="rId20"/>
    <p:sldId id="276" r:id="rId21"/>
    <p:sldId id="278" r:id="rId22"/>
    <p:sldId id="279" r:id="rId23"/>
    <p:sldId id="280" r:id="rId24"/>
    <p:sldId id="281" r:id="rId25"/>
    <p:sldId id="277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2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7109D-3CFB-4100-8616-6C729B98F451}" type="datetimeFigureOut">
              <a:rPr lang="ru-RU" smtClean="0"/>
              <a:t>30.11.2017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9AC49-4E5A-4280-B231-269DD87A85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7600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7109D-3CFB-4100-8616-6C729B98F451}" type="datetimeFigureOut">
              <a:rPr lang="ru-RU" smtClean="0"/>
              <a:t>30.11.2017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9AC49-4E5A-4280-B231-269DD87A85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2625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7109D-3CFB-4100-8616-6C729B98F451}" type="datetimeFigureOut">
              <a:rPr lang="ru-RU" smtClean="0"/>
              <a:t>30.11.2017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9AC49-4E5A-4280-B231-269DD87A85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5568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7109D-3CFB-4100-8616-6C729B98F451}" type="datetimeFigureOut">
              <a:rPr lang="ru-RU" smtClean="0"/>
              <a:t>30.11.2017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9AC49-4E5A-4280-B231-269DD87A85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6023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7109D-3CFB-4100-8616-6C729B98F451}" type="datetimeFigureOut">
              <a:rPr lang="ru-RU" smtClean="0"/>
              <a:t>30.11.2017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9AC49-4E5A-4280-B231-269DD87A85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1524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7109D-3CFB-4100-8616-6C729B98F451}" type="datetimeFigureOut">
              <a:rPr lang="ru-RU" smtClean="0"/>
              <a:t>30.11.2017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9AC49-4E5A-4280-B231-269DD87A85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6497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7109D-3CFB-4100-8616-6C729B98F451}" type="datetimeFigureOut">
              <a:rPr lang="ru-RU" smtClean="0"/>
              <a:t>30.11.2017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9AC49-4E5A-4280-B231-269DD87A85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384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7109D-3CFB-4100-8616-6C729B98F451}" type="datetimeFigureOut">
              <a:rPr lang="ru-RU" smtClean="0"/>
              <a:t>30.11.2017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9AC49-4E5A-4280-B231-269DD87A85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3192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7109D-3CFB-4100-8616-6C729B98F451}" type="datetimeFigureOut">
              <a:rPr lang="ru-RU" smtClean="0"/>
              <a:t>30.11.2017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9AC49-4E5A-4280-B231-269DD87A85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7543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7109D-3CFB-4100-8616-6C729B98F451}" type="datetimeFigureOut">
              <a:rPr lang="ru-RU" smtClean="0"/>
              <a:t>30.11.2017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9AC49-4E5A-4280-B231-269DD87A85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1335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7109D-3CFB-4100-8616-6C729B98F451}" type="datetimeFigureOut">
              <a:rPr lang="ru-RU" smtClean="0"/>
              <a:t>30.11.2017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9AC49-4E5A-4280-B231-269DD87A85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0224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67109D-3CFB-4100-8616-6C729B98F451}" type="datetimeFigureOut">
              <a:rPr lang="ru-RU" smtClean="0"/>
              <a:t>30.11.2017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C9AC49-4E5A-4280-B231-269DD87A85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3901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40768"/>
            <a:ext cx="8229600" cy="3744416"/>
          </a:xfrm>
        </p:spPr>
        <p:txBody>
          <a:bodyPr>
            <a:normAutofit/>
          </a:bodyPr>
          <a:lstStyle/>
          <a:p>
            <a:r>
              <a:rPr lang="ru-RU" b="1" i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/>
              </a:rPr>
              <a:t>АТМОСФЕРНІ ОПТИЧНІ ЯВИЩА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402082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36104"/>
          </a:xfrm>
        </p:spPr>
        <p:txBody>
          <a:bodyPr/>
          <a:lstStyle/>
          <a:p>
            <a:r>
              <a:rPr lang="ru-RU" b="1" i="0" dirty="0" err="1" smtClean="0">
                <a:solidFill>
                  <a:srgbClr val="333333"/>
                </a:solidFill>
                <a:effectLst/>
                <a:latin typeface="arial"/>
              </a:rPr>
              <a:t>Глорія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96752"/>
            <a:ext cx="8496944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4655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>
            <a:normAutofit fontScale="85000" lnSpcReduction="10000"/>
          </a:bodyPr>
          <a:lstStyle/>
          <a:p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 Коли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світло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піддається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ефекту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зворотного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розсіювання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 (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дифракція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світла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,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раніше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 за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вже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відбиту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 у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водяних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кристалах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хмару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),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він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повертається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від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 хмари в тому ж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напрямі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, по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якому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 падав, і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утворює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ефект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,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що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дістав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назву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 "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Глорія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".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Спостерігати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цей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ефект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можна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тільки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 на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хмарах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,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які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знаходяться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 прямо перед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глядачем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або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нижче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його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, в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точці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, яка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знаходиться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 на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протилежній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стороні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 до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джерела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світла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. Таким чином,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побачити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Глорію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можна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тільки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 з гори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або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 з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літака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,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причому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джерела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світла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 (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Сонце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або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місяць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)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повинні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знаходитися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 прямо за спиною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спостерігача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.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Веселкові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 круги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Глорії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 в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Китаї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ще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називають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Світлом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Будди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5815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792088"/>
          </a:xfrm>
        </p:spPr>
        <p:txBody>
          <a:bodyPr/>
          <a:lstStyle/>
          <a:p>
            <a:r>
              <a:rPr lang="ru-RU" b="1" i="0" dirty="0" smtClean="0">
                <a:solidFill>
                  <a:srgbClr val="333333"/>
                </a:solidFill>
                <a:effectLst/>
                <a:latin typeface="arial"/>
              </a:rPr>
              <a:t>Гало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.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692696"/>
            <a:ext cx="8572500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8267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60648"/>
            <a:ext cx="8291264" cy="5865515"/>
          </a:xfrm>
        </p:spPr>
        <p:txBody>
          <a:bodyPr>
            <a:normAutofit/>
          </a:bodyPr>
          <a:lstStyle/>
          <a:p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Білі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світлові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 кола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навколо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Сонця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або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Місяця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,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які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виникають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 в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результаті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заломлення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або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відображення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світла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кристалами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льоду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або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снігу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,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що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знаходяться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 в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атмосфері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,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називаються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 гало. У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холодну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 пору року гало,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утворені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кристалами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льоду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 і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снігу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 на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поверхні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землі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,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відбивають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сонячне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світло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 і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розсіюють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його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 у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різних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напрямах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,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утворюючи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ефект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під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назвою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 "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діамантовий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 пил".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4649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74638"/>
            <a:ext cx="7571184" cy="1066130"/>
          </a:xfrm>
        </p:spPr>
        <p:txBody>
          <a:bodyPr/>
          <a:lstStyle/>
          <a:p>
            <a:r>
              <a:rPr lang="ru-RU" b="1" i="0" dirty="0" err="1" smtClean="0">
                <a:solidFill>
                  <a:srgbClr val="333333"/>
                </a:solidFill>
                <a:effectLst/>
                <a:latin typeface="arial"/>
              </a:rPr>
              <a:t>Веселкові</a:t>
            </a:r>
            <a:r>
              <a:rPr lang="ru-RU" b="1" i="0" dirty="0" smtClean="0">
                <a:solidFill>
                  <a:srgbClr val="333333"/>
                </a:solidFill>
                <a:effectLst/>
                <a:latin typeface="arial"/>
              </a:rPr>
              <a:t> хмари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24744"/>
            <a:ext cx="8640960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0372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60648"/>
            <a:ext cx="8291264" cy="5865515"/>
          </a:xfrm>
        </p:spPr>
        <p:txBody>
          <a:bodyPr/>
          <a:lstStyle/>
          <a:p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Коли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Сонце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розташовується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під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певним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 кутом до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крапельок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 води, з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яких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складається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хмара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,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ці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краплі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заломлюють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сонячне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світло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 і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створюють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незвичайний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ефект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 "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веселкової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 хмари",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забарвлюючи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його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 в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усі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барви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 веселки.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Своїм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забарвленням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 хмари, як і веселка,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зобов'язані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різній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довжині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хвиль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світла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2094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/>
          <a:lstStyle/>
          <a:p>
            <a:r>
              <a:rPr lang="ru-RU" b="1" i="0" dirty="0" err="1" smtClean="0">
                <a:solidFill>
                  <a:srgbClr val="333333"/>
                </a:solidFill>
                <a:effectLst/>
                <a:latin typeface="arial"/>
              </a:rPr>
              <a:t>Місячна</a:t>
            </a:r>
            <a:r>
              <a:rPr lang="ru-RU" b="1" i="0" dirty="0" smtClean="0">
                <a:solidFill>
                  <a:srgbClr val="333333"/>
                </a:solidFill>
                <a:effectLst/>
                <a:latin typeface="arial"/>
              </a:rPr>
              <a:t> дуга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64704"/>
            <a:ext cx="8856984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2034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/>
          <a:lstStyle/>
          <a:p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Темне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нічне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 небо і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яскраве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світло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місяця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 часто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породжують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явище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,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що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іменується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 "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місячною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веселкою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" - веселка,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що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з'являється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 у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світлі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місяця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.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Такі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 веселки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розташовуються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 на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протилежній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від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місяця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стороні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небозводу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 і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найчастіше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здаються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 абсолютно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білими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.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Втім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,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іноді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їх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можна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побачити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 в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усій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красі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7132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92088"/>
          </a:xfrm>
        </p:spPr>
        <p:txBody>
          <a:bodyPr/>
          <a:lstStyle/>
          <a:p>
            <a:r>
              <a:rPr lang="ru-RU" b="1" dirty="0" err="1"/>
              <a:t>Паргелій</a:t>
            </a:r>
            <a:r>
              <a:rPr lang="ru-RU" dirty="0"/>
              <a:t>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36712"/>
            <a:ext cx="8640960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2191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88640"/>
            <a:ext cx="8363272" cy="5937523"/>
          </a:xfrm>
        </p:spPr>
        <p:txBody>
          <a:bodyPr>
            <a:normAutofit/>
          </a:bodyPr>
          <a:lstStyle/>
          <a:p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"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Паргелій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" в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перекладі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 з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грецького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 - "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неправдиве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сонце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".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Це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 одна з форм гало: на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небі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спостерігається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 одно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або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декілька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додаткових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зображень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Сонця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,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розташованих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 на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тій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 же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висоті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 над горизонтом,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що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 і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справжнє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Сонце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.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Мільйони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кристалів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льоду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 з вертикальною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поверхнею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,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що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відбивають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Сонце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, і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утворюють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це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найкрасивіше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явище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7531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0" dirty="0" err="1" smtClean="0">
                <a:solidFill>
                  <a:srgbClr val="333333"/>
                </a:solidFill>
                <a:effectLst/>
                <a:latin typeface="arial"/>
              </a:rPr>
              <a:t>Білягоризонтальна</a:t>
            </a:r>
            <a:r>
              <a:rPr lang="ru-RU" b="1" i="0" dirty="0" smtClean="0">
                <a:solidFill>
                  <a:srgbClr val="333333"/>
                </a:solidFill>
                <a:effectLst/>
                <a:latin typeface="arial"/>
              </a:rPr>
              <a:t> дуга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68760"/>
            <a:ext cx="8712967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4836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/>
          <a:lstStyle/>
          <a:p>
            <a:r>
              <a:rPr lang="ru-RU" b="1" dirty="0"/>
              <a:t>Веселка</a:t>
            </a:r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64704"/>
            <a:ext cx="8856984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0401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Веселка - </a:t>
            </a:r>
            <a:r>
              <a:rPr lang="ru-RU" dirty="0" err="1"/>
              <a:t>найкрасивіше</a:t>
            </a:r>
            <a:r>
              <a:rPr lang="ru-RU" dirty="0"/>
              <a:t> </a:t>
            </a:r>
            <a:r>
              <a:rPr lang="ru-RU" dirty="0" err="1"/>
              <a:t>атмосферне</a:t>
            </a:r>
            <a:r>
              <a:rPr lang="ru-RU" dirty="0"/>
              <a:t> </a:t>
            </a:r>
            <a:r>
              <a:rPr lang="ru-RU" dirty="0" err="1"/>
              <a:t>явище</a:t>
            </a:r>
            <a:r>
              <a:rPr lang="ru-RU" dirty="0"/>
              <a:t>. Веселки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приймати</a:t>
            </a:r>
            <a:r>
              <a:rPr lang="ru-RU" dirty="0"/>
              <a:t> </a:t>
            </a:r>
            <a:r>
              <a:rPr lang="ru-RU" dirty="0" err="1"/>
              <a:t>різні</a:t>
            </a:r>
            <a:r>
              <a:rPr lang="ru-RU" dirty="0"/>
              <a:t> </a:t>
            </a:r>
            <a:r>
              <a:rPr lang="ru-RU" dirty="0" err="1"/>
              <a:t>форми</a:t>
            </a:r>
            <a:r>
              <a:rPr lang="ru-RU" dirty="0"/>
              <a:t>, </a:t>
            </a:r>
            <a:r>
              <a:rPr lang="ru-RU" dirty="0" err="1"/>
              <a:t>загальним</a:t>
            </a:r>
            <a:r>
              <a:rPr lang="ru-RU" dirty="0"/>
              <a:t> для них є правило </a:t>
            </a:r>
            <a:r>
              <a:rPr lang="ru-RU" dirty="0" err="1"/>
              <a:t>розташування</a:t>
            </a:r>
            <a:r>
              <a:rPr lang="ru-RU" dirty="0"/>
              <a:t> </a:t>
            </a:r>
            <a:r>
              <a:rPr lang="ru-RU" dirty="0" err="1"/>
              <a:t>кольорів</a:t>
            </a:r>
            <a:r>
              <a:rPr lang="ru-RU" dirty="0"/>
              <a:t> - в </a:t>
            </a:r>
            <a:r>
              <a:rPr lang="ru-RU" dirty="0" err="1"/>
              <a:t>послідовності</a:t>
            </a:r>
            <a:r>
              <a:rPr lang="ru-RU" dirty="0"/>
              <a:t> спектру(</a:t>
            </a:r>
            <a:r>
              <a:rPr lang="ru-RU" dirty="0" err="1"/>
              <a:t>червоний</a:t>
            </a:r>
            <a:r>
              <a:rPr lang="ru-RU" dirty="0"/>
              <a:t>, </a:t>
            </a:r>
            <a:r>
              <a:rPr lang="ru-RU" dirty="0" err="1"/>
              <a:t>помаранчевий</a:t>
            </a:r>
            <a:r>
              <a:rPr lang="ru-RU" dirty="0"/>
              <a:t>, </a:t>
            </a:r>
            <a:r>
              <a:rPr lang="ru-RU" dirty="0" err="1"/>
              <a:t>жовтий</a:t>
            </a:r>
            <a:r>
              <a:rPr lang="ru-RU" dirty="0"/>
              <a:t>, </a:t>
            </a:r>
            <a:r>
              <a:rPr lang="ru-RU" dirty="0" err="1"/>
              <a:t>зелений</a:t>
            </a:r>
            <a:r>
              <a:rPr lang="ru-RU" dirty="0"/>
              <a:t>, </a:t>
            </a:r>
            <a:r>
              <a:rPr lang="ru-RU" dirty="0" err="1"/>
              <a:t>блакитний</a:t>
            </a:r>
            <a:r>
              <a:rPr lang="ru-RU" dirty="0"/>
              <a:t>, </a:t>
            </a:r>
            <a:r>
              <a:rPr lang="ru-RU" dirty="0" err="1"/>
              <a:t>синій</a:t>
            </a:r>
            <a:r>
              <a:rPr lang="ru-RU" dirty="0"/>
              <a:t>, </a:t>
            </a:r>
            <a:r>
              <a:rPr lang="ru-RU" dirty="0" err="1"/>
              <a:t>фіолетовий</a:t>
            </a:r>
            <a:r>
              <a:rPr lang="ru-RU" dirty="0"/>
              <a:t>). Веселки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спостерігати</a:t>
            </a:r>
            <a:r>
              <a:rPr lang="ru-RU" dirty="0"/>
              <a:t>, коли </a:t>
            </a:r>
            <a:r>
              <a:rPr lang="ru-RU" dirty="0" err="1"/>
              <a:t>Сонце</a:t>
            </a:r>
            <a:r>
              <a:rPr lang="ru-RU" dirty="0"/>
              <a:t> </a:t>
            </a:r>
            <a:r>
              <a:rPr lang="ru-RU" dirty="0" err="1"/>
              <a:t>освітлює</a:t>
            </a:r>
            <a:r>
              <a:rPr lang="ru-RU" dirty="0"/>
              <a:t> </a:t>
            </a:r>
            <a:r>
              <a:rPr lang="ru-RU" dirty="0" err="1"/>
              <a:t>частину</a:t>
            </a:r>
            <a:r>
              <a:rPr lang="ru-RU" dirty="0"/>
              <a:t> неба, а </a:t>
            </a:r>
            <a:r>
              <a:rPr lang="ru-RU" dirty="0" err="1"/>
              <a:t>повітря</a:t>
            </a:r>
            <a:r>
              <a:rPr lang="ru-RU" dirty="0"/>
              <a:t> </a:t>
            </a:r>
            <a:r>
              <a:rPr lang="ru-RU" dirty="0" err="1"/>
              <a:t>насичене</a:t>
            </a:r>
            <a:r>
              <a:rPr lang="ru-RU" dirty="0"/>
              <a:t> </a:t>
            </a:r>
            <a:r>
              <a:rPr lang="ru-RU" dirty="0" err="1"/>
              <a:t>крапельками</a:t>
            </a:r>
            <a:r>
              <a:rPr lang="ru-RU" dirty="0"/>
              <a:t> </a:t>
            </a:r>
            <a:r>
              <a:rPr lang="ru-RU" dirty="0" err="1"/>
              <a:t>вологи</a:t>
            </a:r>
            <a:r>
              <a:rPr lang="ru-RU" dirty="0"/>
              <a:t>, </a:t>
            </a:r>
            <a:r>
              <a:rPr lang="ru-RU" dirty="0" err="1"/>
              <a:t>наприклад</a:t>
            </a:r>
            <a:r>
              <a:rPr lang="ru-RU" dirty="0"/>
              <a:t>, в час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відразу</a:t>
            </a:r>
            <a:r>
              <a:rPr lang="ru-RU" dirty="0"/>
              <a:t>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дощу</a:t>
            </a:r>
            <a:r>
              <a:rPr lang="ru-RU" dirty="0"/>
              <a:t>. В </a:t>
            </a:r>
            <a:r>
              <a:rPr lang="ru-RU" dirty="0" err="1"/>
              <a:t>давнину</a:t>
            </a:r>
            <a:r>
              <a:rPr lang="ru-RU" dirty="0"/>
              <a:t> </a:t>
            </a:r>
            <a:r>
              <a:rPr lang="ru-RU" dirty="0" err="1"/>
              <a:t>появам</a:t>
            </a:r>
            <a:r>
              <a:rPr lang="ru-RU" dirty="0"/>
              <a:t> веселки на </a:t>
            </a:r>
            <a:r>
              <a:rPr lang="ru-RU" dirty="0" err="1"/>
              <a:t>небі</a:t>
            </a:r>
            <a:r>
              <a:rPr lang="ru-RU" dirty="0"/>
              <a:t> надавали </a:t>
            </a:r>
            <a:r>
              <a:rPr lang="ru-RU" dirty="0" err="1"/>
              <a:t>містичний</a:t>
            </a:r>
            <a:r>
              <a:rPr lang="ru-RU" dirty="0"/>
              <a:t> </a:t>
            </a:r>
            <a:r>
              <a:rPr lang="ru-RU" dirty="0" err="1"/>
              <a:t>сенс</a:t>
            </a:r>
            <a:r>
              <a:rPr lang="ru-RU" dirty="0"/>
              <a:t>. </a:t>
            </a:r>
            <a:r>
              <a:rPr lang="ru-RU" dirty="0" err="1"/>
              <a:t>Побачити</a:t>
            </a:r>
            <a:r>
              <a:rPr lang="ru-RU" dirty="0"/>
              <a:t> веселку </a:t>
            </a:r>
            <a:r>
              <a:rPr lang="ru-RU" dirty="0" err="1"/>
              <a:t>вважалося</a:t>
            </a:r>
            <a:r>
              <a:rPr lang="ru-RU" dirty="0"/>
              <a:t> </a:t>
            </a:r>
            <a:r>
              <a:rPr lang="ru-RU" dirty="0" err="1"/>
              <a:t>хорошою</a:t>
            </a:r>
            <a:r>
              <a:rPr lang="ru-RU" dirty="0"/>
              <a:t> </a:t>
            </a:r>
            <a:r>
              <a:rPr lang="ru-RU" dirty="0" err="1"/>
              <a:t>ознакою</a:t>
            </a:r>
            <a:r>
              <a:rPr lang="ru-RU" dirty="0"/>
              <a:t>, </a:t>
            </a:r>
            <a:r>
              <a:rPr lang="ru-RU" dirty="0" err="1"/>
              <a:t>проїхати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пройти </a:t>
            </a:r>
            <a:r>
              <a:rPr lang="ru-RU" dirty="0" err="1"/>
              <a:t>під</a:t>
            </a:r>
            <a:r>
              <a:rPr lang="ru-RU" dirty="0"/>
              <a:t> нею </a:t>
            </a:r>
            <a:r>
              <a:rPr lang="ru-RU" dirty="0" err="1"/>
              <a:t>обіцяло</a:t>
            </a:r>
            <a:r>
              <a:rPr lang="ru-RU" dirty="0"/>
              <a:t> </a:t>
            </a:r>
            <a:r>
              <a:rPr lang="ru-RU" dirty="0" err="1"/>
              <a:t>щастя</a:t>
            </a:r>
            <a:r>
              <a:rPr lang="ru-RU" dirty="0"/>
              <a:t> і </a:t>
            </a:r>
            <a:r>
              <a:rPr lang="ru-RU" dirty="0" err="1"/>
              <a:t>успіх</a:t>
            </a:r>
            <a:r>
              <a:rPr lang="ru-RU" dirty="0"/>
              <a:t>. </a:t>
            </a:r>
            <a:r>
              <a:rPr lang="ru-RU" dirty="0" err="1"/>
              <a:t>Подвійна</a:t>
            </a:r>
            <a:r>
              <a:rPr lang="ru-RU" dirty="0"/>
              <a:t> веселка, як говорили, приносить удачу і </a:t>
            </a:r>
            <a:r>
              <a:rPr lang="ru-RU" dirty="0" err="1"/>
              <a:t>виконує</a:t>
            </a:r>
            <a:r>
              <a:rPr lang="ru-RU" dirty="0"/>
              <a:t> </a:t>
            </a:r>
            <a:r>
              <a:rPr lang="ru-RU" dirty="0" err="1"/>
              <a:t>бажання</a:t>
            </a:r>
            <a:r>
              <a:rPr lang="ru-RU" dirty="0"/>
              <a:t>. </a:t>
            </a:r>
            <a:r>
              <a:rPr lang="ru-RU" dirty="0" err="1"/>
              <a:t>Древні</a:t>
            </a:r>
            <a:r>
              <a:rPr lang="ru-RU" dirty="0"/>
              <a:t> греки </a:t>
            </a:r>
            <a:r>
              <a:rPr lang="ru-RU" dirty="0" err="1"/>
              <a:t>вірили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веселка -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міст</a:t>
            </a:r>
            <a:r>
              <a:rPr lang="ru-RU" dirty="0"/>
              <a:t> на небо, а </a:t>
            </a:r>
            <a:r>
              <a:rPr lang="ru-RU" dirty="0" err="1"/>
              <a:t>ірландці</a:t>
            </a:r>
            <a:r>
              <a:rPr lang="ru-RU" dirty="0"/>
              <a:t> </a:t>
            </a:r>
            <a:r>
              <a:rPr lang="ru-RU" dirty="0" err="1"/>
              <a:t>вважали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на </a:t>
            </a:r>
            <a:r>
              <a:rPr lang="ru-RU" dirty="0" err="1"/>
              <a:t>іншому</a:t>
            </a:r>
            <a:r>
              <a:rPr lang="ru-RU" dirty="0"/>
              <a:t> </a:t>
            </a:r>
            <a:r>
              <a:rPr lang="ru-RU" dirty="0" err="1"/>
              <a:t>кінці</a:t>
            </a:r>
            <a:r>
              <a:rPr lang="ru-RU" dirty="0"/>
              <a:t> веселки </a:t>
            </a:r>
            <a:r>
              <a:rPr lang="ru-RU" dirty="0" err="1"/>
              <a:t>знаходиться</a:t>
            </a:r>
            <a:r>
              <a:rPr lang="ru-RU" dirty="0"/>
              <a:t> </a:t>
            </a:r>
            <a:r>
              <a:rPr lang="ru-RU" dirty="0" err="1"/>
              <a:t>легендарне</a:t>
            </a:r>
            <a:r>
              <a:rPr lang="ru-RU" dirty="0"/>
              <a:t> золото </a:t>
            </a:r>
            <a:r>
              <a:rPr lang="ru-RU" dirty="0" err="1"/>
              <a:t>лепреконів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9292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/>
          <a:lstStyle/>
          <a:p>
            <a:r>
              <a:rPr lang="ru-RU" b="1" dirty="0" err="1"/>
              <a:t>Північне</a:t>
            </a:r>
            <a:r>
              <a:rPr lang="ru-RU" b="1" dirty="0"/>
              <a:t> </a:t>
            </a:r>
            <a:r>
              <a:rPr lang="ru-RU" b="1" dirty="0" err="1"/>
              <a:t>сяйво</a:t>
            </a:r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764704"/>
            <a:ext cx="8352928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3309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 fontScale="92500" lnSpcReduction="10000"/>
          </a:bodyPr>
          <a:lstStyle/>
          <a:p>
            <a:r>
              <a:rPr lang="ru-RU" dirty="0" err="1"/>
              <a:t>Світіння</a:t>
            </a:r>
            <a:r>
              <a:rPr lang="ru-RU" dirty="0"/>
              <a:t>, </a:t>
            </a:r>
            <a:r>
              <a:rPr lang="ru-RU" dirty="0" err="1"/>
              <a:t>спостережуване</a:t>
            </a:r>
            <a:r>
              <a:rPr lang="ru-RU" dirty="0"/>
              <a:t> на </a:t>
            </a:r>
            <a:r>
              <a:rPr lang="ru-RU" dirty="0" err="1"/>
              <a:t>небі</a:t>
            </a:r>
            <a:r>
              <a:rPr lang="ru-RU" dirty="0"/>
              <a:t> в </a:t>
            </a:r>
            <a:r>
              <a:rPr lang="ru-RU" dirty="0" err="1"/>
              <a:t>полярних</a:t>
            </a:r>
            <a:r>
              <a:rPr lang="ru-RU" dirty="0"/>
              <a:t> областях, </a:t>
            </a:r>
            <a:r>
              <a:rPr lang="ru-RU" dirty="0" err="1"/>
              <a:t>називають</a:t>
            </a:r>
            <a:r>
              <a:rPr lang="ru-RU" dirty="0"/>
              <a:t> </a:t>
            </a:r>
            <a:r>
              <a:rPr lang="ru-RU" dirty="0" err="1"/>
              <a:t>північним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полярним</a:t>
            </a:r>
            <a:r>
              <a:rPr lang="ru-RU" dirty="0"/>
              <a:t> </a:t>
            </a:r>
            <a:r>
              <a:rPr lang="ru-RU" dirty="0" err="1"/>
              <a:t>сяйвом</a:t>
            </a:r>
            <a:r>
              <a:rPr lang="ru-RU" dirty="0"/>
              <a:t>, а так само </a:t>
            </a:r>
            <a:r>
              <a:rPr lang="ru-RU" dirty="0" err="1"/>
              <a:t>південним</a:t>
            </a:r>
            <a:r>
              <a:rPr lang="ru-RU" dirty="0"/>
              <a:t> - в </a:t>
            </a:r>
            <a:r>
              <a:rPr lang="ru-RU" dirty="0" err="1"/>
              <a:t>Південній</a:t>
            </a:r>
            <a:r>
              <a:rPr lang="ru-RU" dirty="0"/>
              <a:t> </a:t>
            </a:r>
            <a:r>
              <a:rPr lang="ru-RU" dirty="0" err="1"/>
              <a:t>півкулі</a:t>
            </a:r>
            <a:r>
              <a:rPr lang="ru-RU" dirty="0"/>
              <a:t>. </a:t>
            </a:r>
            <a:r>
              <a:rPr lang="ru-RU" dirty="0" err="1"/>
              <a:t>Передбачається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цей</a:t>
            </a:r>
            <a:r>
              <a:rPr lang="ru-RU" dirty="0"/>
              <a:t> феномен </a:t>
            </a:r>
            <a:r>
              <a:rPr lang="ru-RU" dirty="0" err="1"/>
              <a:t>існує</a:t>
            </a:r>
            <a:r>
              <a:rPr lang="ru-RU" dirty="0"/>
              <a:t> </a:t>
            </a:r>
            <a:r>
              <a:rPr lang="ru-RU" dirty="0" err="1"/>
              <a:t>також</a:t>
            </a:r>
            <a:r>
              <a:rPr lang="ru-RU" dirty="0"/>
              <a:t> і в атмосферах </a:t>
            </a:r>
            <a:r>
              <a:rPr lang="ru-RU" dirty="0" err="1"/>
              <a:t>інших</a:t>
            </a:r>
            <a:r>
              <a:rPr lang="ru-RU" dirty="0"/>
              <a:t> планет, </a:t>
            </a:r>
            <a:r>
              <a:rPr lang="ru-RU" dirty="0" err="1"/>
              <a:t>наприклад</a:t>
            </a:r>
            <a:r>
              <a:rPr lang="ru-RU" dirty="0"/>
              <a:t> </a:t>
            </a:r>
            <a:r>
              <a:rPr lang="ru-RU" dirty="0" err="1"/>
              <a:t>Венери</a:t>
            </a:r>
            <a:r>
              <a:rPr lang="ru-RU" dirty="0"/>
              <a:t>. Природа і </a:t>
            </a:r>
            <a:r>
              <a:rPr lang="ru-RU" dirty="0" err="1"/>
              <a:t>походження</a:t>
            </a:r>
            <a:r>
              <a:rPr lang="ru-RU" dirty="0"/>
              <a:t> </a:t>
            </a:r>
            <a:r>
              <a:rPr lang="ru-RU" dirty="0" err="1"/>
              <a:t>полярних</a:t>
            </a:r>
            <a:r>
              <a:rPr lang="ru-RU" dirty="0"/>
              <a:t> </a:t>
            </a:r>
            <a:r>
              <a:rPr lang="ru-RU" dirty="0" err="1"/>
              <a:t>сяйв</a:t>
            </a:r>
            <a:r>
              <a:rPr lang="ru-RU" dirty="0"/>
              <a:t> - предмет </a:t>
            </a:r>
            <a:r>
              <a:rPr lang="ru-RU" dirty="0" err="1"/>
              <a:t>інтенсивних</a:t>
            </a:r>
            <a:r>
              <a:rPr lang="ru-RU" dirty="0"/>
              <a:t> </a:t>
            </a:r>
            <a:r>
              <a:rPr lang="ru-RU" dirty="0" err="1"/>
              <a:t>досліджень</a:t>
            </a:r>
            <a:r>
              <a:rPr lang="ru-RU" dirty="0"/>
              <a:t>, і в </a:t>
            </a:r>
            <a:r>
              <a:rPr lang="ru-RU" dirty="0" err="1"/>
              <a:t>зв'язку</a:t>
            </a:r>
            <a:r>
              <a:rPr lang="ru-RU" dirty="0"/>
              <a:t> з </a:t>
            </a:r>
            <a:r>
              <a:rPr lang="ru-RU" dirty="0" err="1"/>
              <a:t>цим</a:t>
            </a:r>
            <a:r>
              <a:rPr lang="ru-RU" dirty="0"/>
              <a:t>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розроблені</a:t>
            </a:r>
            <a:r>
              <a:rPr lang="ru-RU" dirty="0"/>
              <a:t> </a:t>
            </a:r>
            <a:r>
              <a:rPr lang="ru-RU" dirty="0" err="1"/>
              <a:t>численні</a:t>
            </a:r>
            <a:r>
              <a:rPr lang="ru-RU" dirty="0"/>
              <a:t> </a:t>
            </a:r>
            <a:r>
              <a:rPr lang="ru-RU" dirty="0" err="1"/>
              <a:t>теорії</a:t>
            </a:r>
            <a:r>
              <a:rPr lang="ru-RU" dirty="0"/>
              <a:t>. </a:t>
            </a:r>
            <a:r>
              <a:rPr lang="ru-RU" dirty="0" err="1"/>
              <a:t>Полярні</a:t>
            </a:r>
            <a:r>
              <a:rPr lang="ru-RU" dirty="0"/>
              <a:t> </a:t>
            </a:r>
            <a:r>
              <a:rPr lang="ru-RU" dirty="0" err="1"/>
              <a:t>сяйва</a:t>
            </a:r>
            <a:r>
              <a:rPr lang="ru-RU" dirty="0"/>
              <a:t>, як </a:t>
            </a:r>
            <a:r>
              <a:rPr lang="ru-RU" dirty="0" err="1"/>
              <a:t>вважають</a:t>
            </a:r>
            <a:r>
              <a:rPr lang="ru-RU" dirty="0"/>
              <a:t> </a:t>
            </a:r>
            <a:r>
              <a:rPr lang="ru-RU" dirty="0" err="1"/>
              <a:t>учені</a:t>
            </a:r>
            <a:r>
              <a:rPr lang="ru-RU" dirty="0"/>
              <a:t>, </a:t>
            </a:r>
            <a:r>
              <a:rPr lang="ru-RU" dirty="0" err="1"/>
              <a:t>виникають</a:t>
            </a:r>
            <a:r>
              <a:rPr lang="ru-RU" dirty="0"/>
              <a:t> </a:t>
            </a:r>
            <a:r>
              <a:rPr lang="ru-RU" dirty="0" err="1"/>
              <a:t>внаслідок</a:t>
            </a:r>
            <a:r>
              <a:rPr lang="ru-RU" dirty="0"/>
              <a:t> </a:t>
            </a:r>
            <a:r>
              <a:rPr lang="ru-RU" dirty="0" err="1"/>
              <a:t>бомбардування</a:t>
            </a:r>
            <a:r>
              <a:rPr lang="ru-RU" dirty="0"/>
              <a:t> </a:t>
            </a:r>
            <a:r>
              <a:rPr lang="ru-RU" dirty="0" err="1"/>
              <a:t>верхніх</a:t>
            </a:r>
            <a:r>
              <a:rPr lang="ru-RU" dirty="0"/>
              <a:t> </a:t>
            </a:r>
            <a:r>
              <a:rPr lang="ru-RU" dirty="0" err="1"/>
              <a:t>шарів</a:t>
            </a:r>
            <a:r>
              <a:rPr lang="ru-RU" dirty="0"/>
              <a:t> </a:t>
            </a:r>
            <a:r>
              <a:rPr lang="ru-RU" dirty="0" err="1"/>
              <a:t>атмосфери</a:t>
            </a:r>
            <a:r>
              <a:rPr lang="ru-RU" dirty="0"/>
              <a:t> </a:t>
            </a:r>
            <a:r>
              <a:rPr lang="ru-RU" dirty="0" err="1"/>
              <a:t>зарядженими</a:t>
            </a:r>
            <a:r>
              <a:rPr lang="ru-RU" dirty="0"/>
              <a:t> </a:t>
            </a:r>
            <a:r>
              <a:rPr lang="ru-RU" dirty="0" err="1"/>
              <a:t>частками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рухаються</a:t>
            </a:r>
            <a:r>
              <a:rPr lang="ru-RU" dirty="0"/>
              <a:t> до </a:t>
            </a:r>
            <a:r>
              <a:rPr lang="ru-RU" dirty="0" err="1"/>
              <a:t>Землі</a:t>
            </a:r>
            <a:r>
              <a:rPr lang="ru-RU" dirty="0"/>
              <a:t> </a:t>
            </a:r>
            <a:r>
              <a:rPr lang="ru-RU" dirty="0" err="1"/>
              <a:t>уздовж</a:t>
            </a:r>
            <a:r>
              <a:rPr lang="ru-RU" dirty="0"/>
              <a:t> </a:t>
            </a:r>
            <a:r>
              <a:rPr lang="ru-RU" dirty="0" err="1"/>
              <a:t>силових</a:t>
            </a:r>
            <a:r>
              <a:rPr lang="ru-RU" dirty="0"/>
              <a:t> </a:t>
            </a:r>
            <a:r>
              <a:rPr lang="ru-RU" dirty="0" err="1"/>
              <a:t>ліній</a:t>
            </a:r>
            <a:r>
              <a:rPr lang="ru-RU" dirty="0"/>
              <a:t> </a:t>
            </a:r>
            <a:r>
              <a:rPr lang="ru-RU" dirty="0" err="1"/>
              <a:t>геомагнітного</a:t>
            </a:r>
            <a:r>
              <a:rPr lang="ru-RU" dirty="0"/>
              <a:t> поля з </a:t>
            </a:r>
            <a:r>
              <a:rPr lang="ru-RU" dirty="0" err="1"/>
              <a:t>області</a:t>
            </a:r>
            <a:r>
              <a:rPr lang="ru-RU" dirty="0"/>
              <a:t> </a:t>
            </a:r>
            <a:r>
              <a:rPr lang="ru-RU" dirty="0" err="1"/>
              <a:t>навколоземного</a:t>
            </a:r>
            <a:r>
              <a:rPr lang="ru-RU" dirty="0"/>
              <a:t> </a:t>
            </a:r>
            <a:r>
              <a:rPr lang="ru-RU" dirty="0" err="1"/>
              <a:t>космічного</a:t>
            </a:r>
            <a:r>
              <a:rPr lang="ru-RU" dirty="0"/>
              <a:t> простору. </a:t>
            </a:r>
          </a:p>
        </p:txBody>
      </p:sp>
    </p:spTree>
    <p:extLst>
      <p:ext uri="{BB962C8B-B14F-4D97-AF65-F5344CB8AC3E}">
        <p14:creationId xmlns:p14="http://schemas.microsoft.com/office/powerpoint/2010/main" val="3832003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/>
          <a:lstStyle/>
          <a:p>
            <a:r>
              <a:rPr lang="ru-RU" b="1" dirty="0"/>
              <a:t>Пояс </a:t>
            </a:r>
            <a:r>
              <a:rPr lang="ru-RU" b="1" dirty="0" err="1"/>
              <a:t>Венери</a:t>
            </a:r>
            <a:r>
              <a:rPr lang="ru-RU" dirty="0"/>
              <a:t>. 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64704"/>
            <a:ext cx="8568952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7788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 lnSpcReduction="10000"/>
          </a:bodyPr>
          <a:lstStyle/>
          <a:p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 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Атмосферне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оптичне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явище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,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назване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 на честь предмета з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античної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міфології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, - Пояс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Афродіти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.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Виглядає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, як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смуга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від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рожевого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 до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помаранчевого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кольору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між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 темним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нічним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 небом внизу і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блакитним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 небом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вгорі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. Пояс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Венери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можна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спостерігати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 у будь-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якому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місці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, але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тільки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 з чистим небом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біля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 горизонту. У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поясі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Венери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 атмосфера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розсіює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світло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Сонця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,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що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 заходить (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чи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висхідного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), яке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виглядає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червонішим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, тому і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виходить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рожевий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колір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, а не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синій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520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864096"/>
          </a:xfrm>
        </p:spPr>
        <p:txBody>
          <a:bodyPr/>
          <a:lstStyle/>
          <a:p>
            <a:r>
              <a:rPr lang="ru-RU" b="1" dirty="0" err="1"/>
              <a:t>Вінці</a:t>
            </a:r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36712"/>
            <a:ext cx="8589625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547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/>
          <a:lstStyle/>
          <a:p>
            <a:r>
              <a:rPr lang="ru-RU" b="1" dirty="0" err="1"/>
              <a:t>Вінці</a:t>
            </a:r>
            <a:r>
              <a:rPr lang="ru-RU" dirty="0"/>
              <a:t> –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невеликі</a:t>
            </a:r>
            <a:r>
              <a:rPr lang="ru-RU" dirty="0"/>
              <a:t> </a:t>
            </a:r>
            <a:r>
              <a:rPr lang="ru-RU" dirty="0" err="1"/>
              <a:t>кольорові</a:t>
            </a:r>
            <a:r>
              <a:rPr lang="ru-RU" dirty="0"/>
              <a:t> </a:t>
            </a:r>
            <a:r>
              <a:rPr lang="ru-RU" dirty="0" err="1"/>
              <a:t>кільця</a:t>
            </a:r>
            <a:r>
              <a:rPr lang="ru-RU" dirty="0"/>
              <a:t> </a:t>
            </a:r>
            <a:r>
              <a:rPr lang="ru-RU" dirty="0" err="1"/>
              <a:t>навколо</a:t>
            </a:r>
            <a:r>
              <a:rPr lang="ru-RU" dirty="0"/>
              <a:t> </a:t>
            </a:r>
            <a:r>
              <a:rPr lang="ru-RU" dirty="0" err="1"/>
              <a:t>Сонця</a:t>
            </a:r>
            <a:r>
              <a:rPr lang="ru-RU" dirty="0"/>
              <a:t>, </a:t>
            </a:r>
            <a:r>
              <a:rPr lang="ru-RU" dirty="0" err="1"/>
              <a:t>Місяця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яскравих</a:t>
            </a:r>
            <a:r>
              <a:rPr lang="ru-RU" dirty="0"/>
              <a:t> </a:t>
            </a:r>
            <a:r>
              <a:rPr lang="ru-RU" dirty="0" err="1"/>
              <a:t>об'єктів</a:t>
            </a:r>
            <a:r>
              <a:rPr lang="ru-RU" dirty="0"/>
              <a:t>. </a:t>
            </a:r>
            <a:r>
              <a:rPr lang="ru-RU" dirty="0" err="1"/>
              <a:t>З'являються</a:t>
            </a:r>
            <a:r>
              <a:rPr lang="ru-RU" dirty="0"/>
              <a:t> при </a:t>
            </a:r>
            <a:r>
              <a:rPr lang="ru-RU" dirty="0" err="1"/>
              <a:t>проходженні</a:t>
            </a:r>
            <a:r>
              <a:rPr lang="ru-RU" dirty="0"/>
              <a:t> перед </a:t>
            </a:r>
            <a:r>
              <a:rPr lang="ru-RU" dirty="0" err="1"/>
              <a:t>світилом</a:t>
            </a:r>
            <a:r>
              <a:rPr lang="ru-RU" dirty="0"/>
              <a:t> </a:t>
            </a:r>
            <a:r>
              <a:rPr lang="ru-RU" dirty="0" err="1"/>
              <a:t>напівпрозорих</a:t>
            </a:r>
            <a:r>
              <a:rPr lang="ru-RU" dirty="0"/>
              <a:t> </a:t>
            </a:r>
            <a:r>
              <a:rPr lang="ru-RU" dirty="0" err="1"/>
              <a:t>хмар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туману і </a:t>
            </a:r>
            <a:r>
              <a:rPr lang="ru-RU" dirty="0" err="1"/>
              <a:t>відрізняються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гало </a:t>
            </a:r>
            <a:r>
              <a:rPr lang="ru-RU" dirty="0" err="1"/>
              <a:t>меншим</a:t>
            </a:r>
            <a:r>
              <a:rPr lang="ru-RU" dirty="0"/>
              <a:t> </a:t>
            </a:r>
            <a:r>
              <a:rPr lang="ru-RU" dirty="0" err="1"/>
              <a:t>радіусом</a:t>
            </a:r>
            <a:r>
              <a:rPr lang="ru-RU" dirty="0"/>
              <a:t> </a:t>
            </a:r>
            <a:r>
              <a:rPr lang="ru-RU" dirty="0" err="1"/>
              <a:t>кілець</a:t>
            </a:r>
            <a:r>
              <a:rPr lang="ru-RU" dirty="0"/>
              <a:t>(не </a:t>
            </a:r>
            <a:r>
              <a:rPr lang="ru-RU" dirty="0" err="1"/>
              <a:t>більше</a:t>
            </a:r>
            <a:r>
              <a:rPr lang="ru-RU" dirty="0"/>
              <a:t> 5°).</a:t>
            </a:r>
          </a:p>
        </p:txBody>
      </p:sp>
    </p:spTree>
    <p:extLst>
      <p:ext uri="{BB962C8B-B14F-4D97-AF65-F5344CB8AC3E}">
        <p14:creationId xmlns:p14="http://schemas.microsoft.com/office/powerpoint/2010/main" val="2534434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/>
          <a:lstStyle/>
          <a:p>
            <a:r>
              <a:rPr lang="ru-RU" b="1" dirty="0" err="1"/>
              <a:t>Протиприсмеркові</a:t>
            </a:r>
            <a:r>
              <a:rPr lang="ru-RU" b="1" dirty="0"/>
              <a:t> </a:t>
            </a:r>
            <a:r>
              <a:rPr lang="ru-RU" b="1" dirty="0" err="1"/>
              <a:t>промені</a:t>
            </a:r>
            <a:r>
              <a:rPr lang="ru-RU" dirty="0"/>
              <a:t> 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43000"/>
            <a:ext cx="8424936" cy="5310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7879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/>
          <a:lstStyle/>
          <a:p>
            <a:r>
              <a:rPr lang="ru-RU" b="1" dirty="0" err="1"/>
              <a:t>Протиприсмеркові</a:t>
            </a:r>
            <a:r>
              <a:rPr lang="ru-RU" b="1" dirty="0"/>
              <a:t> </a:t>
            </a:r>
            <a:r>
              <a:rPr lang="ru-RU" b="1" dirty="0" err="1"/>
              <a:t>промені</a:t>
            </a:r>
            <a:r>
              <a:rPr lang="ru-RU" dirty="0"/>
              <a:t> — </a:t>
            </a:r>
            <a:r>
              <a:rPr lang="ru-RU" dirty="0" err="1"/>
              <a:t>промені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розходяться</a:t>
            </a:r>
            <a:r>
              <a:rPr lang="ru-RU" dirty="0"/>
              <a:t> </a:t>
            </a:r>
            <a:r>
              <a:rPr lang="ru-RU" dirty="0" err="1"/>
              <a:t>віялом</a:t>
            </a:r>
            <a:r>
              <a:rPr lang="ru-RU" dirty="0"/>
              <a:t>, </a:t>
            </a:r>
            <a:r>
              <a:rPr lang="ru-RU" dirty="0" err="1"/>
              <a:t>спостерігаються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кінець</a:t>
            </a:r>
            <a:r>
              <a:rPr lang="ru-RU" dirty="0"/>
              <a:t> дня з боку, </a:t>
            </a:r>
            <a:r>
              <a:rPr lang="ru-RU" dirty="0" err="1"/>
              <a:t>протилежною</a:t>
            </a:r>
            <a:r>
              <a:rPr lang="ru-RU" dirty="0"/>
              <a:t> до </a:t>
            </a:r>
            <a:r>
              <a:rPr lang="ru-RU" dirty="0" err="1"/>
              <a:t>сонця</a:t>
            </a:r>
            <a:r>
              <a:rPr lang="ru-RU" dirty="0"/>
              <a:t> (</a:t>
            </a:r>
            <a:r>
              <a:rPr lang="ru-RU" dirty="0" err="1"/>
              <a:t>тобто</a:t>
            </a:r>
            <a:r>
              <a:rPr lang="ru-RU" dirty="0"/>
              <a:t>, на </a:t>
            </a:r>
            <a:r>
              <a:rPr lang="ru-RU" dirty="0" err="1"/>
              <a:t>сході</a:t>
            </a:r>
            <a:r>
              <a:rPr lang="ru-RU" dirty="0"/>
              <a:t>). </a:t>
            </a:r>
            <a:r>
              <a:rPr lang="ru-RU" dirty="0" err="1"/>
              <a:t>Протиприсмеркові</a:t>
            </a:r>
            <a:r>
              <a:rPr lang="ru-RU" dirty="0"/>
              <a:t> </a:t>
            </a:r>
            <a:r>
              <a:rPr lang="ru-RU" dirty="0" err="1"/>
              <a:t>промені</a:t>
            </a:r>
            <a:r>
              <a:rPr lang="ru-RU" dirty="0"/>
              <a:t> за </a:t>
            </a:r>
            <a:r>
              <a:rPr lang="ru-RU" dirty="0" err="1"/>
              <a:t>своєю</a:t>
            </a:r>
            <a:r>
              <a:rPr lang="ru-RU" dirty="0"/>
              <a:t> природою і </a:t>
            </a:r>
            <a:r>
              <a:rPr lang="ru-RU" dirty="0" err="1"/>
              <a:t>візуально</a:t>
            </a:r>
            <a:r>
              <a:rPr lang="ru-RU" dirty="0"/>
              <a:t> </a:t>
            </a: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/>
              <a:t>подібні</a:t>
            </a:r>
            <a:r>
              <a:rPr lang="ru-RU" dirty="0"/>
              <a:t> до </a:t>
            </a:r>
            <a:r>
              <a:rPr lang="ru-RU" dirty="0" err="1"/>
              <a:t>присмеркових</a:t>
            </a:r>
            <a:r>
              <a:rPr lang="ru-RU" dirty="0"/>
              <a:t> </a:t>
            </a:r>
            <a:r>
              <a:rPr lang="ru-RU" dirty="0" err="1"/>
              <a:t>променів</a:t>
            </a:r>
            <a:r>
              <a:rPr lang="ru-RU" dirty="0"/>
              <a:t>, але на </a:t>
            </a:r>
            <a:r>
              <a:rPr lang="ru-RU" dirty="0" err="1"/>
              <a:t>відміну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них </a:t>
            </a:r>
            <a:r>
              <a:rPr lang="ru-RU" dirty="0" err="1"/>
              <a:t>видні</a:t>
            </a:r>
            <a:r>
              <a:rPr lang="ru-RU" dirty="0"/>
              <a:t> з боку, </a:t>
            </a:r>
            <a:r>
              <a:rPr lang="ru-RU" dirty="0" err="1"/>
              <a:t>протилежною</a:t>
            </a:r>
            <a:r>
              <a:rPr lang="ru-RU" dirty="0"/>
              <a:t> до </a:t>
            </a:r>
            <a:r>
              <a:rPr lang="ru-RU" dirty="0" err="1"/>
              <a:t>сонця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34240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/>
          </a:bodyPr>
          <a:lstStyle/>
          <a:p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Відома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 як "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вогняна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 веселка".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Кольорові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смуги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виникають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 прямо на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небозводі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 в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результаті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проходження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світла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 через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кристали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льоду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 в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пір'ястих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хмарах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,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покриваючи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 небо "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веселковою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плівкою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".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Цей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природний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 феномен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дуже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важко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побачити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,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оскільки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 і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кристали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льоду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, і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сонячне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світло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повинні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виявитися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під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певним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 кутом один до одного,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щоб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створити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ефект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 "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вогняної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 веселки".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0471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/>
          <a:lstStyle/>
          <a:p>
            <a:r>
              <a:rPr lang="ru-RU" b="1" dirty="0" err="1"/>
              <a:t>Міраж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44408" y="4496268"/>
            <a:ext cx="432048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64704"/>
            <a:ext cx="8640960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0070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332656"/>
            <a:ext cx="8229600" cy="5832648"/>
          </a:xfrm>
        </p:spPr>
        <p:txBody>
          <a:bodyPr>
            <a:normAutofit fontScale="85000" lnSpcReduction="10000"/>
          </a:bodyPr>
          <a:lstStyle/>
          <a:p>
            <a:r>
              <a:rPr lang="ru-RU" dirty="0" err="1"/>
              <a:t>Оптичний</a:t>
            </a:r>
            <a:r>
              <a:rPr lang="ru-RU" dirty="0"/>
              <a:t> </a:t>
            </a:r>
            <a:r>
              <a:rPr lang="ru-RU" dirty="0" err="1"/>
              <a:t>ефект</a:t>
            </a:r>
            <a:r>
              <a:rPr lang="ru-RU" dirty="0"/>
              <a:t>, </a:t>
            </a:r>
            <a:r>
              <a:rPr lang="ru-RU" dirty="0" err="1"/>
              <a:t>обумовлений</a:t>
            </a:r>
            <a:r>
              <a:rPr lang="ru-RU" dirty="0"/>
              <a:t> </a:t>
            </a:r>
            <a:r>
              <a:rPr lang="ru-RU" dirty="0" err="1"/>
              <a:t>заломленням</a:t>
            </a:r>
            <a:r>
              <a:rPr lang="ru-RU" dirty="0"/>
              <a:t> </a:t>
            </a:r>
            <a:r>
              <a:rPr lang="ru-RU" dirty="0" err="1"/>
              <a:t>світла</a:t>
            </a:r>
            <a:r>
              <a:rPr lang="ru-RU" dirty="0"/>
              <a:t> при </a:t>
            </a:r>
            <a:r>
              <a:rPr lang="ru-RU" dirty="0" err="1"/>
              <a:t>проходженні</a:t>
            </a:r>
            <a:r>
              <a:rPr lang="ru-RU" dirty="0"/>
              <a:t> через шари </a:t>
            </a:r>
            <a:r>
              <a:rPr lang="ru-RU" dirty="0" err="1"/>
              <a:t>повітря</a:t>
            </a:r>
            <a:r>
              <a:rPr lang="ru-RU" dirty="0"/>
              <a:t> </a:t>
            </a:r>
            <a:r>
              <a:rPr lang="ru-RU" dirty="0" err="1"/>
              <a:t>різної</a:t>
            </a:r>
            <a:r>
              <a:rPr lang="ru-RU" dirty="0"/>
              <a:t> </a:t>
            </a:r>
            <a:r>
              <a:rPr lang="ru-RU" dirty="0" err="1"/>
              <a:t>щільності</a:t>
            </a:r>
            <a:r>
              <a:rPr lang="ru-RU" dirty="0"/>
              <a:t>, </a:t>
            </a:r>
            <a:r>
              <a:rPr lang="ru-RU" dirty="0" err="1"/>
              <a:t>виражається</a:t>
            </a:r>
            <a:r>
              <a:rPr lang="ru-RU" dirty="0"/>
              <a:t> у </a:t>
            </a:r>
            <a:r>
              <a:rPr lang="ru-RU" dirty="0" err="1"/>
              <a:t>виникненні</a:t>
            </a:r>
            <a:r>
              <a:rPr lang="ru-RU" dirty="0"/>
              <a:t> обманного </a:t>
            </a:r>
            <a:r>
              <a:rPr lang="ru-RU" dirty="0" err="1"/>
              <a:t>зображення</a:t>
            </a:r>
            <a:r>
              <a:rPr lang="ru-RU" dirty="0"/>
              <a:t> - </a:t>
            </a:r>
            <a:r>
              <a:rPr lang="ru-RU" dirty="0" err="1"/>
              <a:t>міражу</a:t>
            </a:r>
            <a:r>
              <a:rPr lang="ru-RU" dirty="0"/>
              <a:t>. </a:t>
            </a:r>
            <a:r>
              <a:rPr lang="ru-RU" dirty="0" err="1"/>
              <a:t>Міражі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спостерігати</a:t>
            </a:r>
            <a:r>
              <a:rPr lang="ru-RU" dirty="0"/>
              <a:t> в жаркому </a:t>
            </a:r>
            <a:r>
              <a:rPr lang="ru-RU" dirty="0" err="1"/>
              <a:t>кліматі</a:t>
            </a:r>
            <a:r>
              <a:rPr lang="ru-RU" dirty="0"/>
              <a:t>, особливо в </a:t>
            </a:r>
            <a:r>
              <a:rPr lang="ru-RU" dirty="0" err="1"/>
              <a:t>пустелях</a:t>
            </a:r>
            <a:r>
              <a:rPr lang="ru-RU" dirty="0"/>
              <a:t>. </a:t>
            </a:r>
            <a:r>
              <a:rPr lang="ru-RU" dirty="0" err="1"/>
              <a:t>Рівна</a:t>
            </a:r>
            <a:r>
              <a:rPr lang="ru-RU" dirty="0"/>
              <a:t> </a:t>
            </a:r>
            <a:r>
              <a:rPr lang="ru-RU" dirty="0" err="1"/>
              <a:t>поверхня</a:t>
            </a:r>
            <a:r>
              <a:rPr lang="ru-RU" dirty="0"/>
              <a:t> </a:t>
            </a:r>
            <a:r>
              <a:rPr lang="ru-RU" dirty="0" err="1"/>
              <a:t>піску</a:t>
            </a:r>
            <a:r>
              <a:rPr lang="ru-RU" dirty="0"/>
              <a:t> </a:t>
            </a:r>
            <a:r>
              <a:rPr lang="ru-RU" dirty="0" err="1"/>
              <a:t>вдалині</a:t>
            </a:r>
            <a:r>
              <a:rPr lang="ru-RU" dirty="0"/>
              <a:t> </a:t>
            </a:r>
            <a:r>
              <a:rPr lang="ru-RU" dirty="0" err="1"/>
              <a:t>стає</a:t>
            </a:r>
            <a:r>
              <a:rPr lang="ru-RU" dirty="0"/>
              <a:t> </a:t>
            </a:r>
            <a:r>
              <a:rPr lang="ru-RU" dirty="0" err="1"/>
              <a:t>схожої</a:t>
            </a:r>
            <a:r>
              <a:rPr lang="ru-RU" dirty="0"/>
              <a:t> на </a:t>
            </a:r>
            <a:r>
              <a:rPr lang="ru-RU" dirty="0" err="1"/>
              <a:t>відкрите</a:t>
            </a:r>
            <a:r>
              <a:rPr lang="ru-RU" dirty="0"/>
              <a:t> </a:t>
            </a:r>
            <a:r>
              <a:rPr lang="ru-RU" dirty="0" err="1"/>
              <a:t>джерело</a:t>
            </a:r>
            <a:r>
              <a:rPr lang="ru-RU" dirty="0"/>
              <a:t> води, особливо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дивитися</a:t>
            </a:r>
            <a:r>
              <a:rPr lang="ru-RU" dirty="0"/>
              <a:t> </a:t>
            </a:r>
            <a:r>
              <a:rPr lang="ru-RU" dirty="0" err="1"/>
              <a:t>удалину</a:t>
            </a:r>
            <a:r>
              <a:rPr lang="ru-RU" dirty="0"/>
              <a:t> з </a:t>
            </a:r>
            <a:r>
              <a:rPr lang="ru-RU" dirty="0" err="1"/>
              <a:t>дюни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пагорба</a:t>
            </a:r>
            <a:r>
              <a:rPr lang="ru-RU" dirty="0"/>
              <a:t>. Схожа </a:t>
            </a:r>
            <a:r>
              <a:rPr lang="ru-RU" dirty="0" err="1"/>
              <a:t>ілюзія</a:t>
            </a:r>
            <a:r>
              <a:rPr lang="ru-RU" dirty="0"/>
              <a:t> </a:t>
            </a:r>
            <a:r>
              <a:rPr lang="ru-RU" dirty="0" err="1"/>
              <a:t>виникає</a:t>
            </a:r>
            <a:r>
              <a:rPr lang="ru-RU" dirty="0"/>
              <a:t> в </a:t>
            </a:r>
            <a:r>
              <a:rPr lang="ru-RU" dirty="0" err="1"/>
              <a:t>місті</a:t>
            </a:r>
            <a:r>
              <a:rPr lang="ru-RU" dirty="0"/>
              <a:t> в жаркий день, на </a:t>
            </a:r>
            <a:r>
              <a:rPr lang="ru-RU" dirty="0" err="1"/>
              <a:t>нагрітому</a:t>
            </a:r>
            <a:r>
              <a:rPr lang="ru-RU" dirty="0"/>
              <a:t> </a:t>
            </a:r>
            <a:r>
              <a:rPr lang="ru-RU" dirty="0" err="1"/>
              <a:t>променями</a:t>
            </a:r>
            <a:r>
              <a:rPr lang="ru-RU" dirty="0"/>
              <a:t> </a:t>
            </a:r>
            <a:r>
              <a:rPr lang="ru-RU" dirty="0" err="1"/>
              <a:t>сонця</a:t>
            </a:r>
            <a:r>
              <a:rPr lang="ru-RU" dirty="0"/>
              <a:t> </a:t>
            </a:r>
            <a:r>
              <a:rPr lang="ru-RU" dirty="0" err="1"/>
              <a:t>асфальті</a:t>
            </a:r>
            <a:r>
              <a:rPr lang="ru-RU" dirty="0"/>
              <a:t>. </a:t>
            </a:r>
            <a:r>
              <a:rPr lang="ru-RU" dirty="0" err="1"/>
              <a:t>Насправді</a:t>
            </a:r>
            <a:r>
              <a:rPr lang="ru-RU" dirty="0"/>
              <a:t> "</a:t>
            </a:r>
            <a:r>
              <a:rPr lang="ru-RU" dirty="0" err="1"/>
              <a:t>водна</a:t>
            </a:r>
            <a:r>
              <a:rPr lang="ru-RU" dirty="0"/>
              <a:t> </a:t>
            </a:r>
            <a:r>
              <a:rPr lang="ru-RU" dirty="0" err="1"/>
              <a:t>поверхня</a:t>
            </a:r>
            <a:r>
              <a:rPr lang="ru-RU" dirty="0"/>
              <a:t>" -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ні</a:t>
            </a:r>
            <a:r>
              <a:rPr lang="ru-RU" dirty="0"/>
              <a:t>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інше</a:t>
            </a:r>
            <a:r>
              <a:rPr lang="ru-RU" dirty="0"/>
              <a:t>, як </a:t>
            </a:r>
            <a:r>
              <a:rPr lang="ru-RU" dirty="0" err="1"/>
              <a:t>відображення</a:t>
            </a:r>
            <a:r>
              <a:rPr lang="ru-RU" dirty="0"/>
              <a:t> неба. </a:t>
            </a:r>
            <a:r>
              <a:rPr lang="ru-RU" dirty="0" err="1"/>
              <a:t>Іноді</a:t>
            </a:r>
            <a:r>
              <a:rPr lang="ru-RU" dirty="0"/>
              <a:t> </a:t>
            </a:r>
            <a:r>
              <a:rPr lang="ru-RU" dirty="0" err="1"/>
              <a:t>міражі</a:t>
            </a:r>
            <a:r>
              <a:rPr lang="ru-RU" dirty="0"/>
              <a:t> </a:t>
            </a:r>
            <a:r>
              <a:rPr lang="ru-RU" dirty="0" err="1"/>
              <a:t>показують</a:t>
            </a:r>
            <a:r>
              <a:rPr lang="ru-RU" dirty="0"/>
              <a:t> </a:t>
            </a:r>
            <a:r>
              <a:rPr lang="ru-RU" dirty="0" err="1"/>
              <a:t>цілі</a:t>
            </a:r>
            <a:r>
              <a:rPr lang="ru-RU" dirty="0"/>
              <a:t> </a:t>
            </a:r>
            <a:r>
              <a:rPr lang="ru-RU" dirty="0" err="1"/>
              <a:t>об'єкти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знаходяться</a:t>
            </a:r>
            <a:r>
              <a:rPr lang="ru-RU" dirty="0"/>
              <a:t> на </a:t>
            </a:r>
            <a:r>
              <a:rPr lang="ru-RU" dirty="0" err="1"/>
              <a:t>великій</a:t>
            </a:r>
            <a:r>
              <a:rPr lang="ru-RU" dirty="0"/>
              <a:t> </a:t>
            </a:r>
            <a:r>
              <a:rPr lang="ru-RU" dirty="0" err="1"/>
              <a:t>відстані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спостерігача</a:t>
            </a:r>
            <a:r>
              <a:rPr lang="ru-RU" dirty="0"/>
              <a:t>. </a:t>
            </a:r>
            <a:r>
              <a:rPr lang="ru-RU" dirty="0" err="1"/>
              <a:t>Складні</a:t>
            </a:r>
            <a:r>
              <a:rPr lang="ru-RU" dirty="0"/>
              <a:t> </a:t>
            </a:r>
            <a:r>
              <a:rPr lang="ru-RU" dirty="0" err="1"/>
              <a:t>явища</a:t>
            </a:r>
            <a:r>
              <a:rPr lang="ru-RU" dirty="0"/>
              <a:t> </a:t>
            </a:r>
            <a:r>
              <a:rPr lang="ru-RU" dirty="0" err="1"/>
              <a:t>міражу</a:t>
            </a:r>
            <a:r>
              <a:rPr lang="ru-RU" dirty="0"/>
              <a:t> з </a:t>
            </a:r>
            <a:r>
              <a:rPr lang="ru-RU" dirty="0" err="1"/>
              <a:t>різким</a:t>
            </a:r>
            <a:r>
              <a:rPr lang="ru-RU" dirty="0"/>
              <a:t> </a:t>
            </a:r>
            <a:r>
              <a:rPr lang="ru-RU" dirty="0" err="1"/>
              <a:t>спотворенням</a:t>
            </a:r>
            <a:r>
              <a:rPr lang="ru-RU" dirty="0"/>
              <a:t> виду </a:t>
            </a:r>
            <a:r>
              <a:rPr lang="ru-RU" dirty="0" err="1"/>
              <a:t>предметів</a:t>
            </a:r>
            <a:r>
              <a:rPr lang="ru-RU" dirty="0"/>
              <a:t> </a:t>
            </a:r>
            <a:r>
              <a:rPr lang="ru-RU" dirty="0" err="1"/>
              <a:t>носять</a:t>
            </a:r>
            <a:r>
              <a:rPr lang="ru-RU" dirty="0"/>
              <a:t> </a:t>
            </a:r>
            <a:r>
              <a:rPr lang="ru-RU" dirty="0" err="1"/>
              <a:t>назву</a:t>
            </a:r>
            <a:r>
              <a:rPr lang="ru-RU" dirty="0"/>
              <a:t> Фата-моргана.</a:t>
            </a:r>
          </a:p>
        </p:txBody>
      </p:sp>
    </p:spTree>
    <p:extLst>
      <p:ext uri="{BB962C8B-B14F-4D97-AF65-F5344CB8AC3E}">
        <p14:creationId xmlns:p14="http://schemas.microsoft.com/office/powerpoint/2010/main" val="1169683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8864" y="-171400"/>
            <a:ext cx="8229600" cy="1008112"/>
          </a:xfrm>
        </p:spPr>
        <p:txBody>
          <a:bodyPr/>
          <a:lstStyle/>
          <a:p>
            <a:r>
              <a:rPr lang="ru-RU" b="1" dirty="0" err="1"/>
              <a:t>Стовпи</a:t>
            </a:r>
            <a:r>
              <a:rPr lang="ru-RU" b="1" dirty="0"/>
              <a:t> </a:t>
            </a:r>
            <a:r>
              <a:rPr lang="ru-RU" b="1" dirty="0" err="1"/>
              <a:t>світла</a:t>
            </a:r>
            <a:r>
              <a:rPr lang="ru-RU" dirty="0"/>
              <a:t>.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92696"/>
            <a:ext cx="8496944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2682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60648"/>
            <a:ext cx="8229600" cy="5822107"/>
          </a:xfrm>
        </p:spPr>
        <p:txBody>
          <a:bodyPr>
            <a:normAutofit/>
          </a:bodyPr>
          <a:lstStyle/>
          <a:p>
            <a:r>
              <a:rPr lang="ru-RU" dirty="0"/>
              <a:t>Один з </a:t>
            </a:r>
            <a:r>
              <a:rPr lang="ru-RU" dirty="0" err="1"/>
              <a:t>найчастіших</a:t>
            </a:r>
            <a:r>
              <a:rPr lang="ru-RU" dirty="0"/>
              <a:t> </a:t>
            </a:r>
            <a:r>
              <a:rPr lang="ru-RU" dirty="0" err="1"/>
              <a:t>видів</a:t>
            </a:r>
            <a:r>
              <a:rPr lang="ru-RU" dirty="0"/>
              <a:t> гало, </a:t>
            </a:r>
            <a:r>
              <a:rPr lang="ru-RU" dirty="0" err="1"/>
              <a:t>візуальне</a:t>
            </a:r>
            <a:r>
              <a:rPr lang="ru-RU" dirty="0"/>
              <a:t> </a:t>
            </a:r>
            <a:r>
              <a:rPr lang="ru-RU" dirty="0" err="1"/>
              <a:t>атмосферне</a:t>
            </a:r>
            <a:r>
              <a:rPr lang="ru-RU" dirty="0"/>
              <a:t> </a:t>
            </a:r>
            <a:r>
              <a:rPr lang="ru-RU" dirty="0" err="1"/>
              <a:t>явище</a:t>
            </a:r>
            <a:r>
              <a:rPr lang="ru-RU" dirty="0"/>
              <a:t>, </a:t>
            </a:r>
            <a:r>
              <a:rPr lang="ru-RU" dirty="0" err="1"/>
              <a:t>оптичний</a:t>
            </a:r>
            <a:r>
              <a:rPr lang="ru-RU" dirty="0"/>
              <a:t> </a:t>
            </a:r>
            <a:r>
              <a:rPr lang="ru-RU" dirty="0" err="1"/>
              <a:t>ефект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є вертикальною </a:t>
            </a:r>
            <a:r>
              <a:rPr lang="ru-RU" dirty="0" err="1"/>
              <a:t>смугою</a:t>
            </a:r>
            <a:r>
              <a:rPr lang="ru-RU" dirty="0"/>
              <a:t> </a:t>
            </a:r>
            <a:r>
              <a:rPr lang="ru-RU" dirty="0" err="1"/>
              <a:t>світла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тягнеться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сонця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його</a:t>
            </a:r>
            <a:r>
              <a:rPr lang="ru-RU" dirty="0"/>
              <a:t> заходу </a:t>
            </a:r>
            <a:r>
              <a:rPr lang="ru-RU" dirty="0" err="1"/>
              <a:t>або</a:t>
            </a:r>
            <a:r>
              <a:rPr lang="ru-RU" dirty="0"/>
              <a:t> сходу. </a:t>
            </a:r>
            <a:r>
              <a:rPr lang="ru-RU" dirty="0" err="1"/>
              <a:t>Світлові</a:t>
            </a:r>
            <a:r>
              <a:rPr lang="ru-RU" dirty="0"/>
              <a:t> </a:t>
            </a:r>
            <a:r>
              <a:rPr lang="ru-RU" dirty="0" err="1"/>
              <a:t>стовпи</a:t>
            </a:r>
            <a:r>
              <a:rPr lang="ru-RU" dirty="0"/>
              <a:t> </a:t>
            </a:r>
            <a:r>
              <a:rPr lang="ru-RU" dirty="0" err="1"/>
              <a:t>нерідко</a:t>
            </a:r>
            <a:r>
              <a:rPr lang="ru-RU" dirty="0"/>
              <a:t> </a:t>
            </a:r>
            <a:r>
              <a:rPr lang="ru-RU" dirty="0" err="1"/>
              <a:t>формуються</a:t>
            </a:r>
            <a:r>
              <a:rPr lang="ru-RU" dirty="0"/>
              <a:t> </a:t>
            </a:r>
            <a:r>
              <a:rPr lang="ru-RU" dirty="0" err="1"/>
              <a:t>навколо</a:t>
            </a:r>
            <a:r>
              <a:rPr lang="ru-RU" dirty="0"/>
              <a:t> </a:t>
            </a:r>
            <a:r>
              <a:rPr lang="ru-RU" dirty="0" err="1"/>
              <a:t>місяця</a:t>
            </a:r>
            <a:r>
              <a:rPr lang="ru-RU" dirty="0"/>
              <a:t>, </a:t>
            </a:r>
            <a:r>
              <a:rPr lang="ru-RU" dirty="0" err="1"/>
              <a:t>міських</a:t>
            </a:r>
            <a:r>
              <a:rPr lang="ru-RU" dirty="0"/>
              <a:t> </a:t>
            </a:r>
            <a:r>
              <a:rPr lang="ru-RU" dirty="0" err="1"/>
              <a:t>вогнів</a:t>
            </a:r>
            <a:r>
              <a:rPr lang="ru-RU" dirty="0"/>
              <a:t> і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яскравих</a:t>
            </a:r>
            <a:r>
              <a:rPr lang="ru-RU" dirty="0"/>
              <a:t> </a:t>
            </a:r>
            <a:r>
              <a:rPr lang="ru-RU" dirty="0" err="1"/>
              <a:t>джерел</a:t>
            </a:r>
            <a:r>
              <a:rPr lang="ru-RU" dirty="0"/>
              <a:t> </a:t>
            </a:r>
            <a:r>
              <a:rPr lang="ru-RU" dirty="0" err="1"/>
              <a:t>світла</a:t>
            </a:r>
            <a:r>
              <a:rPr lang="ru-RU" dirty="0"/>
              <a:t>. </a:t>
            </a:r>
            <a:r>
              <a:rPr lang="ru-RU" dirty="0" err="1"/>
              <a:t>Стовпи</a:t>
            </a:r>
            <a:r>
              <a:rPr lang="ru-RU" dirty="0"/>
              <a:t>, </a:t>
            </a:r>
            <a:r>
              <a:rPr lang="ru-RU" dirty="0" err="1"/>
              <a:t>витікаючі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низько</a:t>
            </a:r>
            <a:r>
              <a:rPr lang="ru-RU" dirty="0"/>
              <a:t> </a:t>
            </a:r>
            <a:r>
              <a:rPr lang="ru-RU" dirty="0" err="1"/>
              <a:t>розташованих</a:t>
            </a:r>
            <a:r>
              <a:rPr lang="ru-RU" dirty="0"/>
              <a:t> </a:t>
            </a:r>
            <a:r>
              <a:rPr lang="ru-RU" dirty="0" err="1"/>
              <a:t>джерел</a:t>
            </a:r>
            <a:r>
              <a:rPr lang="ru-RU" dirty="0"/>
              <a:t> </a:t>
            </a:r>
            <a:r>
              <a:rPr lang="ru-RU" dirty="0" err="1"/>
              <a:t>світла</a:t>
            </a:r>
            <a:r>
              <a:rPr lang="ru-RU" dirty="0"/>
              <a:t>, </a:t>
            </a:r>
            <a:r>
              <a:rPr lang="ru-RU" dirty="0" err="1"/>
              <a:t>зазвичай</a:t>
            </a:r>
            <a:r>
              <a:rPr lang="ru-RU" dirty="0"/>
              <a:t> </a:t>
            </a:r>
            <a:r>
              <a:rPr lang="ru-RU" dirty="0" err="1"/>
              <a:t>набагато</a:t>
            </a:r>
            <a:r>
              <a:rPr lang="ru-RU" dirty="0"/>
              <a:t> </a:t>
            </a:r>
            <a:r>
              <a:rPr lang="ru-RU" dirty="0" err="1"/>
              <a:t>довше</a:t>
            </a:r>
            <a:r>
              <a:rPr lang="ru-RU" dirty="0"/>
              <a:t>, </a:t>
            </a:r>
            <a:r>
              <a:rPr lang="ru-RU" dirty="0" err="1"/>
              <a:t>ніж</a:t>
            </a:r>
            <a:r>
              <a:rPr lang="ru-RU" dirty="0"/>
              <a:t> </a:t>
            </a:r>
            <a:r>
              <a:rPr lang="ru-RU" dirty="0" err="1"/>
              <a:t>сонячні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місячні</a:t>
            </a:r>
            <a:r>
              <a:rPr lang="ru-RU" dirty="0"/>
              <a:t> </a:t>
            </a:r>
            <a:r>
              <a:rPr lang="ru-RU" dirty="0" err="1"/>
              <a:t>стовпи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46266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0" dirty="0" smtClean="0">
                <a:solidFill>
                  <a:srgbClr val="333333"/>
                </a:solidFill>
                <a:effectLst/>
                <a:latin typeface="arial"/>
              </a:rPr>
              <a:t>"</a:t>
            </a:r>
            <a:r>
              <a:rPr lang="ru-RU" b="1" i="0" dirty="0" err="1" smtClean="0">
                <a:solidFill>
                  <a:srgbClr val="333333"/>
                </a:solidFill>
                <a:effectLst/>
                <a:latin typeface="arial"/>
              </a:rPr>
              <a:t>Примара</a:t>
            </a:r>
            <a:r>
              <a:rPr lang="ru-RU" b="1" i="0" dirty="0" smtClean="0">
                <a:solidFill>
                  <a:srgbClr val="333333"/>
                </a:solidFill>
                <a:effectLst/>
                <a:latin typeface="arial"/>
              </a:rPr>
              <a:t> </a:t>
            </a:r>
            <a:r>
              <a:rPr lang="ru-RU" b="1" i="0" dirty="0" err="1" smtClean="0">
                <a:solidFill>
                  <a:srgbClr val="333333"/>
                </a:solidFill>
                <a:effectLst/>
                <a:latin typeface="arial"/>
              </a:rPr>
              <a:t>Броккена</a:t>
            </a:r>
            <a:r>
              <a:rPr lang="ru-RU" b="1" i="0" dirty="0" smtClean="0">
                <a:solidFill>
                  <a:srgbClr val="333333"/>
                </a:solidFill>
                <a:effectLst/>
                <a:latin typeface="arial"/>
              </a:rPr>
              <a:t>"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8760"/>
            <a:ext cx="8640960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1727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>
            <a:normAutofit fontScale="92500" lnSpcReduction="10000"/>
          </a:bodyPr>
          <a:lstStyle/>
          <a:p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У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деяких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 районах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Землі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можна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спостерігати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дивовижне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явище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: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людина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,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що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стоїть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 на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пагорбі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або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горі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, за спиною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якого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 сходить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або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 заходить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сонце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,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виявляє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,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що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його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тінь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,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що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 впала на хмари,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стає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неправдоподібно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величезною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.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Це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відбувається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 через те,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що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найдрібніші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краплі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 туману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особливим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 чином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заломлюють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 і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відбивають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сонячне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світло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. Свою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назву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явище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дістало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 на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ім'я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вершини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 Броккен в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Німеччині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, на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якій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,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із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-за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частих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туманів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,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можна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 регулярно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спостерігати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цей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ефект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6426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864096"/>
          </a:xfrm>
        </p:spPr>
        <p:txBody>
          <a:bodyPr/>
          <a:lstStyle/>
          <a:p>
            <a:r>
              <a:rPr lang="ru-RU" b="1" i="0" dirty="0" err="1" smtClean="0">
                <a:solidFill>
                  <a:srgbClr val="333333"/>
                </a:solidFill>
                <a:effectLst/>
                <a:latin typeface="arial"/>
              </a:rPr>
              <a:t>Зенітна</a:t>
            </a:r>
            <a:r>
              <a:rPr lang="ru-RU" b="1" i="0" dirty="0" smtClean="0">
                <a:solidFill>
                  <a:srgbClr val="333333"/>
                </a:solidFill>
                <a:effectLst/>
                <a:latin typeface="arial"/>
              </a:rPr>
              <a:t> дуга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836712"/>
            <a:ext cx="9000999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879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16632"/>
            <a:ext cx="8229600" cy="6336704"/>
          </a:xfrm>
        </p:spPr>
        <p:txBody>
          <a:bodyPr/>
          <a:lstStyle/>
          <a:p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 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Зенітна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 дуга -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це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 дуга з центром в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точці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зеніту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,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розташована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вище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 за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Сонце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приблизно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 на 46°.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Її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 видно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рідко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 і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тільки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впродовж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декількох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хвилин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,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має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яскраві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кольори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,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чіткі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контури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 і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завжди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паралельна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 горизонту.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Сторонньому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спостерігачеві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 вона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нагадає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посмішку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Чеширского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 Кота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або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перевернуту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 веселку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5414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199" y="0"/>
            <a:ext cx="8229600" cy="1008112"/>
          </a:xfrm>
        </p:spPr>
        <p:txBody>
          <a:bodyPr/>
          <a:lstStyle/>
          <a:p>
            <a:r>
              <a:rPr lang="ru-RU" b="1" i="0" dirty="0" smtClean="0">
                <a:solidFill>
                  <a:srgbClr val="333333"/>
                </a:solidFill>
                <a:effectLst/>
                <a:latin typeface="arial"/>
              </a:rPr>
              <a:t>"Туманна" веселка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36712"/>
            <a:ext cx="8640959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7189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/>
          <a:lstStyle/>
          <a:p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Туманний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 ореол схожий на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безбарвну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 веселку. Як і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звичайна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 веселка,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цей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 ореол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утворюється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 шляхом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заломлення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світла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 через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водяні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кристали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.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Проте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, на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відміну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від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хмар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,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що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формують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звичайну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 веселку, туман,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народжуючий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цей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 ореол,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складається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 з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дрібніших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часток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 води, і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світло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,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заломлюючись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 в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крихітних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крапельках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, не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розцвічує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його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4466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847</Words>
  <Application>Microsoft Office PowerPoint</Application>
  <PresentationFormat>Экран (4:3)</PresentationFormat>
  <Paragraphs>33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Тема Office</vt:lpstr>
      <vt:lpstr>АТМОСФЕРНІ ОПТИЧНІ ЯВИЩА</vt:lpstr>
      <vt:lpstr>Білягоризонтальна дуга</vt:lpstr>
      <vt:lpstr>Презентация PowerPoint</vt:lpstr>
      <vt:lpstr>"Примара Броккена"</vt:lpstr>
      <vt:lpstr>Презентация PowerPoint</vt:lpstr>
      <vt:lpstr>Зенітна дуга</vt:lpstr>
      <vt:lpstr>Презентация PowerPoint</vt:lpstr>
      <vt:lpstr>"Туманна" веселка</vt:lpstr>
      <vt:lpstr>Презентация PowerPoint</vt:lpstr>
      <vt:lpstr>Глорія</vt:lpstr>
      <vt:lpstr>Презентация PowerPoint</vt:lpstr>
      <vt:lpstr>Гало.</vt:lpstr>
      <vt:lpstr>Презентация PowerPoint</vt:lpstr>
      <vt:lpstr>Веселкові хмари</vt:lpstr>
      <vt:lpstr>Презентация PowerPoint</vt:lpstr>
      <vt:lpstr>Місячна дуга</vt:lpstr>
      <vt:lpstr>Презентация PowerPoint</vt:lpstr>
      <vt:lpstr>Паргелій.</vt:lpstr>
      <vt:lpstr>Презентация PowerPoint</vt:lpstr>
      <vt:lpstr>Веселка</vt:lpstr>
      <vt:lpstr>Презентация PowerPoint</vt:lpstr>
      <vt:lpstr>Північне сяйво</vt:lpstr>
      <vt:lpstr>Презентация PowerPoint</vt:lpstr>
      <vt:lpstr>Пояс Венери. </vt:lpstr>
      <vt:lpstr>Презентация PowerPoint</vt:lpstr>
      <vt:lpstr>Вінці</vt:lpstr>
      <vt:lpstr>Презентация PowerPoint</vt:lpstr>
      <vt:lpstr>Протиприсмеркові промені </vt:lpstr>
      <vt:lpstr>Презентация PowerPoint</vt:lpstr>
      <vt:lpstr>Міраж</vt:lpstr>
      <vt:lpstr>Презентация PowerPoint</vt:lpstr>
      <vt:lpstr>Стовпи світла.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АТМОСФЕРНІ ОПТИЧНІ ЯВИЩА</dc:title>
  <dc:creator>User</dc:creator>
  <cp:lastModifiedBy>User</cp:lastModifiedBy>
  <cp:revision>5</cp:revision>
  <dcterms:created xsi:type="dcterms:W3CDTF">2017-11-29T10:26:47Z</dcterms:created>
  <dcterms:modified xsi:type="dcterms:W3CDTF">2017-11-30T08:56:23Z</dcterms:modified>
</cp:coreProperties>
</file>