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sldIdLst>
    <p:sldId id="257" r:id="rId2"/>
    <p:sldId id="259" r:id="rId3"/>
    <p:sldId id="261" r:id="rId4"/>
    <p:sldId id="267" r:id="rId5"/>
    <p:sldId id="262" r:id="rId6"/>
    <p:sldId id="263" r:id="rId7"/>
    <p:sldId id="258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Стовпець1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7.5</c:v>
                </c:pt>
                <c:pt idx="1">
                  <c:v>37.5</c:v>
                </c:pt>
                <c:pt idx="2">
                  <c:v>47.5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08-42FC-BAB8-93FF613BA12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913454048666451"/>
          <c:y val="0.8208230611497751"/>
          <c:w val="0.50627385325241803"/>
          <c:h val="0.159545034480786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Аркуш1!$A$2:$A$6</c:f>
              <c:strCache>
                <c:ptCount val="5"/>
                <c:pt idx="0">
                  <c:v>спеціаліст вищої категорії </c:v>
                </c:pt>
                <c:pt idx="1">
                  <c:v>спеціаліст першої категорії  </c:v>
                </c:pt>
                <c:pt idx="2">
                  <c:v>спеціаліст другої категорії  </c:v>
                </c:pt>
                <c:pt idx="3">
                  <c:v>спеціаліст</c:v>
                </c:pt>
                <c:pt idx="4">
                  <c:v>спеціаліст 11 т.р.</c:v>
                </c:pt>
              </c:strCache>
            </c:str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33</c:v>
                </c:pt>
                <c:pt idx="1">
                  <c:v>33</c:v>
                </c:pt>
                <c:pt idx="2">
                  <c:v>5</c:v>
                </c:pt>
                <c:pt idx="3">
                  <c:v>5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2-4264-B9E3-7ED6E66A722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0E92B-BB96-44DE-80DA-4042AF31955E}" type="datetimeFigureOut">
              <a:rPr lang="uk-UA" smtClean="0"/>
              <a:t>19.06.2022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F3036-3E24-4772-BF7F-8B86E7F276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41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D1-B3A7-482C-B9DE-19476BBA3B2B}" type="datetimeFigureOut">
              <a:rPr lang="uk-UA" smtClean="0"/>
              <a:t>19.06.2022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826-ACDD-4D4E-A755-7599C8E70F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547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D1-B3A7-482C-B9DE-19476BBA3B2B}" type="datetimeFigureOut">
              <a:rPr lang="uk-UA" smtClean="0"/>
              <a:t>19.06.2022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826-ACDD-4D4E-A755-7599C8E70F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557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D1-B3A7-482C-B9DE-19476BBA3B2B}" type="datetimeFigureOut">
              <a:rPr lang="uk-UA" smtClean="0"/>
              <a:t>19.06.2022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826-ACDD-4D4E-A755-7599C8E70F27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331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D1-B3A7-482C-B9DE-19476BBA3B2B}" type="datetimeFigureOut">
              <a:rPr lang="uk-UA" smtClean="0"/>
              <a:t>19.06.2022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826-ACDD-4D4E-A755-7599C8E70F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205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D1-B3A7-482C-B9DE-19476BBA3B2B}" type="datetimeFigureOut">
              <a:rPr lang="uk-UA" smtClean="0"/>
              <a:t>19.06.2022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826-ACDD-4D4E-A755-7599C8E70F27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4434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D1-B3A7-482C-B9DE-19476BBA3B2B}" type="datetimeFigureOut">
              <a:rPr lang="uk-UA" smtClean="0"/>
              <a:t>19.06.2022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826-ACDD-4D4E-A755-7599C8E70F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6425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D1-B3A7-482C-B9DE-19476BBA3B2B}" type="datetimeFigureOut">
              <a:rPr lang="uk-UA" smtClean="0"/>
              <a:t>19.06.2022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826-ACDD-4D4E-A755-7599C8E70F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0755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D1-B3A7-482C-B9DE-19476BBA3B2B}" type="datetimeFigureOut">
              <a:rPr lang="uk-UA" smtClean="0"/>
              <a:t>19.06.2022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826-ACDD-4D4E-A755-7599C8E70F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20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D1-B3A7-482C-B9DE-19476BBA3B2B}" type="datetimeFigureOut">
              <a:rPr lang="uk-UA" smtClean="0"/>
              <a:t>19.06.2022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826-ACDD-4D4E-A755-7599C8E70F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123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D1-B3A7-482C-B9DE-19476BBA3B2B}" type="datetimeFigureOut">
              <a:rPr lang="uk-UA" smtClean="0"/>
              <a:t>19.06.2022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826-ACDD-4D4E-A755-7599C8E70F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487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D1-B3A7-482C-B9DE-19476BBA3B2B}" type="datetimeFigureOut">
              <a:rPr lang="uk-UA" smtClean="0"/>
              <a:t>19.06.2022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826-ACDD-4D4E-A755-7599C8E70F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544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D1-B3A7-482C-B9DE-19476BBA3B2B}" type="datetimeFigureOut">
              <a:rPr lang="uk-UA" smtClean="0"/>
              <a:t>19.06.2022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826-ACDD-4D4E-A755-7599C8E70F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692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D1-B3A7-482C-B9DE-19476BBA3B2B}" type="datetimeFigureOut">
              <a:rPr lang="uk-UA" smtClean="0"/>
              <a:t>19.06.2022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826-ACDD-4D4E-A755-7599C8E70F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9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D1-B3A7-482C-B9DE-19476BBA3B2B}" type="datetimeFigureOut">
              <a:rPr lang="uk-UA" smtClean="0"/>
              <a:t>19.06.2022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826-ACDD-4D4E-A755-7599C8E70F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334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D1-B3A7-482C-B9DE-19476BBA3B2B}" type="datetimeFigureOut">
              <a:rPr lang="uk-UA" smtClean="0"/>
              <a:t>19.06.2022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826-ACDD-4D4E-A755-7599C8E70F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310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D1-B3A7-482C-B9DE-19476BBA3B2B}" type="datetimeFigureOut">
              <a:rPr lang="uk-UA" smtClean="0"/>
              <a:t>19.06.2022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826-ACDD-4D4E-A755-7599C8E70F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787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5ECD1-B3A7-482C-B9DE-19476BBA3B2B}" type="datetimeFigureOut">
              <a:rPr lang="uk-UA" smtClean="0"/>
              <a:t>19.06.2022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E4E826-ACDD-4D4E-A755-7599C8E70F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48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uk-ua.facebook.com/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879930-72D0-412B-9ED1-DA8F4B345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4572"/>
            <a:ext cx="10515600" cy="600690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uk-UA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ЗВІТ ДИРЕКТОРА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ЗАКЛАДУ 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ЗАГАЛЬНОЇ СЕРЕДНЬОЇ ОСВІТИ 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І-ІІ СТУПЕНІВ села МУРОВАНЕ 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ТУРІЙ ВІРИ ГЕННАДІЇВНИ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 ПЕДАГОГІЧНИМ КОЛЕКТИВОМ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ГРОМАДСЬКІСТЮ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 2021/2022 НАВЧАЛЬНИЙ РІК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743646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CE8E6-0AB7-4021-9D9A-58FAD9C9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C26DC88-E8AE-4FE1-BB0A-C15635267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Стрижнем виховного процесу в 2021 – 2022 н. р. є національно – патріотичне та громадянське спрямування. </a:t>
            </a:r>
            <a:endParaRPr lang="uk-UA" sz="4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979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TextShape 1"/>
          <p:cNvSpPr txBox="1"/>
          <p:nvPr/>
        </p:nvSpPr>
        <p:spPr>
          <a:xfrm>
            <a:off x="1800226" y="228600"/>
            <a:ext cx="8688135" cy="12808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FF0000"/>
                </a:solidFill>
                <a:latin typeface="Tahoma"/>
              </a:rPr>
              <a:t>У </a:t>
            </a:r>
            <a:r>
              <a:rPr lang="ru-RU" sz="3200" b="1" spc="-1" dirty="0" err="1">
                <a:solidFill>
                  <a:srgbClr val="FF0000"/>
                </a:solidFill>
                <a:latin typeface="Tahoma"/>
              </a:rPr>
              <a:t>школі</a:t>
            </a:r>
            <a:r>
              <a:rPr lang="ru-RU" sz="3200" b="1" spc="-1" dirty="0">
                <a:solidFill>
                  <a:srgbClr val="FF0000"/>
                </a:solidFill>
                <a:latin typeface="Tahoma"/>
              </a:rPr>
              <a:t> </a:t>
            </a:r>
            <a:r>
              <a:rPr lang="ru-RU" sz="3200" b="1" spc="-1" dirty="0" err="1">
                <a:solidFill>
                  <a:srgbClr val="FF0000"/>
                </a:solidFill>
                <a:latin typeface="Tahoma"/>
              </a:rPr>
              <a:t>створений</a:t>
            </a:r>
            <a:r>
              <a:rPr lang="ru-RU" sz="3200" b="1" spc="-1" dirty="0">
                <a:solidFill>
                  <a:srgbClr val="FF0000"/>
                </a:solidFill>
                <a:latin typeface="Tahoma"/>
              </a:rPr>
              <a:t> сайт закладу, де </a:t>
            </a:r>
            <a:r>
              <a:rPr lang="ru-RU" sz="3200" b="1" spc="-1" dirty="0" err="1">
                <a:solidFill>
                  <a:srgbClr val="FF0000"/>
                </a:solidFill>
                <a:latin typeface="Tahoma"/>
              </a:rPr>
              <a:t>висвітлюються</a:t>
            </a:r>
            <a:r>
              <a:rPr lang="ru-RU" sz="3200" b="1" spc="-1" dirty="0">
                <a:solidFill>
                  <a:srgbClr val="FF0000"/>
                </a:solidFill>
                <a:latin typeface="Tahoma"/>
              </a:rPr>
              <a:t> </a:t>
            </a:r>
            <a:r>
              <a:rPr lang="ru-RU" sz="3200" b="1" spc="-1" dirty="0" err="1">
                <a:solidFill>
                  <a:srgbClr val="FF0000"/>
                </a:solidFill>
                <a:latin typeface="Tahoma"/>
              </a:rPr>
              <a:t>важливі</a:t>
            </a:r>
            <a:r>
              <a:rPr lang="ru-RU" sz="3200" b="1" spc="-1" dirty="0">
                <a:solidFill>
                  <a:srgbClr val="FF0000"/>
                </a:solidFill>
                <a:latin typeface="Tahoma"/>
              </a:rPr>
              <a:t> </a:t>
            </a:r>
            <a:r>
              <a:rPr lang="ru-RU" sz="3200" b="1" spc="-1" dirty="0" err="1">
                <a:solidFill>
                  <a:srgbClr val="FF0000"/>
                </a:solidFill>
                <a:latin typeface="Tahoma"/>
              </a:rPr>
              <a:t>питання</a:t>
            </a:r>
            <a:r>
              <a:rPr lang="ru-RU" sz="3200" b="1" spc="-1" dirty="0">
                <a:solidFill>
                  <a:srgbClr val="FF0000"/>
                </a:solidFill>
                <a:latin typeface="Tahoma"/>
              </a:rPr>
              <a:t> </a:t>
            </a:r>
            <a:r>
              <a:rPr lang="ru-RU" sz="3200" b="1" spc="-1" dirty="0" err="1">
                <a:solidFill>
                  <a:srgbClr val="FF0000"/>
                </a:solidFill>
                <a:latin typeface="Tahoma"/>
              </a:rPr>
              <a:t>організації</a:t>
            </a:r>
            <a:r>
              <a:rPr lang="ru-RU" sz="3200" b="1" spc="-1" dirty="0">
                <a:solidFill>
                  <a:srgbClr val="FF0000"/>
                </a:solidFill>
                <a:latin typeface="Tahoma"/>
              </a:rPr>
              <a:t> </a:t>
            </a:r>
            <a:r>
              <a:rPr lang="ru-RU" sz="3200" b="1" spc="-1" dirty="0" err="1">
                <a:solidFill>
                  <a:srgbClr val="FF0000"/>
                </a:solidFill>
                <a:latin typeface="Tahoma"/>
              </a:rPr>
              <a:t>освітнього</a:t>
            </a:r>
            <a:r>
              <a:rPr lang="ru-RU" sz="3200" b="1" spc="-1" dirty="0">
                <a:solidFill>
                  <a:srgbClr val="FF0000"/>
                </a:solidFill>
                <a:latin typeface="Tahoma"/>
              </a:rPr>
              <a:t> простору</a:t>
            </a:r>
            <a:r>
              <a:rPr lang="ru-RU" sz="3600" b="1" spc="-1" dirty="0">
                <a:solidFill>
                  <a:srgbClr val="FF0000"/>
                </a:solidFill>
                <a:latin typeface="Tahoma"/>
              </a:rPr>
              <a:t> </a:t>
            </a:r>
            <a:br>
              <a:rPr dirty="0"/>
            </a:br>
            <a:endParaRPr lang="ru-RU" sz="36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19CEAE-6296-4B38-8CA4-9A53CA7C9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94" y="1902401"/>
            <a:ext cx="8814255" cy="4955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9632" y="944342"/>
            <a:ext cx="3340963" cy="275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 t="34569" r="17224"/>
          <a:stretch/>
        </p:blipFill>
        <p:spPr>
          <a:xfrm>
            <a:off x="1522112" y="1437932"/>
            <a:ext cx="3232768" cy="1772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-122417" y="42203"/>
            <a:ext cx="9905998" cy="120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rgbClr val="C00000"/>
              </a:buClr>
              <a:buSzPts val="5400"/>
            </a:pPr>
            <a:r>
              <a:rPr lang="uk-UA" sz="5400" b="1" i="1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«Перезавантаження» освіти:</a:t>
            </a:r>
            <a:endParaRPr dirty="0"/>
          </a:p>
        </p:txBody>
      </p:sp>
      <p:sp>
        <p:nvSpPr>
          <p:cNvPr id="112" name="Google Shape;112;p3" descr="Купити Типові освітні програми (оновлено) 1 - 4 клас - НУШ, видавництво  Освіта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 descr="Купити Типові освітні програми (оновлено) 1 - 4 клас - НУШ, видавництво  Освіта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3" descr="Купити Типові освітні програми (оновлено) 1 - 4 клас - НУШ, видавництво  Освіта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89632" y="3818845"/>
            <a:ext cx="2448272" cy="299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Закон України &amp;quot;Про повну загальну середню освіту&amp;quot;. Алерта - Купить кодексы,  комментарии к законам, книги в Киеве, Харькове, Одессе, Львове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05976" y="3480797"/>
            <a:ext cx="2422622" cy="3210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76E4D-E67D-4D3C-82CA-7F40D385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076921" cy="109927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А також сторінка у </a:t>
            </a:r>
            <a:r>
              <a:rPr lang="en-US" b="1" i="0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br>
              <a:rPr 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</a:b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3838FB-E0CB-431D-99C2-3F79299D2F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497B9F-5051-4D23-8F5E-ECDD9FDFCD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/>
          <a:stretch/>
        </p:blipFill>
        <p:spPr>
          <a:xfrm>
            <a:off x="554636" y="1708879"/>
            <a:ext cx="8844197" cy="506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5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CustomShape 1"/>
          <p:cNvSpPr/>
          <p:nvPr/>
        </p:nvSpPr>
        <p:spPr>
          <a:xfrm>
            <a:off x="5701442" y="4797360"/>
            <a:ext cx="3514320" cy="1887120"/>
          </a:xfrm>
          <a:prstGeom prst="roundRect">
            <a:avLst>
              <a:gd name="adj" fmla="val 16667"/>
            </a:avLst>
          </a:prstGeom>
          <a:solidFill>
            <a:srgbClr val="56F2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 spc="-1" dirty="0">
                <a:solidFill>
                  <a:srgbClr val="FF0000"/>
                </a:solidFill>
                <a:latin typeface="Calibri"/>
              </a:rPr>
              <a:t>Разом</a:t>
            </a:r>
          </a:p>
          <a:p>
            <a:pPr algn="ctr">
              <a:lnSpc>
                <a:spcPct val="100000"/>
              </a:lnSpc>
            </a:pPr>
            <a:r>
              <a:rPr lang="ru-RU" sz="3600" b="1" spc="-1" dirty="0">
                <a:solidFill>
                  <a:srgbClr val="FF0000"/>
                </a:solidFill>
                <a:latin typeface="Calibri"/>
              </a:rPr>
              <a:t>(73 </a:t>
            </a:r>
            <a:r>
              <a:rPr lang="ru-RU" sz="3600" b="1" spc="-1" dirty="0" err="1">
                <a:solidFill>
                  <a:srgbClr val="FF0000"/>
                </a:solidFill>
                <a:latin typeface="Calibri"/>
              </a:rPr>
              <a:t>учні</a:t>
            </a:r>
            <a:r>
              <a:rPr lang="ru-RU" sz="3600" b="1" spc="-1" dirty="0">
                <a:solidFill>
                  <a:srgbClr val="FF0000"/>
                </a:solidFill>
                <a:latin typeface="Calibri"/>
              </a:rPr>
              <a:t>)</a:t>
            </a:r>
            <a:endParaRPr lang="ru-RU" sz="3600" spc="-1" dirty="0">
              <a:latin typeface="Arial"/>
            </a:endParaRPr>
          </a:p>
        </p:txBody>
      </p:sp>
      <p:sp>
        <p:nvSpPr>
          <p:cNvPr id="630" name="CustomShape 2"/>
          <p:cNvSpPr/>
          <p:nvPr/>
        </p:nvSpPr>
        <p:spPr>
          <a:xfrm>
            <a:off x="3574920" y="2492280"/>
            <a:ext cx="3538080" cy="1928520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FFFFFF"/>
                </a:solidFill>
                <a:latin typeface="Calibri"/>
              </a:rPr>
              <a:t>5-9 </a:t>
            </a:r>
            <a:r>
              <a:rPr lang="ru-RU" sz="3200" b="1" spc="-1" dirty="0" err="1">
                <a:solidFill>
                  <a:srgbClr val="FFFFFF"/>
                </a:solidFill>
                <a:latin typeface="Calibri"/>
              </a:rPr>
              <a:t>класи</a:t>
            </a:r>
            <a:endParaRPr lang="ru-RU" sz="32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FFFFFF"/>
                </a:solidFill>
                <a:latin typeface="Calibri"/>
              </a:rPr>
              <a:t>(43 </a:t>
            </a:r>
            <a:r>
              <a:rPr lang="ru-RU" sz="3200" b="1" spc="-1" dirty="0" err="1">
                <a:solidFill>
                  <a:srgbClr val="FFFFFF"/>
                </a:solidFill>
                <a:latin typeface="Calibri"/>
              </a:rPr>
              <a:t>учнів</a:t>
            </a:r>
            <a:r>
              <a:rPr lang="ru-RU" sz="3200" b="1" spc="-1" dirty="0">
                <a:solidFill>
                  <a:srgbClr val="FFFFFF"/>
                </a:solidFill>
                <a:latin typeface="Calibri"/>
              </a:rPr>
              <a:t>)</a:t>
            </a:r>
            <a:endParaRPr lang="ru-RU" sz="3200" spc="-1" dirty="0">
              <a:latin typeface="Arial"/>
            </a:endParaRPr>
          </a:p>
        </p:txBody>
      </p:sp>
      <p:sp>
        <p:nvSpPr>
          <p:cNvPr id="631" name="CustomShape 3"/>
          <p:cNvSpPr/>
          <p:nvPr/>
        </p:nvSpPr>
        <p:spPr>
          <a:xfrm>
            <a:off x="2782920" y="189000"/>
            <a:ext cx="3025440" cy="165708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FFFF00"/>
                </a:solidFill>
                <a:latin typeface="Calibri"/>
              </a:rPr>
              <a:t>1-4 </a:t>
            </a:r>
            <a:r>
              <a:rPr lang="ru-RU" sz="3200" b="1" spc="-1" dirty="0" err="1">
                <a:solidFill>
                  <a:srgbClr val="FFFF00"/>
                </a:solidFill>
                <a:latin typeface="Calibri"/>
              </a:rPr>
              <a:t>класи</a:t>
            </a:r>
            <a:endParaRPr lang="ru-RU" sz="32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FFFF00"/>
                </a:solidFill>
                <a:latin typeface="Calibri"/>
              </a:rPr>
              <a:t>(30 </a:t>
            </a:r>
            <a:r>
              <a:rPr lang="ru-RU" sz="3200" b="1" spc="-1" dirty="0" err="1">
                <a:solidFill>
                  <a:srgbClr val="FFFF00"/>
                </a:solidFill>
                <a:latin typeface="Calibri"/>
              </a:rPr>
              <a:t>учнів</a:t>
            </a:r>
            <a:r>
              <a:rPr lang="ru-RU" sz="3200" b="1" spc="-1" dirty="0">
                <a:solidFill>
                  <a:srgbClr val="FFFF00"/>
                </a:solidFill>
                <a:latin typeface="Calibri"/>
              </a:rPr>
              <a:t>)</a:t>
            </a:r>
            <a:endParaRPr lang="ru-RU" sz="3200" spc="-1" dirty="0">
              <a:latin typeface="Arial"/>
            </a:endParaRPr>
          </a:p>
        </p:txBody>
      </p:sp>
      <p:sp>
        <p:nvSpPr>
          <p:cNvPr id="632" name="Line 4"/>
          <p:cNvSpPr/>
          <p:nvPr/>
        </p:nvSpPr>
        <p:spPr>
          <a:xfrm flipH="1">
            <a:off x="7104000" y="1557000"/>
            <a:ext cx="2016000" cy="1656000"/>
          </a:xfrm>
          <a:prstGeom prst="line">
            <a:avLst/>
          </a:prstGeom>
          <a:ln w="38160">
            <a:solidFill>
              <a:srgbClr val="0000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Line 5"/>
          <p:cNvSpPr/>
          <p:nvPr/>
        </p:nvSpPr>
        <p:spPr>
          <a:xfrm flipH="1">
            <a:off x="5159280" y="1125360"/>
            <a:ext cx="2520720" cy="360"/>
          </a:xfrm>
          <a:prstGeom prst="line">
            <a:avLst/>
          </a:prstGeom>
          <a:ln w="381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Line 6"/>
          <p:cNvSpPr/>
          <p:nvPr/>
        </p:nvSpPr>
        <p:spPr>
          <a:xfrm flipH="1">
            <a:off x="8832720" y="1557000"/>
            <a:ext cx="718920" cy="3240360"/>
          </a:xfrm>
          <a:prstGeom prst="line">
            <a:avLst/>
          </a:prstGeom>
          <a:ln w="57240">
            <a:solidFill>
              <a:srgbClr val="0033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5" name="Picture 12"/>
          <p:cNvPicPr/>
          <p:nvPr/>
        </p:nvPicPr>
        <p:blipFill>
          <a:blip r:embed="rId2"/>
          <a:stretch/>
        </p:blipFill>
        <p:spPr>
          <a:xfrm>
            <a:off x="1524000" y="4859280"/>
            <a:ext cx="3209400" cy="1998360"/>
          </a:xfrm>
          <a:prstGeom prst="rect">
            <a:avLst/>
          </a:prstGeom>
          <a:ln w="9360">
            <a:noFill/>
          </a:ln>
        </p:spPr>
      </p:pic>
      <p:sp>
        <p:nvSpPr>
          <p:cNvPr id="636" name="CustomShape 7"/>
          <p:cNvSpPr/>
          <p:nvPr/>
        </p:nvSpPr>
        <p:spPr>
          <a:xfrm>
            <a:off x="7680360" y="549360"/>
            <a:ext cx="2742840" cy="97452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 spc="-1" dirty="0">
                <a:solidFill>
                  <a:srgbClr val="0033CC"/>
                </a:solidFill>
                <a:latin typeface="Calibri"/>
              </a:rPr>
              <a:t>9 </a:t>
            </a:r>
            <a:r>
              <a:rPr lang="ru-RU" sz="3600" b="1" spc="-1" dirty="0" err="1">
                <a:solidFill>
                  <a:srgbClr val="0033CC"/>
                </a:solidFill>
                <a:latin typeface="Calibri"/>
              </a:rPr>
              <a:t>класів</a:t>
            </a:r>
            <a:endParaRPr lang="ru-RU" sz="3600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/>
        </p:nvSpPr>
        <p:spPr>
          <a:xfrm>
            <a:off x="-1460049" y="188162"/>
            <a:ext cx="856895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rgbClr val="FF0000"/>
              </a:buClr>
              <a:buSzPts val="5400"/>
            </a:pPr>
            <a:r>
              <a:rPr lang="uk-UA" sz="5400" b="1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endParaRPr sz="5400" b="1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graphicFrame>
        <p:nvGraphicFramePr>
          <p:cNvPr id="157" name="Google Shape;157;p8"/>
          <p:cNvGraphicFramePr/>
          <p:nvPr>
            <p:extLst>
              <p:ext uri="{D42A27DB-BD31-4B8C-83A1-F6EECF244321}">
                <p14:modId xmlns:p14="http://schemas.microsoft.com/office/powerpoint/2010/main" val="2427497661"/>
              </p:ext>
            </p:extLst>
          </p:nvPr>
        </p:nvGraphicFramePr>
        <p:xfrm>
          <a:off x="846746" y="2768465"/>
          <a:ext cx="7382852" cy="3143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27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7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Рік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2022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2025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Кількість дітей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 b="1" u="none" strike="noStrike" cap="none" dirty="0">
                          <a:latin typeface="Times New Roman"/>
                          <a:ea typeface="Calibri"/>
                          <a:cs typeface="Times New Roman"/>
                          <a:sym typeface="Times New Roman"/>
                        </a:rPr>
                        <a:t>10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 b="1" u="none" strike="noStrike" cap="none" dirty="0">
                          <a:latin typeface="Times New Roman"/>
                          <a:ea typeface="Calibri"/>
                          <a:cs typeface="Times New Roman"/>
                          <a:sym typeface="Times New Roman"/>
                        </a:rPr>
                        <a:t>6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8" name="Google Shape;158;p8"/>
          <p:cNvSpPr/>
          <p:nvPr/>
        </p:nvSpPr>
        <p:spPr>
          <a:xfrm>
            <a:off x="542528" y="542857"/>
            <a:ext cx="871540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Очікувана мережа  у ЗЗСОІ-ІІ ст. с. Муроване на 2022-2025 рр.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7284B-A01A-4C2C-A686-47F9FBB5C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7299048" cy="1022252"/>
          </a:xfrm>
        </p:spPr>
        <p:txBody>
          <a:bodyPr/>
          <a:lstStyle/>
          <a:p>
            <a:r>
              <a:rPr lang="uk-UA" dirty="0" err="1"/>
              <a:t>Дистангційна</a:t>
            </a:r>
            <a:r>
              <a:rPr lang="uk-UA" dirty="0"/>
              <a:t> форма навчання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A70E286-D68E-4DED-8E9A-F3F2D404E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346" y="1488280"/>
            <a:ext cx="1838575" cy="3881437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DFFF5F-B7F1-4F75-A423-2651831D1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9491">
            <a:off x="528339" y="2733822"/>
            <a:ext cx="5514250" cy="31002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4DDDB9-F62F-4FC5-A563-84F81464D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200">
            <a:off x="5183711" y="2203167"/>
            <a:ext cx="1971266" cy="416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4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57CFF-8553-4A83-B867-B922C045F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Середній кількісний показник рівня навчальних досягнень такий:</a:t>
            </a:r>
            <a:endParaRPr lang="uk-UA" sz="54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E1991461-7C3C-4DF1-8237-95B0876D6F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13614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918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47C66-89FD-4E57-9E22-976A1152A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кінець 2021-2022 </a:t>
            </a:r>
            <a:r>
              <a:rPr lang="uk-UA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н.р</a:t>
            </a:r>
            <a:r>
              <a:rPr lang="uk-UA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якісний склад педагогічного колективу</a:t>
            </a:r>
            <a:endParaRPr lang="uk-UA" sz="5400" b="1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DB90E73B-9322-4504-AC30-411ABBCC24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088384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6719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135</Words>
  <Application>Microsoft Office PowerPoint</Application>
  <PresentationFormat>Широкий екран</PresentationFormat>
  <Paragraphs>35</Paragraphs>
  <Slides>10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9" baseType="lpstr">
      <vt:lpstr>Arial</vt:lpstr>
      <vt:lpstr>Arial</vt:lpstr>
      <vt:lpstr>Calibri</vt:lpstr>
      <vt:lpstr>Corsiva</vt:lpstr>
      <vt:lpstr>Tahoma</vt:lpstr>
      <vt:lpstr>Times New Roman</vt:lpstr>
      <vt:lpstr>Trebuchet MS</vt:lpstr>
      <vt:lpstr>Wingdings 3</vt:lpstr>
      <vt:lpstr>Грань</vt:lpstr>
      <vt:lpstr>Презентація PowerPoint</vt:lpstr>
      <vt:lpstr>Презентація PowerPoint</vt:lpstr>
      <vt:lpstr>Презентація PowerPoint</vt:lpstr>
      <vt:lpstr>А також сторінка у Facebook </vt:lpstr>
      <vt:lpstr>Презентація PowerPoint</vt:lpstr>
      <vt:lpstr>Презентація PowerPoint</vt:lpstr>
      <vt:lpstr>Дистангційна форма навчання</vt:lpstr>
      <vt:lpstr>Середній кількісний показник рівня навчальних досягнень такий:</vt:lpstr>
      <vt:lpstr>На кінець 2021-2022 н.р. якісний склад педагогічного колективу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ifedak05@gmail.com</dc:creator>
  <cp:lastModifiedBy>ifedak05@gmail.com</cp:lastModifiedBy>
  <cp:revision>11</cp:revision>
  <dcterms:created xsi:type="dcterms:W3CDTF">2022-06-19T19:50:34Z</dcterms:created>
  <dcterms:modified xsi:type="dcterms:W3CDTF">2022-06-19T21:05:28Z</dcterms:modified>
</cp:coreProperties>
</file>