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11"/>
  </p:notesMasterIdLst>
  <p:sldIdLst>
    <p:sldId id="263" r:id="rId2"/>
    <p:sldId id="406" r:id="rId3"/>
    <p:sldId id="408" r:id="rId4"/>
    <p:sldId id="410" r:id="rId5"/>
    <p:sldId id="409" r:id="rId6"/>
    <p:sldId id="411" r:id="rId7"/>
    <p:sldId id="412" r:id="rId8"/>
    <p:sldId id="413" r:id="rId9"/>
    <p:sldId id="41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33"/>
    <a:srgbClr val="99FF33"/>
    <a:srgbClr val="FF3300"/>
    <a:srgbClr val="CCECFF"/>
    <a:srgbClr val="66CCFF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253" autoAdjust="0"/>
    <p:restoredTop sz="94713" autoAdjust="0"/>
  </p:normalViewPr>
  <p:slideViewPr>
    <p:cSldViewPr>
      <p:cViewPr varScale="1">
        <p:scale>
          <a:sx n="79" d="100"/>
          <a:sy n="79" d="100"/>
        </p:scale>
        <p:origin x="989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DF895BA-498B-4FF7-B8B6-6F229C1E8066}" type="datetimeFigureOut">
              <a:rPr lang="ru-RU"/>
              <a:pPr>
                <a:defRPr/>
              </a:pPr>
              <a:t>02.09.2022</a:t>
            </a:fld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4E4F44-B7EE-480A-B67A-222379FC8D9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2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496183-1128-93F7-CC1B-758BB37D2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62BB860B-D05B-3BAF-4C51-B884ABAAD6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CF43587-B0B6-AFCF-926B-55563CF60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D8F9-37E8-4540-B56C-7A1A17DB6540}" type="datetimeFigureOut">
              <a:rPr lang="uk-UA" smtClean="0"/>
              <a:t>02.09.2022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1024865-8700-C3D7-2806-F18DB5AED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846E597-2412-4724-310C-5323DA305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A63-3FC5-4900-A615-B258DE8F4C3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442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208B61-C575-4E03-40DD-3698D18E5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A46D28E-A36D-9BAD-D0FB-462263608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230F9D2-C23C-4C9E-C38B-36D70D2A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D8F9-37E8-4540-B56C-7A1A17DB6540}" type="datetimeFigureOut">
              <a:rPr lang="uk-UA" smtClean="0"/>
              <a:t>02.09.2022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DD8B956-5434-2680-3CF9-8C76CFA59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C9E3185-9937-AAFB-044A-3C145BDA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A63-3FC5-4900-A615-B258DE8F4C3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066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015A3AAA-3675-AD24-BAB6-A3E586F23D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A8CC6BB-D004-32B6-21B4-D39A571F6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911FCF8-CA68-19F4-D8E4-A153E527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D8F9-37E8-4540-B56C-7A1A17DB6540}" type="datetimeFigureOut">
              <a:rPr lang="uk-UA" smtClean="0"/>
              <a:t>02.09.2022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32F8964-4917-2423-AB1E-79C5EF2DD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65B4196-3A74-3E1D-B9A7-A51980A93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A63-3FC5-4900-A615-B258DE8F4C3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211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 userDrawn="1"/>
        </p:nvCxnSpPr>
        <p:spPr>
          <a:xfrm>
            <a:off x="971550" y="260350"/>
            <a:ext cx="6913563" cy="0"/>
          </a:xfrm>
          <a:prstGeom prst="line">
            <a:avLst/>
          </a:prstGeom>
          <a:ln w="38100">
            <a:solidFill>
              <a:srgbClr val="FF4B4B"/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 userDrawn="1"/>
        </p:nvCxnSpPr>
        <p:spPr>
          <a:xfrm>
            <a:off x="900113" y="6597650"/>
            <a:ext cx="6911975" cy="0"/>
          </a:xfrm>
          <a:prstGeom prst="line">
            <a:avLst/>
          </a:prstGeom>
          <a:ln w="38100">
            <a:solidFill>
              <a:srgbClr val="FF4B4B"/>
            </a:solidFill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779096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649011-B79F-5D53-F97F-F010C71E3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F3F3D09-C298-C4D5-7A63-317A92C19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E4CAE31-6296-A6EB-5853-8695DABB7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D8F9-37E8-4540-B56C-7A1A17DB6540}" type="datetimeFigureOut">
              <a:rPr lang="uk-UA" smtClean="0"/>
              <a:t>02.09.2022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7EB2014-C6DF-E72A-FC51-A0D42E67A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311A15F-4FF5-D878-C2C8-1FEE14CC8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A63-3FC5-4900-A615-B258DE8F4C3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935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A84D4D-1FC3-51C7-8812-C373ACA05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173E85E-F12E-10E8-B99B-29EDAE1EF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062461D-62CD-7F62-C53F-C54C76E07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D8F9-37E8-4540-B56C-7A1A17DB6540}" type="datetimeFigureOut">
              <a:rPr lang="uk-UA" smtClean="0"/>
              <a:t>02.09.2022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9436E46-5F38-680E-07BB-C721020A1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0866FB2-E1EB-057F-1AC9-3D6672EB2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A63-3FC5-4900-A615-B258DE8F4C3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559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FC450E-84FA-D686-80CA-89AF34E56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DF76F10-F3B4-CA02-ACC4-DBB269ED8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76F6414-2B7F-47D8-5BF5-08AA95977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9B57AD5-B476-F841-656F-EC055C081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D8F9-37E8-4540-B56C-7A1A17DB6540}" type="datetimeFigureOut">
              <a:rPr lang="uk-UA" smtClean="0"/>
              <a:t>02.09.2022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671F1D6D-A2FC-0A46-4524-62EA36FB4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6363CC3-3ADE-6B1E-236C-7D97B9085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A63-3FC5-4900-A615-B258DE8F4C3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191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D5803-018E-DB11-C592-2CA90F377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99F88C2-64A1-396B-18F3-12DB486A3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B2C8181-4076-5074-31DB-6779F02F7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A9C8E83A-BF3D-A802-32BB-622CF402C4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6AC3FE4A-B8AF-02BD-CADF-25878DB758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8AE10340-9802-BF12-FC29-66346328A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D8F9-37E8-4540-B56C-7A1A17DB6540}" type="datetimeFigureOut">
              <a:rPr lang="uk-UA" smtClean="0"/>
              <a:t>02.09.2022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2D0DB721-4721-A7AD-4ED4-59D02B836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B13E0563-3E03-EA2C-C96B-333401D4A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A63-3FC5-4900-A615-B258DE8F4C3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54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F6909B-C5B5-F9F1-4B35-E74D0E30D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92D4FF1D-EE9E-7D30-527C-E545487BF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D8F9-37E8-4540-B56C-7A1A17DB6540}" type="datetimeFigureOut">
              <a:rPr lang="uk-UA" smtClean="0"/>
              <a:t>02.09.2022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FB2FD64A-74EC-F34C-A663-28112AB61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DA917ED-9AF7-F274-5158-8A70028A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A63-3FC5-4900-A615-B258DE8F4C3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595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8FD1BD3D-B4B7-238A-4D51-81C4F6CB5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D8F9-37E8-4540-B56C-7A1A17DB6540}" type="datetimeFigureOut">
              <a:rPr lang="uk-UA" smtClean="0"/>
              <a:t>02.09.2022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8811CED3-A913-7BD1-99AB-00AC57F10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B7208C47-980A-3B48-AA19-603EAE9D3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A63-3FC5-4900-A615-B258DE8F4C3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163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A53C35-2FC8-0B5D-9271-5C68CBA42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6035F6E-B865-9FCD-B176-5AD7AAFC4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071BBB54-2A37-9543-F6D4-222C344A7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B09219F-73BB-B547-DF9A-4FB195CC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D8F9-37E8-4540-B56C-7A1A17DB6540}" type="datetimeFigureOut">
              <a:rPr lang="uk-UA" smtClean="0"/>
              <a:t>02.09.2022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49BFBCB-0E0F-52E8-FF63-AF396AA36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DDFADF0-3316-34FD-84D0-5EB3D84BF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A63-3FC5-4900-A615-B258DE8F4C3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877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312DCB-66C5-F927-0CA1-100B57B40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DC0F3AED-D723-5418-F9A3-75133D8E8D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871B9B1E-61D3-6B94-18DD-FBEAEE136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949FBF7-7163-E1B6-0356-778222AF5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D8F9-37E8-4540-B56C-7A1A17DB6540}" type="datetimeFigureOut">
              <a:rPr lang="uk-UA" smtClean="0"/>
              <a:t>02.09.2022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4752886-E204-C9D6-5012-DB12C09E1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92EC94B-CCC1-1BA6-C913-7AEDE0E30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A63-3FC5-4900-A615-B258DE8F4C3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6817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F5B2435B-3B7E-84E9-8C94-FB7447003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80813D5-D17B-E1E9-196F-75DA40A00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F1B1368-AFF4-0E81-DDF0-D1416289EE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02.09.2022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7D74CC7-0B9B-2F0D-05C3-776A48CAFB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99834B6-66DF-D005-3362-69014F856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‹№›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441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765" r:id="rId12"/>
    <p:sldLayoutId id="2147483772" r:id="rId13"/>
    <p:sldLayoutId id="2147483766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-180528" y="548680"/>
            <a:ext cx="9114236" cy="5328592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ru-RU" sz="3200" b="1" i="1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 здійснення виховного процесу </a:t>
            </a:r>
            <a:br>
              <a:rPr lang="ru-RU" sz="3200" b="1" i="1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закладах </a:t>
            </a:r>
            <a:r>
              <a:rPr lang="ru-RU" sz="3200" b="1" i="1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освіти в </a:t>
            </a:r>
            <a:r>
              <a:rPr lang="ru-RU" sz="3200" b="1" i="1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2022/2023 </a:t>
            </a:r>
            <a:r>
              <a:rPr lang="ru-RU" sz="3200" b="1" i="1" dirty="0" err="1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ru-RU" sz="3200" b="1" i="1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71472" y="-2403475"/>
            <a:ext cx="8572528" cy="6046789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uk-UA" sz="3600" b="1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Здійснення виховного процесу у 2022/2023н.р. на пряму буде залежати:</a:t>
            </a:r>
            <a:endParaRPr lang="ru-RU" sz="3600" b="1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42910" y="1628800"/>
            <a:ext cx="8043890" cy="43925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 військової ситуації;</a:t>
            </a:r>
          </a:p>
          <a:p>
            <a:pPr marL="0" indent="0">
              <a:buNone/>
            </a:pP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соціальної обстановки;</a:t>
            </a:r>
          </a:p>
          <a:p>
            <a:pPr marL="0" indent="0">
              <a:buNone/>
            </a:pP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 моделі (форми) навчальної діяльності</a:t>
            </a:r>
            <a:endParaRPr lang="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1142984"/>
            <a:ext cx="83582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-1827584"/>
            <a:ext cx="9001156" cy="8685584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endParaRPr lang="ru-RU" sz="3600" b="1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764704"/>
            <a:ext cx="9108504" cy="252028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 цілісного виховного процесу закладу освіти на основі нормативно-правових документів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 нормативно-правових документів виконавчого та рекомендаційного характеру, які стосуються організації освітнього та виховного процесів у період воєнного стану.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1142984"/>
            <a:ext cx="83582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563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-1827584"/>
            <a:ext cx="9001156" cy="8685584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endParaRPr lang="ru-RU" sz="3600" b="1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764704"/>
            <a:ext cx="9108504" cy="21602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 матеріали МОН України «Щодо організації виховного процесу в закладах освіти у 2022/2023 навчальному році» (лист від 10.08.2022 №9105-22»</a:t>
            </a:r>
          </a:p>
          <a:p>
            <a:pPr marL="0" indent="0"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@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Інформаційно-методичні матеріали «Особливості здійснення виховного процесу в закладах освіти у 2022-2023 навчальному році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КЗВО «Одеська академія неперервної освіти Одеської обласної ради»)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1142984"/>
            <a:ext cx="83582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758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71472" y="-1827584"/>
            <a:ext cx="8572528" cy="547089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uk-UA" sz="3600" b="1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Реалізація Державного стандарту базової середньої освіти, в аспекті  виховання:</a:t>
            </a:r>
            <a:endParaRPr lang="ru-RU" sz="3600" b="1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844824"/>
            <a:ext cx="9108504" cy="482453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оновлення  змісту базової освіти і методик навчання для формування ключових компетентностей для життя;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 вчителів, підвищення їх кваліфікації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(Курси КЗВО «Одеська академія неперервної освіти Одеської обласної ради» з 21.09.-23.09.2022 (30 год.) «Класний керівник Нової української школи: теорія та практика» (класні керівники, ЗДВР);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в закладах освіти безпечного освітнього середовища, вільного від будь-яких форм насильства та дискримінації;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розбудова інклюзивного та розвивального середовища;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 системи професійної орієнтації учнів;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доступності здобуття позашкільної освіти.</a:t>
            </a:r>
          </a:p>
          <a:p>
            <a:pPr marL="0" indent="0">
              <a:buNone/>
            </a:pP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1142984"/>
            <a:ext cx="83582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682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71472" y="-1827584"/>
            <a:ext cx="8572528" cy="151216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endParaRPr lang="ru-RU" sz="3600" b="1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404664"/>
            <a:ext cx="9108504" cy="62646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Модернізація оздоровчої та рухової активності, яка регламентується Національною стратегією з оздоровчої та рухової активності в Україні до 2025 року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«Рухова активність – здоровий спосіб життя-здорова нація»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 національно-патріотичного виховання є надважливим у змісті виховної роботи закладів освіти в 2022-2023 навчальному році:</a:t>
            </a:r>
          </a:p>
          <a:p>
            <a:pPr>
              <a:buFontTx/>
              <a:buChar char="-"/>
            </a:pP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посилення національно-патріотичного компонента в предметах усіх освітніх галузей;</a:t>
            </a:r>
          </a:p>
          <a:p>
            <a:pPr>
              <a:buFontTx/>
              <a:buChar char="-"/>
            </a:pP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 реєстрації куренів закладів загальної середньої освіти.</a:t>
            </a:r>
          </a:p>
          <a:p>
            <a:pPr marL="0" indent="0">
              <a:buNone/>
            </a:pP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1142984"/>
            <a:ext cx="83582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221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71472" y="-1827584"/>
            <a:ext cx="8572528" cy="151216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endParaRPr lang="ru-RU" sz="3600" b="1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2844" y="404664"/>
            <a:ext cx="8677628" cy="626469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Стратегічні підходи до національно-патріотичного виховання: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України від 18.05.2019 №286/2019 «Про Стратегію національно-патріотичного виховання»;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КМУ №932 від 09.10.2020 «Про затвердження плану дій  щодо реалізації Стратегії національно-патріотичного виховання на 2020-2025»;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КМУ №673 від 30.06.2021 «Державна цільова соціальна програма національно-патріотичного виховання на період до 2025 року»;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 національно-патріотичного виховання в системі освіти України (наказ МОН України від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06.06.2022 №527);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 МОН України від 06.06.2022 №527 «Про деякі питання національно-патріотичного виховання в закладах освіти України та визнання таким, що втратив чинність, наказу МОН України від 16.06.2015 №671»;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 МОН від </a:t>
            </a:r>
            <a:r>
              <a:rPr lang="uk-UA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10.06.2022 №1/6267-22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 деякі питання  національно-патріотичного виховання в закладах освіти України»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1142984"/>
            <a:ext cx="83582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266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71472" y="-1827584"/>
            <a:ext cx="8572528" cy="151216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endParaRPr lang="ru-RU" sz="3600" b="1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2844" y="404664"/>
            <a:ext cx="8677628" cy="62646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Профілактика та протидія  булінгу (цькування)</a:t>
            </a:r>
          </a:p>
          <a:p>
            <a:pPr marL="0" indent="0" algn="just">
              <a:buNone/>
            </a:pP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(гурток «Вирішення конфліктів мирним шляхом. Базові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медіації»; факультатив  «Вирішую конфлікти та будую мир навколо себе»);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 та протидія торгівлі людьми</a:t>
            </a:r>
          </a:p>
          <a:p>
            <a:pPr marL="0" indent="0">
              <a:buNone/>
            </a:pP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(впровадження програми «Особиста гідність. Безпека життя. Громадянська позиція»;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Профілактика шкідливих звичок та девіантної поведінки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(оновлення шкільної документації);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Безпека в цифровому середовищі;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учнівського самоврядування;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психологічної підтримки учасників освітнього процесу під час війни.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1142984"/>
            <a:ext cx="83582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536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71472" y="-1827584"/>
            <a:ext cx="8572528" cy="151216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endParaRPr lang="ru-RU" sz="3600" b="1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2844" y="188640"/>
            <a:ext cx="8677628" cy="66693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 завдання класного керівника 5 класу НУШ: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любити дітей, свою професію та відповідально ставитися до обов’язків класного керівника;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організувати здорове, безпечне, розвивальне, інклюзивне (за потреби) освітнє середовище;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мати розуміння та сприяти індивідуальній траєкторії розвитку кожній особистості класу;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 спостереження за темпом навчання кожного учні;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спостерігати за емоційним середовищем колективу та реагувати на виклики;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налагодити довірливі, партнерські стосунки з учнями свого класу;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налагодити партнерські стосунки з усіма учасниками освітнього процесу: з вчителями, учнями, батьками, адміністрацією;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побудувати продуктивну взаємодію з батьками;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ставитись до всіх учасників освітнього процесу з повагою та домагатися поваги до вашої діяльності;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 ціннісне виховання через наскрізне навчання.</a:t>
            </a:r>
          </a:p>
          <a:p>
            <a:pPr marL="0" indent="0" algn="just">
              <a:buNone/>
            </a:pPr>
            <a:r>
              <a:rPr lang="uk-UA" sz="2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 паспорт  класу, ментальна карта, щоденник спостережень за учнями – це ефективні інструменти в роботі класного керівника. </a:t>
            </a:r>
          </a:p>
          <a:p>
            <a:pPr marL="0" indent="0" algn="ctr">
              <a:buNone/>
            </a:pP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1142984"/>
            <a:ext cx="83582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295815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Кіосєва конференція</Template>
  <TotalTime>4757</TotalTime>
  <Words>633</Words>
  <Application>Microsoft Office PowerPoint</Application>
  <PresentationFormat>Екран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1_Тема Office</vt:lpstr>
      <vt:lpstr>Особливості  здійснення виховного процесу  в закладах освіти в 2022/2023 н.р.</vt:lpstr>
      <vt:lpstr>Здійснення виховного процесу у 2022/2023н.р. на пряму буде залежати:</vt:lpstr>
      <vt:lpstr>Презентація PowerPoint</vt:lpstr>
      <vt:lpstr>Презентація PowerPoint</vt:lpstr>
      <vt:lpstr>Реалізація Державного стандарту базової середньої освіти, в аспекті  виховання: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Виховання  активної, відповідальної особистості, свідомого  громадянина, патріота - тижні національно-патріотичного виховання, місячник ціннісного ставлення до суспільства і держави (квест-ігри, уроки-презентації, учнівські конференції, флешмоби, круглі столи, змагання зі стрільби, пошукові ігри, конкурси малюнків, виставки газет, добродійні акції “Допоможи ветеранам, військовим АТО”, екскурсії, зустрічі з воїнами АТО, військовослужбовцями Збройних Сил України);</dc:title>
  <dc:subject>М К</dc:subject>
  <dc:creator>Пользователь Windows</dc:creator>
  <cp:lastModifiedBy>Prizvishe Name</cp:lastModifiedBy>
  <cp:revision>90</cp:revision>
  <dcterms:created xsi:type="dcterms:W3CDTF">2018-07-09T16:39:21Z</dcterms:created>
  <dcterms:modified xsi:type="dcterms:W3CDTF">2022-09-02T11:11:32Z</dcterms:modified>
</cp:coreProperties>
</file>