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1" r:id="rId2"/>
    <p:sldId id="295" r:id="rId3"/>
    <p:sldId id="318" r:id="rId4"/>
    <p:sldId id="314" r:id="rId5"/>
    <p:sldId id="349" r:id="rId6"/>
    <p:sldId id="343" r:id="rId7"/>
    <p:sldId id="332" r:id="rId8"/>
    <p:sldId id="341" r:id="rId9"/>
    <p:sldId id="312" r:id="rId10"/>
    <p:sldId id="326" r:id="rId11"/>
    <p:sldId id="323" r:id="rId12"/>
    <p:sldId id="342" r:id="rId13"/>
    <p:sldId id="344" r:id="rId14"/>
    <p:sldId id="345" r:id="rId15"/>
    <p:sldId id="346" r:id="rId16"/>
    <p:sldId id="347" r:id="rId17"/>
    <p:sldId id="351" r:id="rId18"/>
    <p:sldId id="350" r:id="rId19"/>
    <p:sldId id="334" r:id="rId20"/>
    <p:sldId id="330" r:id="rId21"/>
    <p:sldId id="331" r:id="rId22"/>
    <p:sldId id="327" r:id="rId23"/>
    <p:sldId id="329" r:id="rId24"/>
    <p:sldId id="328" r:id="rId25"/>
    <p:sldId id="333" r:id="rId26"/>
    <p:sldId id="348" r:id="rId27"/>
  </p:sldIdLst>
  <p:sldSz cx="9144000" cy="6858000" type="screen4x3"/>
  <p:notesSz cx="6761163" cy="9942513"/>
  <p:defaultTextStyle>
    <a:defPPr>
      <a:defRPr lang="uk-UA"/>
    </a:defPPr>
    <a:lvl1pPr algn="l" defTabSz="912813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8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ІПАТЕНКО Олен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86E28"/>
    <a:srgbClr val="0D893C"/>
    <a:srgbClr val="E6F2E6"/>
    <a:srgbClr val="FEFEFE"/>
    <a:srgbClr val="6FCB6F"/>
    <a:srgbClr val="EBE6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364" autoAdjust="0"/>
  </p:normalViewPr>
  <p:slideViewPr>
    <p:cSldViewPr>
      <p:cViewPr varScale="1">
        <p:scale>
          <a:sx n="86" d="100"/>
          <a:sy n="86" d="100"/>
        </p:scale>
        <p:origin x="-942" y="-78"/>
      </p:cViewPr>
      <p:guideLst>
        <p:guide orient="horz" pos="22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39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39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13D39C7D-1ACE-4A11-9AC8-4792A405267D}" type="datetimeFigureOut">
              <a:rPr lang="uk-UA"/>
              <a:pPr>
                <a:defRPr/>
              </a:pPr>
              <a:t>06.10.2021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39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39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F3CFAF69-12BD-4B8F-9187-88B073136B0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39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39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06E31848-07BF-4101-B248-D6705659BBBB}" type="datetimeFigureOut">
              <a:rPr lang="uk-UA"/>
              <a:pPr>
                <a:defRPr/>
              </a:pPr>
              <a:t>06.10.2021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39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39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374878BC-2078-4906-905E-ED7C12F4F8A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C88CC-4534-4C98-B60F-8A8DA6D88704}" type="datetimeFigureOut">
              <a:rPr lang="uk-UA"/>
              <a:pPr>
                <a:defRPr/>
              </a:pPr>
              <a:t>06.10.2021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E3361-F377-4E27-AEDE-4ED7B64FA7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B37C6-28FA-4BC6-9BC3-21D7D8BDC753}" type="datetimeFigureOut">
              <a:rPr lang="uk-UA"/>
              <a:pPr>
                <a:defRPr/>
              </a:pPr>
              <a:t>06.10.2021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FFC1-15F7-4BA9-88C8-B12C829E69A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638D-7388-4633-88F2-8DCD6DCAC3C5}" type="datetimeFigureOut">
              <a:rPr lang="uk-UA"/>
              <a:pPr>
                <a:defRPr/>
              </a:pPr>
              <a:t>06.10.2021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BA939-33F8-45CD-A302-8403FE53D0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5D173-60B5-4994-A642-1345236BB4D4}" type="datetimeFigureOut">
              <a:rPr lang="uk-UA"/>
              <a:pPr>
                <a:defRPr/>
              </a:pPr>
              <a:t>06.10.2021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1EAD3-00E0-435B-B720-DFDDBEDFB9A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AE1BD-4AF1-4971-AEEF-6D2DBD258169}" type="datetimeFigureOut">
              <a:rPr lang="uk-UA"/>
              <a:pPr>
                <a:defRPr/>
              </a:pPr>
              <a:t>06.10.2021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9DB5-AB79-46D4-84B4-552B1ECB0B2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862A5-5FB0-4D21-9739-6AB26C5D2023}" type="datetimeFigureOut">
              <a:rPr lang="uk-UA"/>
              <a:pPr>
                <a:defRPr/>
              </a:pPr>
              <a:t>06.10.2021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BD6C8-B734-4BE1-B125-E9B45772BBD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EFE86-7529-462C-BBF6-8F170BE74FC1}" type="datetimeFigureOut">
              <a:rPr lang="uk-UA"/>
              <a:pPr>
                <a:defRPr/>
              </a:pPr>
              <a:t>06.10.2021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1916-2315-4786-94CC-91DD1B63ED2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7D9F-7063-4FCD-8633-4B75CEA5D5E4}" type="datetimeFigureOut">
              <a:rPr lang="uk-UA"/>
              <a:pPr>
                <a:defRPr/>
              </a:pPr>
              <a:t>06.10.2021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3065-B53C-4358-9C89-426CF36027E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481A9-9C68-4DEB-AB57-B653D94AFEB5}" type="datetimeFigureOut">
              <a:rPr lang="uk-UA"/>
              <a:pPr>
                <a:defRPr/>
              </a:pPr>
              <a:t>06.10.2021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43B9-FDC6-4060-B742-3BA30B2897B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BDA15-52FA-46EA-913B-0DF9C4B7ABFE}" type="datetimeFigureOut">
              <a:rPr lang="uk-UA"/>
              <a:pPr>
                <a:defRPr/>
              </a:pPr>
              <a:t>06.10.2021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147B4-D408-4206-B14B-A0F0088DC2B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2916C-2447-40BB-99A7-CE3128CF3E81}" type="datetimeFigureOut">
              <a:rPr lang="uk-UA"/>
              <a:pPr>
                <a:defRPr/>
              </a:pPr>
              <a:t>06.10.2021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52652-ECE4-4CA2-9F1F-11B4F65A83F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 defTabSz="914239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22F8A5-86F0-4D51-B8D6-A3DAA2BCC886}" type="datetimeFigureOut">
              <a:rPr lang="uk-UA"/>
              <a:pPr>
                <a:defRPr/>
              </a:pPr>
              <a:t>06.10.2021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 defTabSz="914239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 defTabSz="914239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151D5D-5041-4493-881D-DE90271A556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увати 1"/>
          <p:cNvGrpSpPr>
            <a:grpSpLocks/>
          </p:cNvGrpSpPr>
          <p:nvPr/>
        </p:nvGrpSpPr>
        <p:grpSpPr bwMode="auto">
          <a:xfrm>
            <a:off x="0" y="2579688"/>
            <a:ext cx="9144000" cy="1436687"/>
            <a:chOff x="0" y="2579962"/>
            <a:chExt cx="9144000" cy="1436833"/>
          </a:xfrm>
        </p:grpSpPr>
        <p:sp>
          <p:nvSpPr>
            <p:cNvPr id="3" name="Прямокутник 2"/>
            <p:cNvSpPr/>
            <p:nvPr/>
          </p:nvSpPr>
          <p:spPr>
            <a:xfrm>
              <a:off x="0" y="2595839"/>
              <a:ext cx="9112250" cy="1403493"/>
            </a:xfrm>
            <a:prstGeom prst="rect">
              <a:avLst/>
            </a:prstGeom>
            <a:solidFill>
              <a:srgbClr val="FEFEF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3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b="0"/>
            </a:p>
          </p:txBody>
        </p:sp>
        <p:sp>
          <p:nvSpPr>
            <p:cNvPr id="4" name="Прямокутник 3"/>
            <p:cNvSpPr/>
            <p:nvPr/>
          </p:nvSpPr>
          <p:spPr>
            <a:xfrm>
              <a:off x="2952750" y="2579962"/>
              <a:ext cx="203200" cy="1436833"/>
            </a:xfrm>
            <a:prstGeom prst="rect">
              <a:avLst/>
            </a:prstGeom>
            <a:solidFill>
              <a:srgbClr val="92D05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3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b="0"/>
            </a:p>
          </p:txBody>
        </p:sp>
        <p:sp>
          <p:nvSpPr>
            <p:cNvPr id="5" name="Прямокутник 4"/>
            <p:cNvSpPr/>
            <p:nvPr/>
          </p:nvSpPr>
          <p:spPr>
            <a:xfrm>
              <a:off x="3155950" y="2579962"/>
              <a:ext cx="5988050" cy="1436833"/>
            </a:xfrm>
            <a:prstGeom prst="rect">
              <a:avLst/>
            </a:prstGeom>
            <a:solidFill>
              <a:srgbClr val="286E28"/>
            </a:solidFill>
            <a:ln>
              <a:solidFill>
                <a:srgbClr val="286E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0074" rIns="0" bIns="40074" anchor="ctr"/>
            <a:lstStyle/>
            <a:p>
              <a:pPr algn="ctr">
                <a:spcAft>
                  <a:spcPts val="1050"/>
                </a:spcAft>
                <a:defRPr/>
              </a:pPr>
              <a:endPara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>
                <a:spcAft>
                  <a:spcPts val="1050"/>
                </a:spcAft>
                <a:defRPr/>
              </a:pPr>
              <a:r>
                <a:rPr lang="uk-UA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Tahoma" pitchFamily="34" charset="0"/>
                </a:rPr>
                <a:t>КІБЕРБУЛІНГ</a:t>
              </a:r>
              <a:endParaRPr lang="uk-U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>
                <a:spcAft>
                  <a:spcPts val="1050"/>
                </a:spcAft>
                <a:defRPr/>
              </a:pPr>
              <a:endParaRPr lang="uk-UA" sz="21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5367" name="Рисунок 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0677" y="2579962"/>
              <a:ext cx="1963347" cy="14368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605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5613" name="Прямокутник 1"/>
          <p:cNvSpPr>
            <a:spLocks noChangeArrowheads="1"/>
          </p:cNvSpPr>
          <p:nvPr/>
        </p:nvSpPr>
        <p:spPr bwMode="auto">
          <a:xfrm>
            <a:off x="611188" y="1292225"/>
            <a:ext cx="8377237" cy="40318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just">
              <a:buFont typeface="Wingdings" pitchFamily="2" charset="2"/>
              <a:buChar char="q"/>
            </a:pPr>
            <a:r>
              <a:rPr lang="uk-UA" sz="3600" dirty="0" smtClean="0">
                <a:latin typeface="Tahoma" pitchFamily="34" charset="0"/>
                <a:cs typeface="Tahoma" pitchFamily="34" charset="0"/>
              </a:rPr>
              <a:t>НАПАДКИ</a:t>
            </a:r>
          </a:p>
          <a:p>
            <a:pPr marL="571500" indent="-571500" algn="just"/>
            <a:endParaRPr lang="uk-UA" sz="2000" dirty="0">
              <a:latin typeface="Tahoma" pitchFamily="34" charset="0"/>
              <a:cs typeface="Tahoma" pitchFamily="34" charset="0"/>
            </a:endParaRPr>
          </a:p>
          <a:p>
            <a:pPr marL="571500" indent="-571500" algn="just"/>
            <a:r>
              <a:rPr lang="uk-UA" sz="2000" dirty="0">
                <a:latin typeface="Tahoma" pitchFamily="34" charset="0"/>
                <a:cs typeface="Tahoma" pitchFamily="34" charset="0"/>
              </a:rPr>
              <a:t>п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остійні виснажливі атаки,</a:t>
            </a:r>
          </a:p>
          <a:p>
            <a:pPr marL="571500" indent="-571500" algn="just"/>
            <a:r>
              <a:rPr lang="uk-UA" sz="2000" dirty="0" smtClean="0">
                <a:latin typeface="Tahoma" pitchFamily="34" charset="0"/>
                <a:cs typeface="Tahoma" pitchFamily="34" charset="0"/>
              </a:rPr>
              <a:t>регулярні висловлювання </a:t>
            </a:r>
          </a:p>
          <a:p>
            <a:pPr marL="571500" indent="-571500" algn="just"/>
            <a:r>
              <a:rPr lang="uk-UA" sz="2000" dirty="0">
                <a:latin typeface="Tahoma" pitchFamily="34" charset="0"/>
                <a:cs typeface="Tahoma" pitchFamily="34" charset="0"/>
              </a:rPr>
              <a:t>о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бразливого характеру на </a:t>
            </a:r>
          </a:p>
          <a:p>
            <a:pPr marL="571500" indent="-571500" algn="just"/>
            <a:r>
              <a:rPr lang="uk-UA" sz="2000" dirty="0" smtClean="0">
                <a:latin typeface="Tahoma" pitchFamily="34" charset="0"/>
                <a:cs typeface="Tahoma" pitchFamily="34" charset="0"/>
              </a:rPr>
              <a:t>адресу жертви (багато смс</a:t>
            </a:r>
          </a:p>
          <a:p>
            <a:pPr marL="571500" indent="-571500" algn="just"/>
            <a:r>
              <a:rPr lang="uk-UA" sz="2000" dirty="0">
                <a:latin typeface="Tahoma" pitchFamily="34" charset="0"/>
                <a:cs typeface="Tahoma" pitchFamily="34" charset="0"/>
              </a:rPr>
              <a:t>п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овідомлень, дзвінків) аж </a:t>
            </a:r>
          </a:p>
          <a:p>
            <a:pPr marL="571500" indent="-571500" algn="just"/>
            <a:r>
              <a:rPr lang="uk-UA" sz="2000" dirty="0">
                <a:latin typeface="Tahoma" pitchFamily="34" charset="0"/>
                <a:cs typeface="Tahoma" pitchFamily="34" charset="0"/>
              </a:rPr>
              <a:t>д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о перевантаження </a:t>
            </a:r>
          </a:p>
          <a:p>
            <a:pPr marL="571500" indent="-571500" algn="just"/>
            <a:r>
              <a:rPr lang="uk-UA" sz="2000" dirty="0">
                <a:latin typeface="Tahoma" pitchFamily="34" charset="0"/>
                <a:cs typeface="Tahoma" pitchFamily="34" charset="0"/>
              </a:rPr>
              <a:t>п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риватних каналів комунікації. </a:t>
            </a:r>
          </a:p>
          <a:p>
            <a:pPr marL="571500" indent="-571500" algn="just"/>
            <a:endParaRPr lang="uk-UA" sz="2000" dirty="0" smtClean="0">
              <a:latin typeface="Tahoma" pitchFamily="34" charset="0"/>
              <a:cs typeface="Tahoma" pitchFamily="34" charset="0"/>
            </a:endParaRPr>
          </a:p>
          <a:p>
            <a:pPr marL="571500" indent="-571500" algn="just"/>
            <a:r>
              <a:rPr lang="uk-UA" sz="2000" dirty="0" smtClean="0">
                <a:latin typeface="Tahoma" pitchFamily="34" charset="0"/>
                <a:cs typeface="Tahoma" pitchFamily="34" charset="0"/>
              </a:rPr>
              <a:t>Це, як правило, тривалі, виснажливі, односторонні атаки</a:t>
            </a:r>
          </a:p>
          <a:p>
            <a:pPr marL="571500" indent="-571500" algn="just"/>
            <a:r>
              <a:rPr lang="uk-UA" sz="2000" dirty="0">
                <a:latin typeface="Tahoma" pitchFamily="34" charset="0"/>
                <a:cs typeface="Tahoma" pitchFamily="34" charset="0"/>
              </a:rPr>
              <a:t>у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 кіберпросторі</a:t>
            </a:r>
            <a:endParaRPr lang="uk-UA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334861"/>
            <a:ext cx="4104456" cy="2670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629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611188" y="1292225"/>
            <a:ext cx="8377237" cy="397031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571500" indent="-571500" algn="just">
              <a:buFont typeface="Wingdings" pitchFamily="2" charset="2"/>
              <a:buChar char="q"/>
              <a:defRPr/>
            </a:pPr>
            <a:r>
              <a:rPr lang="uk-UA" sz="3600" dirty="0" smtClean="0">
                <a:latin typeface="Tahoma" pitchFamily="34" charset="0"/>
                <a:cs typeface="Tahoma" pitchFamily="34" charset="0"/>
              </a:rPr>
              <a:t>НАКЛЕП</a:t>
            </a:r>
          </a:p>
          <a:p>
            <a:pPr algn="just">
              <a:defRPr/>
            </a:pPr>
            <a:r>
              <a:rPr lang="uk-UA" sz="3600" dirty="0" smtClean="0">
                <a:latin typeface="Tahoma" pitchFamily="34" charset="0"/>
                <a:cs typeface="Tahoma" pitchFamily="34" charset="0"/>
              </a:rPr>
              <a:t>(ОБМОВЛЯННЯ)</a:t>
            </a:r>
            <a:endParaRPr lang="uk-UA" sz="3600" dirty="0">
              <a:latin typeface="Tahoma" pitchFamily="34" charset="0"/>
              <a:cs typeface="Tahoma" pitchFamily="34" charset="0"/>
            </a:endParaRPr>
          </a:p>
          <a:p>
            <a:pPr marL="571500" indent="-571500" algn="just">
              <a:defRPr/>
            </a:pPr>
            <a:endParaRPr lang="uk-UA" sz="2000" dirty="0">
              <a:latin typeface="Tahoma" pitchFamily="34" charset="0"/>
              <a:cs typeface="Tahoma" pitchFamily="34" charset="0"/>
            </a:endParaRP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п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оширення неправдивої,</a:t>
            </a: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принизливої інформації про</a:t>
            </a: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ж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ертву з використанням</a:t>
            </a:r>
          </a:p>
          <a:p>
            <a:pPr marL="571500" indent="-571500" algn="just">
              <a:defRPr/>
            </a:pPr>
            <a:r>
              <a:rPr lang="uk-UA" sz="2000" dirty="0" err="1">
                <a:latin typeface="Tahoma" pitchFamily="34" charset="0"/>
                <a:cs typeface="Tahoma" pitchFamily="34" charset="0"/>
              </a:rPr>
              <a:t>к</a:t>
            </a:r>
            <a:r>
              <a:rPr lang="uk-UA" sz="2000" dirty="0" err="1" smtClean="0">
                <a:latin typeface="Tahoma" pitchFamily="34" charset="0"/>
                <a:cs typeface="Tahoma" pitchFamily="34" charset="0"/>
              </a:rPr>
              <a:t>омп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’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ютерних технологій</a:t>
            </a:r>
          </a:p>
          <a:p>
            <a:pPr marL="571500" indent="-571500" algn="just">
              <a:defRPr/>
            </a:pPr>
            <a:endParaRPr lang="uk-UA" sz="2000" dirty="0" smtClean="0">
              <a:latin typeface="Tahoma" pitchFamily="34" charset="0"/>
              <a:cs typeface="Tahoma" pitchFamily="34" charset="0"/>
            </a:endParaRP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Проявляється у розповсюдженні текстових повідомлень,</a:t>
            </a: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фото (в тому числі з використанням фотошопу), які</a:t>
            </a: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змальовують жертву у негативному світлі</a:t>
            </a:r>
            <a:endParaRPr lang="uk-UA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957" y="1325512"/>
            <a:ext cx="3779515" cy="2751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629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611188" y="1292225"/>
            <a:ext cx="8377237" cy="458587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571500" indent="-571500" algn="just">
              <a:buFont typeface="Wingdings" pitchFamily="2" charset="2"/>
              <a:buChar char="q"/>
              <a:defRPr/>
            </a:pPr>
            <a:r>
              <a:rPr lang="uk-UA" sz="3600" dirty="0" smtClean="0">
                <a:latin typeface="Tahoma" pitchFamily="34" charset="0"/>
                <a:cs typeface="Tahoma" pitchFamily="34" charset="0"/>
              </a:rPr>
              <a:t>САМОЗВАНСТВО</a:t>
            </a:r>
          </a:p>
          <a:p>
            <a:pPr algn="just">
              <a:defRPr/>
            </a:pPr>
            <a:r>
              <a:rPr lang="uk-UA" sz="3600" dirty="0">
                <a:latin typeface="Tahoma" pitchFamily="34" charset="0"/>
                <a:cs typeface="Tahoma" pitchFamily="34" charset="0"/>
              </a:rPr>
              <a:t> </a:t>
            </a:r>
            <a:r>
              <a:rPr lang="uk-UA" sz="3600" dirty="0" smtClean="0">
                <a:latin typeface="Tahoma" pitchFamily="34" charset="0"/>
                <a:cs typeface="Tahoma" pitchFamily="34" charset="0"/>
              </a:rPr>
              <a:t>  </a:t>
            </a:r>
            <a:endParaRPr lang="uk-UA" sz="2000" dirty="0">
              <a:latin typeface="Tahoma" pitchFamily="34" charset="0"/>
              <a:cs typeface="Tahoma" pitchFamily="34" charset="0"/>
            </a:endParaRP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в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икористання особистих даних </a:t>
            </a: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ж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ертви (логінів, паролів до</a:t>
            </a: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а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каунтів в мережах, блогах) з</a:t>
            </a: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м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етою здійснення від її імені</a:t>
            </a: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н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егативної комунікації</a:t>
            </a:r>
          </a:p>
          <a:p>
            <a:pPr marL="571500" indent="-571500" algn="just">
              <a:defRPr/>
            </a:pPr>
            <a:endParaRPr lang="uk-UA" sz="2000" dirty="0" smtClean="0">
              <a:latin typeface="Tahoma" pitchFamily="34" charset="0"/>
              <a:cs typeface="Tahoma" pitchFamily="34" charset="0"/>
            </a:endParaRP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Проявляється у відправленні від імені жертви на адресу </a:t>
            </a: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інших людей, зокрема, друзів і близьких, ганебних і</a:t>
            </a: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провокаційних листів з метою отримання зворотної</a:t>
            </a: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Негативної комунікації на адресу жертви, яка нічого не</a:t>
            </a: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п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ідозрює і не очікує негативу</a:t>
            </a:r>
            <a:endParaRPr lang="uk-UA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5" t="8425" r="19608"/>
          <a:stretch/>
        </p:blipFill>
        <p:spPr>
          <a:xfrm>
            <a:off x="5292080" y="1528881"/>
            <a:ext cx="369634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6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629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611188" y="1292225"/>
            <a:ext cx="8377237" cy="30469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571500" indent="-571500" algn="just">
              <a:buFont typeface="Wingdings" pitchFamily="2" charset="2"/>
              <a:buChar char="q"/>
              <a:defRPr/>
            </a:pPr>
            <a:r>
              <a:rPr lang="uk-UA" sz="3600" dirty="0" smtClean="0">
                <a:latin typeface="Tahoma" pitchFamily="34" charset="0"/>
                <a:cs typeface="Tahoma" pitchFamily="34" charset="0"/>
              </a:rPr>
              <a:t>ОШУКАНСТВО</a:t>
            </a:r>
          </a:p>
          <a:p>
            <a:pPr algn="just">
              <a:defRPr/>
            </a:pPr>
            <a:r>
              <a:rPr lang="uk-UA" sz="3600" dirty="0">
                <a:latin typeface="Tahoma" pitchFamily="34" charset="0"/>
                <a:cs typeface="Tahoma" pitchFamily="34" charset="0"/>
              </a:rPr>
              <a:t> </a:t>
            </a:r>
            <a:r>
              <a:rPr lang="uk-UA" sz="3600" dirty="0" smtClean="0">
                <a:latin typeface="Tahoma" pitchFamily="34" charset="0"/>
                <a:cs typeface="Tahoma" pitchFamily="34" charset="0"/>
              </a:rPr>
              <a:t>  </a:t>
            </a:r>
            <a:endParaRPr lang="uk-UA" sz="2000" dirty="0">
              <a:latin typeface="Tahoma" pitchFamily="34" charset="0"/>
              <a:cs typeface="Tahoma" pitchFamily="34" charset="0"/>
            </a:endParaRP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в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иманювання конфіденційної</a:t>
            </a: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персональної інформації для власних</a:t>
            </a: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ц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ілей або передачі третім особам, або</a:t>
            </a: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розповсюдження її в публічну зону </a:t>
            </a: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м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ережі Інтернет</a:t>
            </a:r>
          </a:p>
          <a:p>
            <a:pPr marL="571500" indent="-571500" algn="just">
              <a:defRPr/>
            </a:pPr>
            <a:endParaRPr lang="uk-UA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434745"/>
            <a:ext cx="2898953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67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629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611188" y="1292225"/>
            <a:ext cx="8377237" cy="427809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571500" indent="-571500" algn="just">
              <a:buFont typeface="Wingdings" pitchFamily="2" charset="2"/>
              <a:buChar char="q"/>
              <a:defRPr/>
            </a:pPr>
            <a:r>
              <a:rPr lang="uk-UA" sz="3600" dirty="0" smtClean="0">
                <a:latin typeface="Tahoma" pitchFamily="34" charset="0"/>
                <a:cs typeface="Tahoma" pitchFamily="34" charset="0"/>
              </a:rPr>
              <a:t>ВІДЧУЖЕННЯ</a:t>
            </a:r>
          </a:p>
          <a:p>
            <a:pPr algn="just">
              <a:defRPr/>
            </a:pPr>
            <a:r>
              <a:rPr lang="uk-UA" sz="3600" dirty="0">
                <a:latin typeface="Tahoma" pitchFamily="34" charset="0"/>
                <a:cs typeface="Tahoma" pitchFamily="34" charset="0"/>
              </a:rPr>
              <a:t> </a:t>
            </a:r>
            <a:r>
              <a:rPr lang="uk-UA" sz="3600" dirty="0" smtClean="0">
                <a:latin typeface="Tahoma" pitchFamily="34" charset="0"/>
                <a:cs typeface="Tahoma" pitchFamily="34" charset="0"/>
              </a:rPr>
              <a:t>     (ІЗОЛЯЦІЯ)</a:t>
            </a:r>
          </a:p>
          <a:p>
            <a:pPr algn="just">
              <a:defRPr/>
            </a:pPr>
            <a:endParaRPr lang="uk-UA" sz="2000" dirty="0">
              <a:latin typeface="Tahoma" pitchFamily="34" charset="0"/>
              <a:cs typeface="Tahoma" pitchFamily="34" charset="0"/>
            </a:endParaRP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о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н-лайн відчуження в будь-яких</a:t>
            </a: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т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ипах середовищ, де використовується</a:t>
            </a: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з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ахист паролями, формується список</a:t>
            </a: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небажаної пошти або список друзів</a:t>
            </a:r>
          </a:p>
          <a:p>
            <a:pPr marL="571500" indent="-571500" algn="just">
              <a:defRPr/>
            </a:pPr>
            <a:endParaRPr lang="uk-UA" sz="2000" dirty="0" smtClean="0">
              <a:latin typeface="Tahoma" pitchFamily="34" charset="0"/>
              <a:cs typeface="Tahoma" pitchFamily="34" charset="0"/>
            </a:endParaRP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Виявляється шляхом виключення з груп у соцмережах або</a:t>
            </a: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в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ідмови у включенні до таких груп, потрапляння до списку</a:t>
            </a: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небажаної пошти. Сприймається жертвою як «соціальна</a:t>
            </a: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 смерть»</a:t>
            </a:r>
            <a:endParaRPr lang="uk-UA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396815"/>
            <a:ext cx="2837359" cy="262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2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629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611188" y="1292225"/>
            <a:ext cx="8377237" cy="372409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571500" indent="-571500" algn="just">
              <a:buFont typeface="Wingdings" pitchFamily="2" charset="2"/>
              <a:buChar char="q"/>
              <a:defRPr/>
            </a:pPr>
            <a:r>
              <a:rPr lang="uk-UA" sz="3600" dirty="0" smtClean="0">
                <a:latin typeface="Tahoma" pitchFamily="34" charset="0"/>
                <a:cs typeface="Tahoma" pitchFamily="34" charset="0"/>
              </a:rPr>
              <a:t>КІБЕРПЕРЕСЛІДУВАННЯ</a:t>
            </a:r>
          </a:p>
          <a:p>
            <a:pPr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жертву приховано (віртуально)</a:t>
            </a: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в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истежують для скоєння нападу, </a:t>
            </a: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побиття,</a:t>
            </a:r>
            <a:r>
              <a:rPr lang="uk-UA" sz="2000" dirty="0">
                <a:latin typeface="Tahoma" pitchFamily="34" charset="0"/>
                <a:cs typeface="Tahoma" pitchFamily="34" charset="0"/>
              </a:rPr>
              <a:t> зґвалтування чи іншого</a:t>
            </a: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реального злочину</a:t>
            </a:r>
          </a:p>
          <a:p>
            <a:pPr marL="571500" indent="-571500" algn="just">
              <a:defRPr/>
            </a:pPr>
            <a:endParaRPr lang="uk-UA" sz="2000" dirty="0">
              <a:latin typeface="Tahoma" pitchFamily="34" charset="0"/>
              <a:cs typeface="Tahoma" pitchFamily="34" charset="0"/>
            </a:endParaRPr>
          </a:p>
          <a:p>
            <a:pPr marL="571500" indent="-571500" algn="just">
              <a:defRPr/>
            </a:pPr>
            <a:r>
              <a:rPr lang="uk-UA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Жертва відстежується через мережу Інтернет, злочинець</a:t>
            </a:r>
          </a:p>
          <a:p>
            <a:pPr marL="571500" indent="-571500" algn="just">
              <a:defRPr/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т</a:t>
            </a:r>
            <a:r>
              <a:rPr lang="uk-UA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аким способом</a:t>
            </a: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uk-UA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отримує для себе інформацію про час, місце</a:t>
            </a:r>
          </a:p>
          <a:p>
            <a:pPr marL="571500" indent="-571500" algn="just">
              <a:defRPr/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і</a:t>
            </a:r>
            <a:r>
              <a:rPr lang="uk-UA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усі необхідні умови для здійснення майбутнього реального</a:t>
            </a:r>
          </a:p>
          <a:p>
            <a:pPr marL="571500" indent="-571500" algn="just">
              <a:defRPr/>
            </a:pPr>
            <a:r>
              <a:rPr lang="uk-UA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злочину</a:t>
            </a:r>
            <a:endParaRPr lang="uk-UA" sz="2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862812"/>
            <a:ext cx="3696345" cy="171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0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629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611188" y="1292225"/>
            <a:ext cx="8377237" cy="397031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571500" indent="-571500" algn="just">
              <a:buFont typeface="Wingdings" pitchFamily="2" charset="2"/>
              <a:buChar char="q"/>
              <a:defRPr/>
            </a:pPr>
            <a:r>
              <a:rPr lang="uk-UA" sz="3600" dirty="0" smtClean="0">
                <a:latin typeface="Tahoma" pitchFamily="34" charset="0"/>
                <a:cs typeface="Tahoma" pitchFamily="34" charset="0"/>
              </a:rPr>
              <a:t>ХЕПІ-СЛЕППІНГ</a:t>
            </a:r>
          </a:p>
          <a:p>
            <a:pPr algn="just">
              <a:defRPr/>
            </a:pPr>
            <a:r>
              <a:rPr lang="uk-UA" sz="3600" dirty="0">
                <a:latin typeface="Tahoma" pitchFamily="34" charset="0"/>
                <a:cs typeface="Tahoma" pitchFamily="34" charset="0"/>
              </a:rPr>
              <a:t> </a:t>
            </a:r>
            <a:r>
              <a:rPr lang="uk-UA" sz="3600" dirty="0" smtClean="0">
                <a:latin typeface="Tahoma" pitchFamily="34" charset="0"/>
                <a:cs typeface="Tahoma" pitchFamily="34" charset="0"/>
              </a:rPr>
              <a:t>  </a:t>
            </a:r>
            <a:endParaRPr lang="uk-UA" sz="2000" dirty="0">
              <a:latin typeface="Tahoma" pitchFamily="34" charset="0"/>
              <a:cs typeface="Tahoma" pitchFamily="34" charset="0"/>
            </a:endParaRP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р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еальні напади на жертву, які</a:t>
            </a: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з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німаються на </a:t>
            </a:r>
            <a:r>
              <a:rPr lang="uk-UA" sz="2000" dirty="0">
                <a:latin typeface="Tahoma" pitchFamily="34" charset="0"/>
                <a:cs typeface="Tahoma" pitchFamily="34" charset="0"/>
              </a:rPr>
              <a:t>відео для </a:t>
            </a:r>
            <a:endParaRPr lang="uk-UA" sz="2000" dirty="0" smtClean="0">
              <a:latin typeface="Tahoma" pitchFamily="34" charset="0"/>
              <a:cs typeface="Tahoma" pitchFamily="34" charset="0"/>
            </a:endParaRP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п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одальшого розміщення та</a:t>
            </a: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р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озповсюдження в мережі</a:t>
            </a: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Інтернет</a:t>
            </a:r>
          </a:p>
          <a:p>
            <a:pPr marL="571500" indent="-571500" algn="just">
              <a:defRPr/>
            </a:pPr>
            <a:endParaRPr lang="uk-UA" sz="2000" dirty="0">
              <a:latin typeface="Tahoma" pitchFamily="34" charset="0"/>
              <a:cs typeface="Tahoma" pitchFamily="34" charset="0"/>
            </a:endParaRPr>
          </a:p>
          <a:p>
            <a:pPr marL="571500" indent="-571500" algn="just">
              <a:defRPr/>
            </a:pPr>
            <a:r>
              <a:rPr lang="uk-UA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Будь-які відеоролики, розміщені в мережі Інтернет або</a:t>
            </a:r>
          </a:p>
          <a:p>
            <a:pPr marL="571500" indent="-571500" algn="just">
              <a:defRPr/>
            </a:pPr>
            <a:r>
              <a:rPr lang="uk-UA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Розповсюджені через мобільні телефони, на яких</a:t>
            </a:r>
          </a:p>
          <a:p>
            <a:pPr marL="571500" indent="-571500" algn="just">
              <a:defRPr/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з</a:t>
            </a:r>
            <a:r>
              <a:rPr lang="uk-UA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афіксовано реальні напади на жертву</a:t>
            </a:r>
            <a:endParaRPr lang="uk-UA" sz="2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00" t="17192" r="14000" b="10854"/>
          <a:stretch/>
        </p:blipFill>
        <p:spPr>
          <a:xfrm>
            <a:off x="5148064" y="1419667"/>
            <a:ext cx="3674368" cy="280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3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240171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485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588988" y="1127053"/>
            <a:ext cx="8172909" cy="5421378"/>
          </a:xfrm>
          <a:prstGeom prst="rect">
            <a:avLst/>
          </a:prstGeom>
          <a:ln>
            <a:solidFill>
              <a:srgbClr val="286E2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СОЦІАЛЬНО-ПСИХОЛОГІЧНА</a:t>
            </a:r>
            <a:r>
              <a:rPr kumimoji="0" lang="uk-UA" sz="3200" b="1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uk-U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</a:t>
            </a:r>
            <a:r>
              <a:rPr lang="uk-UA" sz="3200" dirty="0" smtClean="0">
                <a:ln>
                  <a:solidFill>
                    <a:sysClr val="windowText" lastClr="000000"/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КІБЕР</a:t>
            </a:r>
            <a:r>
              <a:rPr kumimoji="0" lang="uk-UA" sz="32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БУЛІНГУ</a:t>
            </a:r>
            <a:endParaRPr kumimoji="0" lang="uk-U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2400" b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61244" y="2228850"/>
            <a:ext cx="4019215" cy="1676983"/>
          </a:xfrm>
          <a:prstGeom prst="roundRect">
            <a:avLst/>
          </a:prstGeom>
          <a:solidFill>
            <a:srgbClr val="286E28"/>
          </a:solidFill>
          <a:ln>
            <a:solidFill>
              <a:srgbClr val="FEFEF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uk-UA" dirty="0" smtClean="0">
              <a:solidFill>
                <a:srgbClr val="F2F2F2"/>
              </a:solidFill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>
                <a:solidFill>
                  <a:srgbClr val="F2F2F2"/>
                </a:solidFill>
                <a:latin typeface="Tahoma" pitchFamily="34" charset="0"/>
                <a:cs typeface="Tahoma" pitchFamily="34" charset="0"/>
              </a:rPr>
              <a:t>ТИПОВИЙ КРИВДНИК</a:t>
            </a:r>
            <a:r>
              <a:rPr kumimoji="0" lang="uk-UA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uk-UA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(БУЛЕР</a:t>
            </a:r>
            <a:r>
              <a:rPr kumimoji="0" lang="uk-UA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)</a:t>
            </a:r>
          </a:p>
          <a:p>
            <a:pPr marL="285750" marR="0" lvl="0" indent="-28575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</a:t>
            </a:r>
            <a:r>
              <a:rPr lang="uk-UA" sz="1400" noProof="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ідчуває</a:t>
            </a:r>
            <a:r>
              <a:rPr lang="uk-UA" sz="1400" noProof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потребу панувати і підкорювати інших;</a:t>
            </a:r>
          </a:p>
          <a:p>
            <a:pPr marL="285750" marR="0" lvl="0" indent="-28575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і</a:t>
            </a:r>
            <a:r>
              <a:rPr lang="uk-UA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мпульсивний, зухвалий та агресивний</a:t>
            </a:r>
          </a:p>
          <a:p>
            <a:pPr marL="285750" marR="0" lvl="0" indent="-28575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</a:t>
            </a:r>
            <a:r>
              <a:rPr lang="uk-UA" sz="1400" noProof="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озбавлений</a:t>
            </a:r>
            <a:r>
              <a:rPr lang="uk-UA" sz="1400" noProof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співчуття</a:t>
            </a:r>
          </a:p>
          <a:p>
            <a:pPr marL="285750" marR="0" lvl="0" indent="-28575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закомплексований </a:t>
            </a:r>
            <a:endParaRPr lang="uk-UA" sz="1400" noProof="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marR="0" lvl="0" indent="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9655" y="4412823"/>
            <a:ext cx="3975100" cy="2006399"/>
          </a:xfrm>
          <a:prstGeom prst="roundRect">
            <a:avLst/>
          </a:prstGeom>
          <a:solidFill>
            <a:srgbClr val="286E28"/>
          </a:solidFill>
          <a:ln>
            <a:solidFill>
              <a:srgbClr val="E6F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ТИПОВА ЖЕРТВА</a:t>
            </a:r>
          </a:p>
          <a:p>
            <a:pPr marL="285750" marR="0" lvl="0" indent="-28575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</a:t>
            </a:r>
            <a:r>
              <a:rPr kumimoji="0" lang="uk-UA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олохлива</a:t>
            </a:r>
            <a:r>
              <a:rPr kumimoji="0" lang="uk-UA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, вразлива, замкнута</a:t>
            </a:r>
            <a:r>
              <a:rPr lang="uk-UA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сором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’</a:t>
            </a:r>
            <a:r>
              <a:rPr lang="uk-UA" sz="1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язлива</a:t>
            </a:r>
            <a:endParaRPr lang="uk-UA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marR="0" lvl="0" indent="-28575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ч</a:t>
            </a:r>
            <a:r>
              <a:rPr kumimoji="0" lang="uk-UA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асто</a:t>
            </a:r>
            <a:r>
              <a:rPr kumimoji="0" lang="uk-UA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має низьку самооцінку</a:t>
            </a:r>
          </a:p>
          <a:p>
            <a:pPr marL="285750" marR="0" lvl="0" indent="-28575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uk-UA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хильна до депресії</a:t>
            </a:r>
          </a:p>
          <a:p>
            <a:pPr marL="285750" marR="0" lvl="0" indent="-28575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ч</a:t>
            </a:r>
            <a:r>
              <a:rPr lang="uk-UA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асто не має друзів, основна комунікація – через мережу Інтернет («Інтернет -залежна»)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37908" y="2239964"/>
            <a:ext cx="3766540" cy="1158882"/>
          </a:xfrm>
          <a:prstGeom prst="roundRect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ТИПОВИЙ СПОСТЕРІГАЧ</a:t>
            </a:r>
          </a:p>
          <a:p>
            <a:pPr marL="285750" marR="0" lvl="0" indent="-28575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л</a:t>
            </a:r>
            <a:r>
              <a:rPr lang="uk-UA" sz="1400" noProof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юдина, якій цікаво переглянути (підглянути) компрометуючу інформацію та її вплив на жертву </a:t>
            </a:r>
            <a:endParaRPr kumimoji="0" lang="uk-UA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2442250" y="3947122"/>
            <a:ext cx="457200" cy="503237"/>
          </a:xfrm>
          <a:prstGeom prst="rightArrow">
            <a:avLst/>
          </a:prstGeom>
          <a:solidFill>
            <a:srgbClr val="286E28"/>
          </a:solidFill>
          <a:ln>
            <a:solidFill>
              <a:srgbClr val="E6F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0190" y="3734597"/>
            <a:ext cx="3633923" cy="259387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4572000" y="3734597"/>
            <a:ext cx="1296144" cy="342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716463" y="5419369"/>
            <a:ext cx="2591841" cy="97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498059" y="3398846"/>
            <a:ext cx="229641" cy="5069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67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25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611188" y="1292225"/>
            <a:ext cx="8461375" cy="5262979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ЗАКОН </a:t>
            </a:r>
            <a:r>
              <a:rPr lang="uk-U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УКРАЇНИ «ПРО ВНЕСЕННЯ ЗМІН ДО ДЕЯКИХ ЗАКОНОДАВЧИХ АКТІВ УКРАЇНИ ЩОДО ПРОТИДІЇ БУЛІНГУ (ЦЬКУВАННЮ</a:t>
            </a: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)»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uk-UA" sz="1600" dirty="0" smtClean="0">
              <a:latin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1600" dirty="0" smtClean="0">
                <a:latin typeface="Tahoma" pitchFamily="34" charset="0"/>
                <a:cs typeface="Tahoma" pitchFamily="34" charset="0"/>
              </a:rPr>
              <a:t>визначення </a:t>
            </a:r>
            <a:r>
              <a:rPr lang="uk-UA" sz="1600" dirty="0">
                <a:latin typeface="Tahoma" pitchFamily="34" charset="0"/>
                <a:cs typeface="Tahoma" pitchFamily="34" charset="0"/>
              </a:rPr>
              <a:t>на законодавчому рівні поняття «булінгу (цькування) учасника освітнього процесу»; типових ознак булінгу</a:t>
            </a:r>
          </a:p>
          <a:p>
            <a:pPr algn="just">
              <a:defRPr/>
            </a:pPr>
            <a:endParaRPr lang="uk-UA" sz="1600" dirty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uk-UA" sz="1600" dirty="0">
                <a:latin typeface="Tahoma" pitchFamily="34" charset="0"/>
                <a:cs typeface="Tahoma" pitchFamily="34" charset="0"/>
              </a:rPr>
              <a:t>встановлення (шляхом внесення змін до Кодексу України про адміністративні правопорушення)  адміністративної відповідальності за вчинення булінгу, а також за неповідомлення керівником закладу освіти уповноваженим підрозділам органів Національної поліції України про випадки булінгу (цькування) учасника освітнього процесу </a:t>
            </a:r>
          </a:p>
          <a:p>
            <a:pPr>
              <a:buFont typeface="Wingdings" pitchFamily="2" charset="2"/>
              <a:buChar char="Ø"/>
              <a:defRPr/>
            </a:pPr>
            <a:endParaRPr lang="uk-UA" sz="1600" dirty="0">
              <a:latin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визначення на законодавчому рівні (шляхом внесення змін до Закону України «Про освіту») шляхів запобігання та протидії булінгу у освітньому </a:t>
            </a:r>
            <a:r>
              <a:rPr lang="uk-UA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середовищі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7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821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611188" y="1292225"/>
            <a:ext cx="8461375" cy="5201424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ЯК ДІЯТИ ДИТИНІ - ЖЕРТВІ </a:t>
            </a: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БУЛІНГУ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(поради</a:t>
            </a: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</a:p>
          <a:p>
            <a:pPr algn="ctr">
              <a:defRPr/>
            </a:pPr>
            <a:endParaRPr lang="uk-UA" sz="2000" dirty="0">
              <a:latin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НЕ ЗАМОВЧУВАТИ СИТУАЦІЮ </a:t>
            </a:r>
            <a:r>
              <a:rPr lang="uk-UA" sz="2000" b="0" dirty="0">
                <a:latin typeface="Tahoma" pitchFamily="34" charset="0"/>
                <a:cs typeface="Tahoma" pitchFamily="34" charset="0"/>
              </a:rPr>
              <a:t>(розповісти батькам, вчителям, адміністрації навчального закладу або комусь з дорослих)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ОСОБИСТО ПРОТИСТОЯТИ БУЛЕРУ </a:t>
            </a:r>
            <a:r>
              <a:rPr lang="uk-UA" sz="2000" b="0" dirty="0">
                <a:latin typeface="Tahoma" pitchFamily="34" charset="0"/>
                <a:cs typeface="Tahoma" pitchFamily="34" charset="0"/>
              </a:rPr>
              <a:t>(по можливості не піддаватися на провокації, не зважати на образи, так як відсутність відповідної  реакції жертви призведе до того, що вона стане нецікавою булеру)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ЗАТЕЛЕФОНУВАТИ НА НАЦІОНАЛЬНУ ДИТЯЧУ «ГАРЯЧУ ЛІНІЮ» 0 800 500 225 або 116 111-короткий номер з мобільного (БЕЗКОШТОВНО)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ЗАТЕЛЕФОНУВАТИ ДО ПОЛІЦІЇ 102 </a:t>
            </a:r>
            <a:r>
              <a:rPr lang="uk-UA" sz="2000" b="0" dirty="0">
                <a:latin typeface="Tahoma" pitchFamily="34" charset="0"/>
                <a:cs typeface="Tahoma" pitchFamily="34" charset="0"/>
              </a:rPr>
              <a:t>(розповісти про ситуацію)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ЗАТЕЛЕФОНУВАТИ ДО КОНТАКТ-ЦЕНТРУ БЕЗОПЛАТНОЇ ПРАВОВОЇ ДОПОМОГИ 0 800 213 103 (БЕЗКОШТОВНО)</a:t>
            </a:r>
          </a:p>
          <a:p>
            <a:pPr algn="just">
              <a:defRPr/>
            </a:pPr>
            <a:endParaRPr lang="ru-RU" sz="2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кутник 2"/>
          <p:cNvSpPr>
            <a:spLocks noChangeArrowheads="1"/>
          </p:cNvSpPr>
          <p:nvPr/>
        </p:nvSpPr>
        <p:spPr bwMode="auto">
          <a:xfrm>
            <a:off x="755650" y="1708150"/>
            <a:ext cx="799306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600" b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539750" y="1916113"/>
            <a:ext cx="8208963" cy="27527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uk-UA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  «Несправедливість досягається двома способами: або насильством, або обманом»</a:t>
            </a:r>
          </a:p>
          <a:p>
            <a:pPr defTabSz="914400">
              <a:spcBef>
                <a:spcPct val="20000"/>
              </a:spcBef>
              <a:defRPr/>
            </a:pPr>
            <a:r>
              <a:rPr lang="uk-UA" sz="32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				</a:t>
            </a:r>
          </a:p>
          <a:p>
            <a:pPr defTabSz="914400">
              <a:spcBef>
                <a:spcPct val="20000"/>
              </a:spcBef>
              <a:defRPr/>
            </a:pPr>
            <a:r>
              <a:rPr lang="uk-UA" sz="32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			  Марк Тулій Цицерон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845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611188" y="1292225"/>
            <a:ext cx="8461375" cy="54578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ЯК ДІЯТИ БАТЬКАМ ДИТИНИ - ЖЕРТВИ </a:t>
            </a: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КІБЕРБУЛІНГУ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(поради)</a:t>
            </a:r>
            <a:endParaRPr lang="uk-UA" sz="20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НАВЧИТИ ДИТИНУ НЕАГРЕСИВНО ПРОТИСТОЯТИ БУЛІНГУ </a:t>
            </a:r>
            <a:r>
              <a:rPr lang="uk-UA" sz="2000" b="0" dirty="0">
                <a:latin typeface="Tahoma" pitchFamily="34" charset="0"/>
                <a:cs typeface="Tahoma" pitchFamily="34" charset="0"/>
              </a:rPr>
              <a:t>(уникати кривдника, не реагувати на нього, переключитися на спілкування з друзями, не залишаючись на самоті, поводитися впевнено)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ПОВІДОМИТИ ПРО ФАКТ БУЛІНГУ ВЧИТЕЛЯ ДИТИНИ, АДМІНІСТРАЦІЮ ШКОЛИ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ПОСПІЛКУВАТИСЯ З БАТЬКАМИ БУЛЕРА З МЕТОЮ ВПЛИВУ НА ЙОГО НЕГАТИВНУ ПОВЕДІНКУ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ЗАЛУЧИТИ ДИТИНУ ДО ПОЗАШКІЛЬНИХ ЗАНЯТЬ З МЕТОЮ РОЗШИРЕННЯ КОЛА ЇЇ СПІЛКУВАННЯ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ЯКЩО «МИРНІ» МЕТОДИ НЕ ДОПОМАГАЮТЬ, ОБОВ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r>
              <a:rPr lang="uk-UA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ЯЗКОВО ЗВЕРНУТИСЯ ДО КОМПЕТЕНТНИХ ОРГАНІВ </a:t>
            </a:r>
            <a:r>
              <a:rPr lang="uk-UA" sz="20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(поліції, прокуратури, служби у справах дітей тощо)</a:t>
            </a:r>
            <a:endParaRPr lang="ru-RU" sz="2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869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611188" y="1292225"/>
            <a:ext cx="8461375" cy="5078313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uk-UA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ЯК </a:t>
            </a:r>
            <a:r>
              <a:rPr lang="uk-U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ДІЯТИ БАТЬКАМ ДИТИНИ - БУЛЕРА</a:t>
            </a:r>
          </a:p>
          <a:p>
            <a:pPr algn="ctr">
              <a:defRPr/>
            </a:pP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(поради</a:t>
            </a: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</a:p>
          <a:p>
            <a:pPr algn="ctr">
              <a:defRPr/>
            </a:pPr>
            <a:endParaRPr lang="uk-UA" sz="20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ПОСТАВИТИСЯ ДО БУЛІНГУ СЕРЙОЗНО </a:t>
            </a:r>
            <a:r>
              <a:rPr lang="uk-UA" sz="2000" b="0" dirty="0">
                <a:latin typeface="Tahoma" pitchFamily="34" charset="0"/>
                <a:cs typeface="Tahoma" pitchFamily="34" charset="0"/>
              </a:rPr>
              <a:t>(не сприймати його як тимчасове явище в поведінці дитини)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ПОСПІЛКУВАТИСЯ З ДИТИНОЮ </a:t>
            </a:r>
            <a:r>
              <a:rPr lang="uk-UA" sz="20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(з метою з</a:t>
            </a:r>
            <a:r>
              <a:rPr lang="en-US" sz="20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r>
              <a:rPr lang="ru-RU" sz="20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ясування причин такої поведінки, шляхів </a:t>
            </a:r>
            <a:r>
              <a:rPr lang="ru-RU" sz="20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вирішення</a:t>
            </a:r>
            <a:r>
              <a:rPr lang="ru-RU" sz="20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проблеми</a:t>
            </a:r>
            <a:r>
              <a:rPr lang="uk-UA" sz="20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ПРИЙТИ З ДИТИНОЮ НА ПРИЙОМ ДО ПСИХОЛОГА </a:t>
            </a:r>
            <a:r>
              <a:rPr lang="uk-UA" sz="20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(фахівець допоможе розібратися у психологічних аспектах булінгу)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НЕ ДОПУСКАТИ ОБРАЗ ДИТИНИ ВДОМА </a:t>
            </a:r>
            <a:r>
              <a:rPr lang="uk-UA" sz="20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(часто діти, які зазнають насильства вдома, самі в школі стають кривдниками)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ПОСТІЙНО АКЦЕНТРУВАТИ ДИТИНІ НА НЕОБХІДНОСТІ СПІВЧУВАТИ, СПІВПЕРЕЖИВАТИ, РОБИТИ </a:t>
            </a:r>
            <a:r>
              <a:rPr lang="uk-UA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ДОБРО</a:t>
            </a:r>
          </a:p>
          <a:p>
            <a:pPr algn="just">
              <a:defRPr/>
            </a:pPr>
            <a:endParaRPr lang="ru-RU" sz="2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893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611188" y="1292225"/>
            <a:ext cx="8461375" cy="5262979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ВІДПОВІДАЛЬНІСТЬ ЗА </a:t>
            </a:r>
            <a:r>
              <a: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ВЧИНЕННЯ БУЛІНГУ</a:t>
            </a:r>
            <a:endParaRPr lang="uk-UA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uk-U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За вчинення булінгу (в залежності від самого діяння, його наслідків,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віку кривдника)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можуть наставати різні види відповідальності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</a:t>
            </a:r>
          </a:p>
          <a:p>
            <a:pPr algn="just">
              <a:defRPr/>
            </a:pP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uk-UA" sz="1600" dirty="0">
                <a:latin typeface="Tahoma" pitchFamily="34" charset="0"/>
                <a:cs typeface="Tahoma" pitchFamily="34" charset="0"/>
              </a:rPr>
              <a:t>матеріальну та моральну шкоду за діяння, вчинене дитиною у віці до 14 років, несуть батьки, які відшкодовують матеріальні збитки, завдані жертві діями булера, а також доведену у встановленому законом порядку моральну шкоду </a:t>
            </a:r>
            <a:endParaRPr lang="uk-UA" sz="1600" dirty="0" smtClean="0"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uk-UA" sz="1600" dirty="0"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uk-UA" sz="1600" dirty="0">
                <a:latin typeface="Tahoma" pitchFamily="34" charset="0"/>
                <a:cs typeface="Tahoma" pitchFamily="34" charset="0"/>
              </a:rPr>
              <a:t>до учня можуть також бути застосовані заходи педагогічного впливу, передбачені статутами відповідних навчальних </a:t>
            </a:r>
            <a:r>
              <a:rPr lang="uk-UA" sz="1600" dirty="0" smtClean="0">
                <a:latin typeface="Tahoma" pitchFamily="34" charset="0"/>
                <a:cs typeface="Tahoma" pitchFamily="34" charset="0"/>
              </a:rPr>
              <a:t>закладів</a:t>
            </a:r>
          </a:p>
          <a:p>
            <a:pPr algn="just">
              <a:defRPr/>
            </a:pPr>
            <a:endParaRPr lang="uk-UA" sz="1600" dirty="0"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uk-UA" sz="1600" dirty="0">
                <a:latin typeface="Tahoma" pitchFamily="34" charset="0"/>
                <a:cs typeface="Tahoma" pitchFamily="34" charset="0"/>
              </a:rPr>
              <a:t>якщо діяння підпадає під ознаки адміністративного правопорушення або злочину, то за його вчинення настає адміністративна та кримінальна відповідальність відповідно. Причому до таких видів відповідальності у різних випадках можуть притягуватися як діти, так і їх батьки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917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611188" y="1292225"/>
            <a:ext cx="8461375" cy="532453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АДМІНІСТРАТИВНА ВІДПОВІДАЛЬНІСТЬ</a:t>
            </a:r>
          </a:p>
          <a:p>
            <a:pPr algn="ctr">
              <a:defRPr/>
            </a:pPr>
            <a:r>
              <a:rPr lang="uk-U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(передбачена Кодексом України про адміністративні правопорушення</a:t>
            </a:r>
            <a:r>
              <a:rPr lang="uk-U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</a:p>
          <a:p>
            <a:pPr algn="ctr">
              <a:defRPr/>
            </a:pPr>
            <a:endParaRPr lang="uk-UA" sz="16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uk-UA" sz="16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uk-UA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Стаття 173-4. 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Булінг (</a:t>
            </a:r>
            <a:r>
              <a:rPr lang="ru-RU" sz="1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цькування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учасника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освітнього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процесу</a:t>
            </a:r>
            <a:endParaRPr lang="en-US" sz="16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uk-UA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Хто несе відповідальність: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uk-UA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діти віком від 16 років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uk-UA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батьки або особи, що їх замінюють (якщо булінг вчинила дитина у віці до 16 років)</a:t>
            </a:r>
            <a:endParaRPr lang="en-US" sz="16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uk-UA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керівник закладу освіти  у разі неповідомлення уповноваженими підрозділами органів Національної поліції України про випадок булінгу (цькування) 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uk-UA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uk-UA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часники освітнього процесу (здобувачі </a:t>
            </a:r>
            <a:r>
              <a:rPr lang="uk-UA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освіти; педагогічні, науково-педагогічні та наукові працівники; батьки здобувачів освіти; фізичні особи, які провадять освітню діяльність; інші особи, передбачені спеціальними законами та залучені до освітнього процесу у порядку, що встановлюється закладом </a:t>
            </a:r>
            <a:r>
              <a:rPr lang="uk-UA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освіти)</a:t>
            </a:r>
            <a:endParaRPr lang="uk-UA" sz="16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941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611188" y="1292225"/>
            <a:ext cx="8461375" cy="5139869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КРИМІНАЛЬНА ВІДПОВІДАЛЬНІСТЬ</a:t>
            </a:r>
          </a:p>
          <a:p>
            <a:pPr algn="ctr">
              <a:defRPr/>
            </a:pP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(передбачена Кримінальним кодексом України</a:t>
            </a: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</a:p>
          <a:p>
            <a:pPr algn="ctr">
              <a:defRPr/>
            </a:pPr>
            <a:endParaRPr lang="uk-UA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1600" dirty="0">
                <a:latin typeface="Tahoma" pitchFamily="34" charset="0"/>
                <a:cs typeface="Tahoma" pitchFamily="34" charset="0"/>
              </a:rPr>
              <a:t>у віці від 16 років до 18 років неповнолітній сам може притягуватися до кримінальної відповідальності в залежності від скоєного ним злочину</a:t>
            </a:r>
          </a:p>
          <a:p>
            <a:pPr algn="just">
              <a:defRPr/>
            </a:pPr>
            <a:endParaRPr lang="uk-UA" sz="1600" dirty="0">
              <a:latin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1600" dirty="0">
                <a:latin typeface="Tahoma" pitchFamily="34" charset="0"/>
                <a:cs typeface="Tahoma" pitchFamily="34" charset="0"/>
              </a:rPr>
              <a:t>за деякі види злочинів, передбачені ст. 22 ККУ, неповнолітній може притягуватися з 14 років</a:t>
            </a:r>
            <a:r>
              <a:rPr lang="uk-UA" sz="1600" b="0" dirty="0">
                <a:latin typeface="Tahoma" pitchFamily="34" charset="0"/>
                <a:cs typeface="Tahoma" pitchFamily="34" charset="0"/>
              </a:rPr>
              <a:t> (умисне тяжке тілесне ушкодження (ст. 121 ККУ) умисне середньої тяжкості тілесне ушкодження (ст.122 ККУ); зґвалтування (ст. 152 ККУ); насильницьке задоволення статевої пристрасті неприродним способом (ст. 153 ККУ); крадіжку (185 ККУ) тощо)</a:t>
            </a:r>
          </a:p>
          <a:p>
            <a:pPr algn="just">
              <a:defRPr/>
            </a:pPr>
            <a:endParaRPr lang="uk-UA" sz="1600" b="0" dirty="0">
              <a:latin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1600" dirty="0">
                <a:latin typeface="Tahoma" pitchFamily="34" charset="0"/>
                <a:cs typeface="Tahoma" pitchFamily="34" charset="0"/>
              </a:rPr>
              <a:t>якщо неповнолітній, який до досягнення віку, з якого настає кримінальна відповідальність, вчинить діяння, яке підпадає під ознаки злочину, до нього судом можуть бути застосовані примусові заходи виховного характеру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uk-UA" sz="1600" dirty="0">
              <a:latin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до кримінальної відповідальності  також можуть притягуватися батьки, опікуни чи піклувальники дитини</a:t>
            </a:r>
            <a:r>
              <a:rPr lang="ru-RU" sz="1600" b="0" dirty="0">
                <a:latin typeface="Tahoma" pitchFamily="34" charset="0"/>
                <a:cs typeface="Tahoma" pitchFamily="34" charset="0"/>
              </a:rPr>
              <a:t> (ст. 166 ККУ: злісне невиконання обов'язків по догляду за дитиною або за особою, щодо якої встановлена опіка чи піклування)</a:t>
            </a:r>
            <a:endParaRPr lang="uk-UA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65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683568" y="1484784"/>
            <a:ext cx="7848600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uk-UA" sz="3200" b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785" y="1473509"/>
            <a:ext cx="8135764" cy="520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вторинної</a:t>
            </a: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65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684213" y="1412875"/>
            <a:ext cx="7848600" cy="3232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4400">
                <a:solidFill>
                  <a:srgbClr val="286E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ПАМ</a:t>
            </a:r>
            <a:r>
              <a:rPr lang="en-US" sz="4400">
                <a:solidFill>
                  <a:srgbClr val="286E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r>
              <a:rPr lang="uk-UA" sz="4400">
                <a:solidFill>
                  <a:srgbClr val="286E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ЯТАЙТЕ!</a:t>
            </a:r>
          </a:p>
          <a:p>
            <a:pPr algn="just">
              <a:defRPr/>
            </a:pPr>
            <a:r>
              <a:rPr lang="uk-UA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uk-UA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«Спробуйте бути хоч трохи добрішими – і ви побачите, що будете не в змозі зробити поганий вчинок»</a:t>
            </a:r>
          </a:p>
          <a:p>
            <a:pPr>
              <a:defRPr/>
            </a:pPr>
            <a:r>
              <a:rPr lang="uk-UA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					   </a:t>
            </a:r>
            <a:r>
              <a:rPr lang="uk-UA" sz="3200" b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Конфуцій </a:t>
            </a:r>
          </a:p>
        </p:txBody>
      </p:sp>
      <p:pic>
        <p:nvPicPr>
          <p:cNvPr id="40974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645025"/>
            <a:ext cx="33845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96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701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9709" name="Прямокутник 1"/>
          <p:cNvSpPr>
            <a:spLocks noChangeArrowheads="1"/>
          </p:cNvSpPr>
          <p:nvPr/>
        </p:nvSpPr>
        <p:spPr bwMode="auto">
          <a:xfrm>
            <a:off x="527050" y="1302639"/>
            <a:ext cx="8461375" cy="48320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3600" dirty="0">
                <a:latin typeface="Tahoma" pitchFamily="34" charset="0"/>
                <a:cs typeface="Tahoma" pitchFamily="34" charset="0"/>
              </a:rPr>
              <a:t>  ЕЛЕКТРОННИЙ </a:t>
            </a:r>
          </a:p>
          <a:p>
            <a:pPr algn="just"/>
            <a:r>
              <a:rPr lang="uk-UA" sz="3600" dirty="0">
                <a:latin typeface="Tahoma" pitchFamily="34" charset="0"/>
                <a:cs typeface="Tahoma" pitchFamily="34" charset="0"/>
              </a:rPr>
              <a:t>  </a:t>
            </a:r>
            <a:r>
              <a:rPr lang="uk-UA" sz="3600" dirty="0" smtClean="0">
                <a:latin typeface="Tahoma" pitchFamily="34" charset="0"/>
                <a:cs typeface="Tahoma" pitchFamily="34" charset="0"/>
              </a:rPr>
              <a:t>       БУЛІНГ</a:t>
            </a:r>
            <a:endParaRPr lang="uk-UA" sz="36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uk-UA" sz="3600" dirty="0">
                <a:latin typeface="Tahoma" pitchFamily="34" charset="0"/>
                <a:cs typeface="Tahoma" pitchFamily="34" charset="0"/>
              </a:rPr>
              <a:t>  (КІБЕРБУЛІНГ)</a:t>
            </a:r>
          </a:p>
          <a:p>
            <a:pPr algn="just"/>
            <a:endParaRPr lang="uk-UA" sz="20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uk-UA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активні дії, спрямовані на завдання </a:t>
            </a:r>
          </a:p>
          <a:p>
            <a:pPr algn="just"/>
            <a:r>
              <a:rPr lang="uk-UA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психологічної травми шляхом </a:t>
            </a:r>
          </a:p>
          <a:p>
            <a:pPr algn="just"/>
            <a:r>
              <a:rPr lang="uk-UA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приниження за допомогою мобільних телефонів, мережі</a:t>
            </a:r>
          </a:p>
          <a:p>
            <a:pPr algn="just"/>
            <a:r>
              <a:rPr lang="uk-UA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Інтернет, інших електронних пристроїв (знімання на відео     </a:t>
            </a:r>
          </a:p>
          <a:p>
            <a:pPr algn="just"/>
            <a:r>
              <a:rPr lang="uk-UA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бійок чи інших принижень, цькування через соціальні   </a:t>
            </a:r>
          </a:p>
          <a:p>
            <a:pPr algn="just"/>
            <a:r>
              <a:rPr lang="uk-UA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мережі тощо). </a:t>
            </a:r>
            <a:endParaRPr lang="uk-UA" sz="20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uk-UA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Це новітня форма агресії, що передбачає жорстокі дії з метою дошкулити, нашкодити, принизити людину з використанням інформаційно-комунікаційних засобів</a:t>
            </a:r>
            <a:endParaRPr lang="ru-RU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710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92225"/>
            <a:ext cx="3480321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240171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437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592858" y="1187450"/>
            <a:ext cx="8172909" cy="54099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dirty="0" smtClean="0">
              <a:ln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ОЗНАКИ КІБЕРБУЛІНГУ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>
              <a:ln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обов'язково активні дії </a:t>
            </a:r>
          </a:p>
          <a:p>
            <a:pPr lvl="0"/>
            <a:endParaRPr lang="uk-UA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uk-UA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оже бути персоніфікованим та анонімним (коли жертва не знає, хто є кривдником)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здійснюється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використанням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електронних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технологій</a:t>
            </a:r>
            <a:endParaRPr lang="ru-RU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</a:t>
            </a:r>
            <a:r>
              <a:rPr lang="uk-UA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видко розповсюджується у віртуальному світі, від нього неможливо сховатися (на відміну від реального булінгу) </a:t>
            </a:r>
          </a:p>
          <a:p>
            <a:pPr lvl="0"/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uk-UA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прямований на завдання психологічної шкоди людині</a:t>
            </a:r>
          </a:p>
          <a:p>
            <a:pPr lvl="0"/>
            <a:endParaRPr lang="uk-UA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uk-UA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оже включати в себе деякі види фізичних знущань, наприклад, бійки і цькування, з метою подальшого поширення відео та фото в мережу Інтернет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uk-UA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uk-UA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240171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437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592858" y="1187450"/>
            <a:ext cx="8172909" cy="54099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 ПРОЯВУ </a:t>
            </a:r>
            <a:r>
              <a:rPr lang="uk-UA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КІБЕРБУЛІНГУ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>
              <a:ln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>
              <a:ln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відправка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погрозливих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образливого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змісту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текстових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повідомлень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розповсюдження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(спам)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відео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фото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порнографічного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характеру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троллінг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надсилання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погрозливих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грубих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повідомлень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соціальних мережах, чатах чи онлайн-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іграх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демонстративне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видалення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дітей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зі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спільнот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соцмережах, з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онлайн-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ігор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творення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ненависті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конкретної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дитини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3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240171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437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592858" y="1700808"/>
            <a:ext cx="8172909" cy="48965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пропозиція проголосувати за чи проти когось в образливому опитуванні</a:t>
            </a:r>
          </a:p>
          <a:p>
            <a:pPr lvl="0"/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провокування підлітків до самогубства чи понівечення себе (групи смерті типу “Синій кит”)</a:t>
            </a:r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створення підробних (фейкових) сторінок у соцмережах, викрадення даних для формування онлайн-клону</a:t>
            </a:r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надсилання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фотографій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із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відвертим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зображенням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(як правило,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дорослі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надсилають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дітям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пропозиції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дітей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надсилати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їх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особисті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фотографії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відвертого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характеру та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заклик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сексуальних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розмов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 переписок за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допомогою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месенджерів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тощо</a:t>
            </a:r>
            <a:endParaRPr lang="ru-RU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9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240171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461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592858" y="1700808"/>
            <a:ext cx="8172909" cy="48965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ОСНОВНІ ПРИЧИНИ </a:t>
            </a:r>
            <a:r>
              <a:rPr lang="uk-UA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БУЛІНГУ</a:t>
            </a:r>
          </a:p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defTabSz="91423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b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помилкове </a:t>
            </a:r>
            <a:r>
              <a:rPr lang="uk-UA" b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уявлення про те, що агресивна поведінка </a:t>
            </a:r>
            <a:r>
              <a:rPr lang="uk-UA" b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допустима</a:t>
            </a:r>
          </a:p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defTabSz="91423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b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бажання завоювати авторитет в очах друзів та однолітків, </a:t>
            </a:r>
            <a:r>
              <a:rPr lang="uk-UA" b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</a:t>
            </a:r>
          </a:p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b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«популярним</a:t>
            </a:r>
            <a:r>
              <a:rPr lang="uk-UA" b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defTabSz="91423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b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бажання привернути увагу дорослих </a:t>
            </a:r>
            <a:endParaRPr lang="uk-UA" b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defTabSz="91423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b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компенсація за особистісні </a:t>
            </a:r>
            <a:r>
              <a:rPr lang="uk-UA" b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невдачі</a:t>
            </a:r>
          </a:p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defTabSz="91423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b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uk-UA" b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удьга</a:t>
            </a:r>
          </a:p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defTabSz="91423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b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заздрість, злість, жорстокість, </a:t>
            </a:r>
            <a:r>
              <a:rPr lang="uk-UA" b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підлість</a:t>
            </a:r>
          </a:p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defTabSz="91423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b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тиск та жорстоке поводження батьків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240171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557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592858" y="1700808"/>
            <a:ext cx="8172909" cy="4896544"/>
          </a:xfrm>
          <a:prstGeom prst="rect">
            <a:avLst/>
          </a:prstGeom>
          <a:ln>
            <a:solidFill>
              <a:srgbClr val="286E2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ВИДИ </a:t>
            </a:r>
            <a:r>
              <a:rPr lang="uk-UA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КІБЕРБУЛІНГУ</a:t>
            </a:r>
            <a:endParaRPr lang="uk-UA" sz="3600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43025" y="2708918"/>
            <a:ext cx="3156967" cy="668015"/>
          </a:xfrm>
          <a:prstGeom prst="roundRect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0" dirty="0" smtClean="0">
                <a:solidFill>
                  <a:srgbClr val="F2F2F2"/>
                </a:solidFill>
                <a:latin typeface="Tahoma" pitchFamily="34" charset="0"/>
                <a:cs typeface="Tahoma" pitchFamily="34" charset="0"/>
              </a:rPr>
              <a:t>образа (флеймінг, тролінг)</a:t>
            </a:r>
            <a:endParaRPr lang="ru-RU" sz="2200" b="0" dirty="0">
              <a:solidFill>
                <a:srgbClr val="F2F2F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2994" y="2708918"/>
            <a:ext cx="3296941" cy="668015"/>
          </a:xfrm>
          <a:prstGeom prst="roundRect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ошуканство</a:t>
            </a:r>
            <a:endParaRPr lang="ru-RU" sz="22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51543" y="3567002"/>
            <a:ext cx="3299842" cy="728370"/>
          </a:xfrm>
          <a:prstGeom prst="roundRect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в</a:t>
            </a:r>
            <a:r>
              <a:rPr lang="uk-UA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ідчуження (ізоляція)</a:t>
            </a:r>
            <a:endParaRPr lang="ru-RU" sz="22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51543" y="4504887"/>
            <a:ext cx="3293719" cy="739843"/>
          </a:xfrm>
          <a:prstGeom prst="roundRect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кіберпереслідування</a:t>
            </a:r>
            <a:endParaRPr lang="ru-RU" sz="22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40759" y="5434149"/>
            <a:ext cx="3293719" cy="727417"/>
          </a:xfrm>
          <a:prstGeom prst="roundRect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х</a:t>
            </a:r>
            <a:r>
              <a:rPr lang="uk-UA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епі-слепінг</a:t>
            </a:r>
            <a:endParaRPr lang="ru-RU" sz="22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727662" y="2856609"/>
            <a:ext cx="13572" cy="2729856"/>
          </a:xfrm>
          <a:prstGeom prst="line">
            <a:avLst/>
          </a:prstGeom>
          <a:ln>
            <a:solidFill>
              <a:srgbClr val="286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>
            <a:off x="4743621" y="2774950"/>
            <a:ext cx="603250" cy="504825"/>
          </a:xfrm>
          <a:prstGeom prst="rightArrow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0" name="Стрелка вправо 19"/>
          <p:cNvSpPr/>
          <p:nvPr/>
        </p:nvSpPr>
        <p:spPr>
          <a:xfrm>
            <a:off x="4756231" y="4626064"/>
            <a:ext cx="595312" cy="520700"/>
          </a:xfrm>
          <a:prstGeom prst="rightArrow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1" name="Стрелка вправо 20"/>
          <p:cNvSpPr/>
          <p:nvPr/>
        </p:nvSpPr>
        <p:spPr>
          <a:xfrm>
            <a:off x="4723370" y="5504103"/>
            <a:ext cx="581025" cy="504825"/>
          </a:xfrm>
          <a:prstGeom prst="rightArrow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49376" y="5425411"/>
            <a:ext cx="3150615" cy="736155"/>
          </a:xfrm>
          <a:prstGeom prst="roundRect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0" dirty="0" smtClean="0">
                <a:solidFill>
                  <a:srgbClr val="F2F2F2"/>
                </a:solidFill>
                <a:latin typeface="Tahoma" pitchFamily="34" charset="0"/>
                <a:cs typeface="Tahoma" pitchFamily="34" charset="0"/>
              </a:rPr>
              <a:t>самозванство</a:t>
            </a:r>
            <a:endParaRPr lang="uk-UA" sz="2200" b="0" dirty="0">
              <a:solidFill>
                <a:srgbClr val="F2F2F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28735" y="3583332"/>
            <a:ext cx="3175548" cy="695711"/>
          </a:xfrm>
          <a:prstGeom prst="roundRect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нападки</a:t>
            </a:r>
            <a:endParaRPr lang="ru-RU" sz="22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43024" y="4519612"/>
            <a:ext cx="3156967" cy="739845"/>
          </a:xfrm>
          <a:prstGeom prst="roundRect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н</a:t>
            </a:r>
            <a:r>
              <a:rPr lang="uk-UA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аклеп (обмовляння)</a:t>
            </a:r>
            <a:endParaRPr lang="ru-RU" sz="22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3" name="Прямая соединительная линия 22"/>
          <p:cNvCxnSpPr>
            <a:endCxn id="6" idx="1"/>
          </p:cNvCxnSpPr>
          <p:nvPr/>
        </p:nvCxnSpPr>
        <p:spPr>
          <a:xfrm flipH="1">
            <a:off x="699968" y="2823952"/>
            <a:ext cx="2201" cy="2901488"/>
          </a:xfrm>
          <a:prstGeom prst="line">
            <a:avLst/>
          </a:prstGeom>
          <a:ln>
            <a:solidFill>
              <a:srgbClr val="286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трелка вправо 23"/>
          <p:cNvSpPr/>
          <p:nvPr/>
        </p:nvSpPr>
        <p:spPr>
          <a:xfrm>
            <a:off x="702144" y="3682790"/>
            <a:ext cx="617537" cy="503237"/>
          </a:xfrm>
          <a:prstGeom prst="rightArrow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5" name="Стрелка вправо 24"/>
          <p:cNvSpPr/>
          <p:nvPr/>
        </p:nvSpPr>
        <p:spPr>
          <a:xfrm>
            <a:off x="737076" y="4641561"/>
            <a:ext cx="603561" cy="503238"/>
          </a:xfrm>
          <a:prstGeom prst="rightArrow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6" name="Стрелка вправо 25"/>
          <p:cNvSpPr/>
          <p:nvPr/>
        </p:nvSpPr>
        <p:spPr>
          <a:xfrm>
            <a:off x="706438" y="2712549"/>
            <a:ext cx="617537" cy="503237"/>
          </a:xfrm>
          <a:prstGeom prst="rightArrow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968" y="5441951"/>
            <a:ext cx="646232" cy="566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2964" y="3655508"/>
            <a:ext cx="621846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57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581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0350"/>
            <a:ext cx="100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388" y="107950"/>
            <a:ext cx="2159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2" name="Прямокутник 1"/>
          <p:cNvSpPr/>
          <p:nvPr/>
        </p:nvSpPr>
        <p:spPr>
          <a:xfrm>
            <a:off x="599405" y="1259455"/>
            <a:ext cx="8377237" cy="526297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571500" indent="-571500" algn="just">
              <a:buFont typeface="Wingdings" pitchFamily="2" charset="2"/>
              <a:buChar char="q"/>
              <a:defRPr/>
            </a:pPr>
            <a:r>
              <a:rPr lang="uk-UA" sz="3200" dirty="0" smtClean="0">
                <a:latin typeface="Tahoma" pitchFamily="34" charset="0"/>
                <a:cs typeface="Tahoma" pitchFamily="34" charset="0"/>
              </a:rPr>
              <a:t>ПЕРЕПАЛКИ</a:t>
            </a:r>
          </a:p>
          <a:p>
            <a:pPr algn="just">
              <a:defRPr/>
            </a:pPr>
            <a:r>
              <a:rPr lang="uk-UA" sz="3200" dirty="0">
                <a:latin typeface="Tahoma" pitchFamily="34" charset="0"/>
                <a:cs typeface="Tahoma" pitchFamily="34" charset="0"/>
              </a:rPr>
              <a:t> </a:t>
            </a:r>
            <a:r>
              <a:rPr lang="uk-UA" sz="3200" dirty="0" smtClean="0">
                <a:latin typeface="Tahoma" pitchFamily="34" charset="0"/>
                <a:cs typeface="Tahoma" pitchFamily="34" charset="0"/>
              </a:rPr>
              <a:t>   (ФЛЕЙМІНГ,</a:t>
            </a:r>
          </a:p>
          <a:p>
            <a:pPr algn="just">
              <a:defRPr/>
            </a:pPr>
            <a:r>
              <a:rPr lang="uk-UA" sz="3200" dirty="0">
                <a:latin typeface="Tahoma" pitchFamily="34" charset="0"/>
                <a:cs typeface="Tahoma" pitchFamily="34" charset="0"/>
              </a:rPr>
              <a:t> </a:t>
            </a:r>
            <a:r>
              <a:rPr lang="uk-UA" sz="3200" dirty="0" smtClean="0">
                <a:latin typeface="Tahoma" pitchFamily="34" charset="0"/>
                <a:cs typeface="Tahoma" pitchFamily="34" charset="0"/>
              </a:rPr>
              <a:t>      ТРОЛІНГ)</a:t>
            </a:r>
            <a:endParaRPr lang="uk-UA" sz="3200" dirty="0">
              <a:latin typeface="Tahoma" pitchFamily="34" charset="0"/>
              <a:cs typeface="Tahoma" pitchFamily="34" charset="0"/>
            </a:endParaRPr>
          </a:p>
          <a:p>
            <a:pPr marL="571500" indent="-571500" algn="just">
              <a:defRPr/>
            </a:pPr>
            <a:endParaRPr lang="uk-UA" sz="2000" dirty="0" smtClean="0">
              <a:latin typeface="Tahoma" pitchFamily="34" charset="0"/>
              <a:cs typeface="Tahoma" pitchFamily="34" charset="0"/>
            </a:endParaRP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обмін короткими, гнівними та </a:t>
            </a: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з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апальними репліками між </a:t>
            </a: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у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часниками </a:t>
            </a:r>
            <a:r>
              <a:rPr lang="uk-UA" sz="2000" dirty="0">
                <a:latin typeface="Tahoma" pitchFamily="34" charset="0"/>
                <a:cs typeface="Tahoma" pitchFamily="34" charset="0"/>
              </a:rPr>
              <a:t>з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 використанням </a:t>
            </a: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к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омунікаційних технологій.</a:t>
            </a: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Як правило, відбувається у відкритому публічному просторі</a:t>
            </a: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м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ережи Інтернет (найчастіше розгортається на форумах, у  </a:t>
            </a: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чатах).</a:t>
            </a:r>
          </a:p>
          <a:p>
            <a:pPr marL="571500" indent="-571500" algn="just">
              <a:defRPr/>
            </a:pPr>
            <a:endParaRPr lang="uk-UA" sz="2000" dirty="0" smtClean="0">
              <a:latin typeface="Tahoma" pitchFamily="34" charset="0"/>
              <a:cs typeface="Tahoma" pitchFamily="34" charset="0"/>
            </a:endParaRPr>
          </a:p>
          <a:p>
            <a:pPr marL="571500" indent="-571500" algn="just">
              <a:defRPr/>
            </a:pPr>
            <a:r>
              <a:rPr lang="uk-UA" sz="2000" dirty="0">
                <a:latin typeface="Tahoma" pitchFamily="34" charset="0"/>
                <a:cs typeface="Tahoma" pitchFamily="34" charset="0"/>
              </a:rPr>
              <a:t>П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роявляється у образливих коментарях на адресу одне</a:t>
            </a: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одного у соцмережах, вульгарних зауваженнях, образливих</a:t>
            </a:r>
          </a:p>
          <a:p>
            <a:pPr marL="571500" indent="-571500" algn="just">
              <a:defRPr/>
            </a:pPr>
            <a:r>
              <a:rPr lang="uk-UA" sz="2000" dirty="0" smtClean="0">
                <a:latin typeface="Tahoma" pitchFamily="34" charset="0"/>
                <a:cs typeface="Tahoma" pitchFamily="34" charset="0"/>
              </a:rPr>
              <a:t>зверненнях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327150"/>
            <a:ext cx="4104456" cy="3037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4118</TotalTime>
  <Words>1568</Words>
  <Application>Microsoft Office PowerPoint</Application>
  <PresentationFormat>Экран (4:3)</PresentationFormat>
  <Paragraphs>270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MaTeMat1K</dc:creator>
  <cp:lastModifiedBy>14082016</cp:lastModifiedBy>
  <cp:revision>574</cp:revision>
  <cp:lastPrinted>2016-06-08T13:41:31Z</cp:lastPrinted>
  <dcterms:created xsi:type="dcterms:W3CDTF">2010-02-23T11:30:32Z</dcterms:created>
  <dcterms:modified xsi:type="dcterms:W3CDTF">2021-10-06T07:20:38Z</dcterms:modified>
</cp:coreProperties>
</file>