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60" r:id="rId3"/>
    <p:sldId id="261" r:id="rId4"/>
    <p:sldId id="262" r:id="rId5"/>
    <p:sldId id="263" r:id="rId6"/>
    <p:sldId id="264" r:id="rId7"/>
    <p:sldId id="267" r:id="rId8"/>
    <p:sldId id="268" r:id="rId9"/>
    <p:sldId id="270" r:id="rId10"/>
    <p:sldId id="269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343" autoAdjust="0"/>
  </p:normalViewPr>
  <p:slideViewPr>
    <p:cSldViewPr>
      <p:cViewPr varScale="1">
        <p:scale>
          <a:sx n="62" d="100"/>
          <a:sy n="62" d="100"/>
        </p:scale>
        <p:origin x="-1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CBA6A-509C-4CAF-B6E0-1714F3B1138B}" type="datetimeFigureOut">
              <a:rPr lang="uk-UA" smtClean="0"/>
              <a:pPr/>
              <a:t>13.10.2021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6F07FA-FFF9-4C01-A689-DA57D931AB6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888434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F07FA-FFF9-4C01-A689-DA57D931AB6B}" type="slidenum">
              <a:rPr lang="uk-UA" smtClean="0"/>
              <a:pPr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4746988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F07FA-FFF9-4C01-A689-DA57D931AB6B}" type="slidenum">
              <a:rPr lang="uk-UA" smtClean="0"/>
              <a:pPr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512210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F490-7803-4DBF-9B33-AA518EA80BC3}" type="datetimeFigureOut">
              <a:rPr lang="uk-UA" smtClean="0"/>
              <a:pPr/>
              <a:t>13.10.2021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501E-1493-4584-B9C1-D3CA6B5F9F9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74958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F490-7803-4DBF-9B33-AA518EA80BC3}" type="datetimeFigureOut">
              <a:rPr lang="uk-UA" smtClean="0"/>
              <a:pPr/>
              <a:t>13.10.2021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501E-1493-4584-B9C1-D3CA6B5F9F9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349217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F490-7803-4DBF-9B33-AA518EA80BC3}" type="datetimeFigureOut">
              <a:rPr lang="uk-UA" smtClean="0"/>
              <a:pPr/>
              <a:t>13.10.2021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501E-1493-4584-B9C1-D3CA6B5F9F9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045815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F490-7803-4DBF-9B33-AA518EA80BC3}" type="datetimeFigureOut">
              <a:rPr lang="uk-UA" smtClean="0"/>
              <a:pPr/>
              <a:t>13.10.2021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501E-1493-4584-B9C1-D3CA6B5F9F9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60296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F490-7803-4DBF-9B33-AA518EA80BC3}" type="datetimeFigureOut">
              <a:rPr lang="uk-UA" smtClean="0"/>
              <a:pPr/>
              <a:t>13.10.2021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501E-1493-4584-B9C1-D3CA6B5F9F9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19216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F490-7803-4DBF-9B33-AA518EA80BC3}" type="datetimeFigureOut">
              <a:rPr lang="uk-UA" smtClean="0"/>
              <a:pPr/>
              <a:t>13.10.2021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501E-1493-4584-B9C1-D3CA6B5F9F9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566056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F490-7803-4DBF-9B33-AA518EA80BC3}" type="datetimeFigureOut">
              <a:rPr lang="uk-UA" smtClean="0"/>
              <a:pPr/>
              <a:t>13.10.2021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501E-1493-4584-B9C1-D3CA6B5F9F9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968946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F490-7803-4DBF-9B33-AA518EA80BC3}" type="datetimeFigureOut">
              <a:rPr lang="uk-UA" smtClean="0"/>
              <a:pPr/>
              <a:t>13.10.2021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501E-1493-4584-B9C1-D3CA6B5F9F9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164329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F490-7803-4DBF-9B33-AA518EA80BC3}" type="datetimeFigureOut">
              <a:rPr lang="uk-UA" smtClean="0"/>
              <a:pPr/>
              <a:t>13.10.2021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501E-1493-4584-B9C1-D3CA6B5F9F9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588952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F490-7803-4DBF-9B33-AA518EA80BC3}" type="datetimeFigureOut">
              <a:rPr lang="uk-UA" smtClean="0"/>
              <a:pPr/>
              <a:t>13.10.2021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501E-1493-4584-B9C1-D3CA6B5F9F9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076177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F490-7803-4DBF-9B33-AA518EA80BC3}" type="datetimeFigureOut">
              <a:rPr lang="uk-UA" smtClean="0"/>
              <a:pPr/>
              <a:t>13.10.2021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501E-1493-4584-B9C1-D3CA6B5F9F9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420722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6F490-7803-4DBF-9B33-AA518EA80BC3}" type="datetimeFigureOut">
              <a:rPr lang="uk-UA" smtClean="0"/>
              <a:pPr/>
              <a:t>13.10.2021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E501E-1493-4584-B9C1-D3CA6B5F9F9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507658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.jpeg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hyperlink" Target="https://www.schoollife.org.ua/author/admin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amyatka-dlya-ditey-ta-doroslikh-pid-chas-karantinu-djjp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0142"/>
            <a:ext cx="2915816" cy="231422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996239" y="777969"/>
            <a:ext cx="512393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Психологічні поради </a:t>
            </a:r>
          </a:p>
          <a:p>
            <a:pPr algn="ctr"/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батьків</a:t>
            </a:r>
          </a:p>
          <a:p>
            <a:pPr algn="ctr"/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під час </a:t>
            </a:r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дистанційного навчання</a:t>
            </a:r>
            <a:endParaRPr lang="uk-UA" sz="32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35896" y="3140968"/>
            <a:ext cx="49685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chemeClr val="accent3">
                    <a:lumMod val="75000"/>
                  </a:schemeClr>
                </a:solidFill>
              </a:rPr>
              <a:t>Я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</a:rPr>
              <a:t>к зробити так, щоб вдома діти не закинули навчання і водночас не відчували себе напружено?</a:t>
            </a:r>
            <a:endParaRPr lang="uk-UA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3140968"/>
            <a:ext cx="1971675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5056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amyatka-dlya-ditey-ta-doroslikh-pid-chas-karantinu-djjp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9382"/>
            <a:ext cx="1907704" cy="132138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AutoShape 2" descr="Гімнастика вдома - ДНЗ №4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" name="TextBox 1"/>
          <p:cNvSpPr txBox="1"/>
          <p:nvPr/>
        </p:nvSpPr>
        <p:spPr>
          <a:xfrm>
            <a:off x="1979712" y="1700808"/>
            <a:ext cx="56886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Зараз насправді непростий час і випробування для всіх – тому бажа</a:t>
            </a:r>
            <a:r>
              <a:rPr lang="uk-UA" sz="32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та сил батькам, дітям і вчителям.</a:t>
            </a:r>
            <a:endParaRPr lang="uk-UA" sz="3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367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amyatka-dlya-ditey-ta-doroslikh-pid-chas-karantinu-djjp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0143"/>
            <a:ext cx="1763688" cy="117660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331640" y="404519"/>
            <a:ext cx="5123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 рекомендації</a:t>
            </a:r>
            <a:endParaRPr lang="uk-UA" sz="32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3509716"/>
            <a:ext cx="84969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2.Важливо, щоб батьки намагалися </a:t>
            </a:r>
            <a:r>
              <a:rPr lang="uk-UA" sz="1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бути в контакті </a:t>
            </a:r>
            <a:r>
              <a:rPr lang="uk-UA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своєю дитиною </a:t>
            </a:r>
            <a:r>
              <a:rPr lang="uk-UA" sz="1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її почуттями</a:t>
            </a:r>
            <a:r>
              <a:rPr lang="uk-UA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чесно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з підтримкою говорити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те, що з нами відбувається. Треба просто сказати: “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Якби мені зараз було потрібно вчитися вдома, я би, мабуть, </a:t>
            </a:r>
            <a:r>
              <a:rPr lang="uk-UA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зміг. 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Мені самому складно зараз зібрати себе в купу. </a:t>
            </a:r>
            <a:r>
              <a:rPr lang="uk-UA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Давай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допоможемо одне одному – наприклад, разом складемо розклад на день. Я потребую твоєї </a:t>
            </a:r>
            <a:r>
              <a:rPr lang="uk-UA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допомоги…”.</a:t>
            </a: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755" y="1196752"/>
            <a:ext cx="2210989" cy="21602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47256" y="1384256"/>
            <a:ext cx="637321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1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Ми повинні розуміти, що під час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дистанційного навчання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діти, так само як і ми, перебувають у стані стресу. Вони відчувають загальну тривогу від невизначеності, від напруги батьків, від зміни звичного режиму та обмежень. Додається хвилювання від ЗНО, від цього напруга посилюється. Тобто,  зараз діти, особливо старші</a:t>
            </a:r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потребують батьківської підтримки, вони очікують від батьків психологічної допомоги.</a:t>
            </a:r>
            <a:endParaRPr lang="uk-UA" sz="16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 descr="Краще разом. Що таке педагогіка партнертсва і навіщо вона в НУШ ..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953337"/>
            <a:ext cx="2043311" cy="119089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4" name="AutoShape 2" descr="В Киеве похитили ребенка, объявлен план «Перехват» - ХВИЛ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56176" y="4581128"/>
            <a:ext cx="2771800" cy="207617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67926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amyatka-dlya-ditey-ta-doroslikh-pid-chas-karantinu-djjp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35434" y="0"/>
            <a:ext cx="1817948" cy="129614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195971" y="764704"/>
            <a:ext cx="5123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uk-U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08410" y="3136366"/>
            <a:ext cx="5127180" cy="58526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451992" y="476672"/>
            <a:ext cx="38884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Перші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 тижні – це період адаптації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ми тільки напрацьовуємо новий життєвий досвід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араз </a:t>
            </a:r>
            <a:r>
              <a:rPr lang="uk-UA" sz="1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 маємо бути дуже терплячими </a:t>
            </a:r>
            <a:endParaRPr lang="uk-UA" sz="16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uk-UA" sz="1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обережними до себе і своїх дітей.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7788" y="2013227"/>
            <a:ext cx="638551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 дуже любимо своїх дітей,  проте, ми НЕ вчителі,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нас немає потрібних професійних навичок, ми не вміємо пояснювати предмети і, найголовніше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ми дуже 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залучаємось. Якщо дитина щось не розуміє, ми не можемо впоратись зі своїми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емоціями. 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дитина може просто не сприймати нас у ролі вчителя – і це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нормально.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Тому важливо спокійно, з підтримкою і розумінням налаштувати дитину на навчальний процес. 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Треба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 робити вдих та видих і нагадувати собі: </a:t>
            </a:r>
            <a:endParaRPr lang="uk-UA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“</a:t>
            </a:r>
            <a:r>
              <a:rPr lang="uk-UA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не вчитель</a:t>
            </a:r>
            <a:r>
              <a:rPr lang="uk-UA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але я мама (тато) і в  мене все вийде!»</a:t>
            </a:r>
            <a:endParaRPr lang="uk-UA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pic>
        <p:nvPicPr>
          <p:cNvPr id="13" name="Рисунок 12" descr="На Прикарпатті кожна четверта сім'я не має дітейВільне.ІНФО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63298" y="2492896"/>
            <a:ext cx="2402914" cy="16450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Рисунок 13" descr="Сталося: на Тернопільщині уже зафіксували небезпечні віруси | Новини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199" y="367014"/>
            <a:ext cx="2221543" cy="1433097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Box 15"/>
          <p:cNvSpPr txBox="1"/>
          <p:nvPr/>
        </p:nvSpPr>
        <p:spPr>
          <a:xfrm>
            <a:off x="2843808" y="4709435"/>
            <a:ext cx="5906380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uk-UA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uk-UA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 </a:t>
            </a:r>
            <a:r>
              <a:rPr lang="uk-UA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дистанційного навчання можна використати не тільки для захисту здоров</a:t>
            </a:r>
            <a:r>
              <a:rPr lang="en-US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я, а й для сімейного спілкування та тренування навички планування справ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386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amyatka-dlya-ditey-ta-doroslikh-pid-chas-karantinu-djjp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0143"/>
            <a:ext cx="1835696" cy="13206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115616" y="476672"/>
            <a:ext cx="5123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 поради</a:t>
            </a:r>
            <a:endParaRPr lang="uk-U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4" y="3861048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 </a:t>
            </a:r>
            <a:endParaRPr lang="uk-UA" b="1" dirty="0"/>
          </a:p>
        </p:txBody>
      </p:sp>
      <p:sp>
        <p:nvSpPr>
          <p:cNvPr id="2" name="TextBox 1"/>
          <p:cNvSpPr txBox="1"/>
          <p:nvPr/>
        </p:nvSpPr>
        <p:spPr>
          <a:xfrm>
            <a:off x="543277" y="1956507"/>
            <a:ext cx="8407069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16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Дотримуватися режиму дня</a:t>
            </a:r>
            <a:endParaRPr lang="uk-UA" sz="16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Дитині дуже важко буде повертатися до навчальних буднів, якщо зараз її графік сильно зсунеться. Тож бажано продовжувати лягати спати, прокидатися, харчуватися і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відпочивати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один і той самий час.</a:t>
            </a:r>
          </a:p>
          <a:p>
            <a:r>
              <a:rPr lang="uk-UA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Розробіть розклад.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 створити розклад, який буде включати в себе навчання, прийоми їжі, домашні справи та інші заняття. Підключіть до створення розкладу дітей – їм буде простіше дотримуватись його, якщо вони приймали участь в його створенні.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Зазвичай найпродуктивнішим часом для навчання є ранок. Хоча, звісно, складаючи розклад, орієнтуйтеся на особливості власної дитини.</a:t>
            </a:r>
            <a:endParaRPr lang="uk-UA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1600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ятайте</a:t>
            </a:r>
            <a:r>
              <a:rPr lang="uk-UA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що ми не можемо заставляти дитину цілий день виконувати домашнє завдання.</a:t>
            </a:r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Школа – це не все життя дитини, особливо зараз. Діти і без того відчувають себе незрозуміло за що покараними, і нам важливо, аби школа не асоціювалась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</a:p>
          <a:p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додатковим покаранням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дитини, яка вчиться вдома,  має бути окрема територія.</a:t>
            </a:r>
          </a:p>
          <a:p>
            <a:r>
              <a:rPr lang="uk-UA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uk-UA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 під час карантину ми всі змушені жити і працювати</a:t>
            </a:r>
          </a:p>
          <a:p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разом на невеликій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території,  тому маємо поважати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кордони кожної людини.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ілка вправо 2"/>
          <p:cNvSpPr/>
          <p:nvPr/>
        </p:nvSpPr>
        <p:spPr>
          <a:xfrm>
            <a:off x="350352" y="2379818"/>
            <a:ext cx="144016" cy="1840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трілка вправо 9"/>
          <p:cNvSpPr/>
          <p:nvPr/>
        </p:nvSpPr>
        <p:spPr>
          <a:xfrm>
            <a:off x="375813" y="3246953"/>
            <a:ext cx="143009" cy="2204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Стрілка вправо 10"/>
          <p:cNvSpPr/>
          <p:nvPr/>
        </p:nvSpPr>
        <p:spPr>
          <a:xfrm>
            <a:off x="302799" y="4437112"/>
            <a:ext cx="144016" cy="1840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412396" y="1141425"/>
            <a:ext cx="7029745" cy="110799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 і організація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важливі складові успіху домашньої освіти під час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дистанційного навчання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ви  хочете, щоб навчання пройшло успішно, </a:t>
            </a:r>
            <a:r>
              <a:rPr lang="uk-UA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зберіть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всю сім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 за одним столом і проговоріть, як тепер зміниться ваше життя.</a:t>
            </a:r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трілка вправо 17"/>
          <p:cNvSpPr/>
          <p:nvPr/>
        </p:nvSpPr>
        <p:spPr>
          <a:xfrm>
            <a:off x="278344" y="5434247"/>
            <a:ext cx="144016" cy="1840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87490" y="1487641"/>
            <a:ext cx="1611161" cy="90432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201" r="32095"/>
          <a:stretch/>
        </p:blipFill>
        <p:spPr>
          <a:xfrm>
            <a:off x="7559824" y="4987018"/>
            <a:ext cx="1584176" cy="1870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859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amyatka-dlya-ditey-ta-doroslikh-pid-chas-karantinu-djjp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4288" y="0"/>
            <a:ext cx="1979712" cy="1340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https://vezha.ua/wp-content/uploads/2020/03/What-Is-Distance-Learning_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941168"/>
            <a:ext cx="2627784" cy="187560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395536" y="1052736"/>
            <a:ext cx="864096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Відчиняйте вікна, провітрюйте, дбайте про свіже 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</a:t>
            </a:r>
            <a:r>
              <a:rPr lang="uk-UA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гігієну помешкання</a:t>
            </a:r>
            <a:r>
              <a:rPr lang="uk-UA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мозку є структури, що відповідають за відчуття безпеки – у разі   нестачі свіжого повітря ці показники зменшуються.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дитина 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перебуває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задусі, у неї знижується активність, вона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втомлюється, 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закатує істерики. Чим менше повітря, тим гірші результати навчання.</a:t>
            </a:r>
          </a:p>
          <a:p>
            <a:endParaRPr lang="en-US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Слідкуйте, щоб дитина робила  </a:t>
            </a:r>
            <a:r>
              <a:rPr lang="uk-UA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регулярні перерви</a:t>
            </a:r>
            <a:endParaRPr lang="uk-UA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 час виконання завдань важливо кожні 25-30 хв робити короткочасні перерви для виконання зорової гімнастики, 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випивання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склянки води тощо. А кожні 45-60 хв - влаштовувати перерви протягом 10-15 хвилин, щоб розім'яти руки та ноги (танці, заняття спортом), уникнути перенапруження очей від комп'ютерного монітору та залишатися сконцентрованим.</a:t>
            </a:r>
          </a:p>
          <a:p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Адже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 невеликими блоками дозволяє мозку краще зрозуміти та зберегти інформацію. А фізична активність покращує кровообіг, активізує фізіологічні процеси, що сприяють сприйняттю, відтворенню й опрацюванню інформації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Крім фізичних вправ, дитина може під час перерви зайнятися справами по дому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(прибрати в себе в кімнаті, 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погодувати риб тощо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</a:t>
            </a:r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Чергувати </a:t>
            </a:r>
            <a:r>
              <a:rPr lang="uk-UA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онлайн-навчання з іншими видами </a:t>
            </a:r>
            <a:endParaRPr lang="uk-UA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навчальної   діяльності</a:t>
            </a:r>
            <a:endParaRPr lang="uk-UA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Бажано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включати в навчальний час не лише слухання онлайн-лекцій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 на комп'ютері, а й роботу в зошиті, читання </a:t>
            </a:r>
            <a:endParaRPr lang="uk-UA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книг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проектів,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важливо, щоб дитина 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конспектувала   та робила замітки в зошиті.</a:t>
            </a: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ілка вправо 9"/>
          <p:cNvSpPr/>
          <p:nvPr/>
        </p:nvSpPr>
        <p:spPr>
          <a:xfrm>
            <a:off x="161764" y="1156683"/>
            <a:ext cx="144016" cy="1840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Стрілка вправо 10"/>
          <p:cNvSpPr/>
          <p:nvPr/>
        </p:nvSpPr>
        <p:spPr>
          <a:xfrm>
            <a:off x="216024" y="2720825"/>
            <a:ext cx="144016" cy="1840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Стрілка вправо 11"/>
          <p:cNvSpPr/>
          <p:nvPr/>
        </p:nvSpPr>
        <p:spPr>
          <a:xfrm>
            <a:off x="2951312" y="4941168"/>
            <a:ext cx="144016" cy="1840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75941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amyatka-dlya-ditey-ta-doroslikh-pid-chas-karantinu-djjp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0143"/>
            <a:ext cx="1835696" cy="11046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195971" y="764704"/>
            <a:ext cx="5123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4" y="3861048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 </a:t>
            </a:r>
            <a:endParaRPr lang="uk-UA" b="1" dirty="0"/>
          </a:p>
        </p:txBody>
      </p:sp>
      <p:sp>
        <p:nvSpPr>
          <p:cNvPr id="2" name="TextBox 1"/>
          <p:cNvSpPr txBox="1"/>
          <p:nvPr/>
        </p:nvSpPr>
        <p:spPr>
          <a:xfrm>
            <a:off x="522056" y="849417"/>
            <a:ext cx="8234233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Долучайтеся до процесу навчання. </a:t>
            </a:r>
          </a:p>
          <a:p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пам'ятайте: чим старшою є дитина, тим більше вона має займатися самостійно. З сьомого-восьмого класу варто підключатися до його занять лише за потреби. Підлітки цілком здатні самостійно опановувати матеріал, здавати тести та організовувати своє навчання. Тож створіть дитині такі умови, в яких вона буде відчувати свою відповідальність за навчання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цьому цікавтеся її успіхами, враженнями від онлайн-навчання, попросіть ділитися труднощами, підтримуйте свого школяра.</a:t>
            </a:r>
          </a:p>
          <a:p>
            <a:pPr lvl="0"/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Обговоріть зроблене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кінці кожного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дня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обговоріть з дитиною питання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у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неї виникли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потребі проконсультуйтеся з педагогами чи класним керівником.</a:t>
            </a: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Похваліть дітей та 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себе.</a:t>
            </a:r>
            <a:endParaRPr lang="uk-UA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 опинилися в незнайомій ситуації,  ваш «шкільний день» не буде ідеальним, і це нормально. Просто пам’ятайте, що і ви, і ваші діти адаптуються до чогось абсолютно нового, тому вас неминуче чекають труднощі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забувайте разом з сім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1600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єю</a:t>
            </a:r>
            <a:r>
              <a:rPr lang="uk-UA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відпочивати </a:t>
            </a:r>
            <a:r>
              <a:rPr lang="uk-UA" sz="1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веселитись</a:t>
            </a:r>
            <a:endParaRPr lang="uk-UA" sz="16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звинувачуйте себе за те, що щось не вдалося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Станьте однією командою, прислухайтеся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одного, </a:t>
            </a:r>
          </a:p>
          <a:p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знайдіть час для душевних розмов та молитви.   .</a:t>
            </a: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ілка вправо 8"/>
          <p:cNvSpPr/>
          <p:nvPr/>
        </p:nvSpPr>
        <p:spPr>
          <a:xfrm>
            <a:off x="267087" y="3111365"/>
            <a:ext cx="144016" cy="1840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трілка вправо 9"/>
          <p:cNvSpPr/>
          <p:nvPr/>
        </p:nvSpPr>
        <p:spPr>
          <a:xfrm>
            <a:off x="307975" y="965048"/>
            <a:ext cx="144016" cy="1840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Стрілка вправо 10"/>
          <p:cNvSpPr/>
          <p:nvPr/>
        </p:nvSpPr>
        <p:spPr>
          <a:xfrm>
            <a:off x="279888" y="2708920"/>
            <a:ext cx="144016" cy="1840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2" name="Рисунок 11" descr="Photo of Шкільне життя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399307"/>
            <a:ext cx="1333500" cy="133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AutoShape 2" descr="Щасливі разом - сімейна група | Діти в місті Рівн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868144" y="4997187"/>
            <a:ext cx="3220640" cy="1493206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99784" y="5930822"/>
            <a:ext cx="1128361" cy="775492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14806" y="4869160"/>
            <a:ext cx="151774" cy="25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2646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amyatka-dlya-ditey-ta-doroslikh-pid-chas-karantinu-djjp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9382"/>
            <a:ext cx="1907704" cy="117737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259632" y="447937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 для середньої школи  (5-9 </a:t>
            </a:r>
            <a:r>
              <a:rPr lang="uk-UA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uk-UA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5004" y="915990"/>
            <a:ext cx="864096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підлітків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добре, якщо їхній робочий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день, 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день взагалі починається не о 8:30, а хоча б на годину пізніше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Це був би величезний внесок у їхнє здоров’я. Адже їхні потреби у сні  більші, ніж зазвичай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Підлітку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важливо,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щоб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 бачили в ньому авторитетну фігуру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Тож якщо ми зараз перекладемо частину родинної відповідальності на нього, якщо він готовий її взяти, – це буде внесок і в наші стосунки, і у відчуття сили самим підлітком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Ми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можемо поставити пряме запитання: 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“Чим я можу бути для тебе корисним, що я можу зробити для тебе зараз?”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Наступний крок: 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“Я не хочу, аби твій день перетворювався на суцільне навчання, </a:t>
            </a:r>
            <a:r>
              <a:rPr lang="uk-UA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давай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подумаємо, що там буде ще”.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Щодо навчання можна сказати: 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uk-UA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Давай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сплануємо, скільки часу потрібно на кожен предмет, і скажи мені сам – тебе контролювати чи не треба</a:t>
            </a:r>
            <a:r>
              <a:rPr lang="uk-UA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?”.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uk-UA" sz="1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Треба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запитати </a:t>
            </a:r>
            <a:r>
              <a:rPr lang="uk-UA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підлітка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краще облаштувати його місце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І тут, оскільки ми маємо справу зі спротивом, можливо, підліток вирішить робити 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уроки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підлозі, лежачи. Треба поставитись до цього з розумінням – це також буде внесок у стосунки і в повагу до особистого простору </a:t>
            </a:r>
            <a:r>
              <a:rPr lang="uk-UA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підлітка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271990" y="980729"/>
            <a:ext cx="7252338" cy="72579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школярів середньої школи під час підліткової кризи зазвичай страждає навчальна мотивація, тому що в мозку в цей час інші завдання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94598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amyatka-dlya-ditey-ta-doroslikh-pid-chas-karantinu-djjp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9382"/>
            <a:ext cx="1907704" cy="132138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395536" y="1052736"/>
            <a:ext cx="756084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Зазвичай, підлітки схильні чинити опір,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ними важко працювати. </a:t>
            </a:r>
            <a:endParaRPr lang="uk-UA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Тому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чим менше материнського голосу, який наказує, що робити, - тим краще.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підліток відчуває, що його контролюють – він буде бунтувати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Але йому також важливо бачити, що якщо він щось зробив – це він, умовно кажучи, зробив не даремно. Треба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говорити, як ви цінуєте те, що він робить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 можемо вимагати чогось від дитини тільки тоді, коли їй є, що від нас </a:t>
            </a:r>
            <a:r>
              <a:rPr lang="uk-UA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дзеркалити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Я можу очікувати, що мої діти займаються зарядкою, якщо я сама займаюсь. Вони мають бачити, що ми вчимось або працюємо з дому. І це буде геніально – якщо ми всідаємось або разом, або кожен у своїй кімнаті, і до нього долітає, як ви слухаєте лекцію або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працюєте.</a:t>
            </a: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4437112"/>
            <a:ext cx="3097037" cy="206062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965" y="4437112"/>
            <a:ext cx="1835696" cy="1224395"/>
          </a:xfrm>
          <a:prstGeom prst="rect">
            <a:avLst/>
          </a:prstGeom>
        </p:spPr>
      </p:pic>
      <p:sp>
        <p:nvSpPr>
          <p:cNvPr id="9" name="AutoShape 2" descr="Гімнастика вдома - ДНЗ №4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59832" y="4422096"/>
            <a:ext cx="1819359" cy="1819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7131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amyatka-dlya-ditey-ta-doroslikh-pid-chas-karantinu-djjp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9382"/>
            <a:ext cx="1907704" cy="132138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AutoShape 2" descr="Гімнастика вдома - ДНЗ №4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" name="TextBox 1"/>
          <p:cNvSpPr txBox="1"/>
          <p:nvPr/>
        </p:nvSpPr>
        <p:spPr>
          <a:xfrm>
            <a:off x="1331640" y="648494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для старшої школи (10-11 </a:t>
            </a:r>
            <a:r>
              <a:rPr lang="uk-UA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uk-UA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7378" y="2377182"/>
            <a:ext cx="8199078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Тут ми можемо допомогти, розповідаючи їй про онлайн-курси, які ми самі бачили, різні джерела інформації з питань, що цікавлять дитину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Дитина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старшої школи вже може бачити власну користь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нормі, до 14-15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</a:p>
          <a:p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уже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має визріти власна мотивація до навчання. Отже, цей вік має бути часом, коли ми вже не дуже контролюємо процес,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дитина “вчиться сама”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старшого школяра – дитини 16-17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років – уже має сформуватися внутрішній контроль і є безпосередня навчальна мотивація. Він сам розуміє, заради чого все це робить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ми бачимо, що наша дитина – вмотивована і відповідальна, нам треба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слідкувати, щоб вона відпочивала і перемикалась на різні види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ому дітям потрібна діяльність, де знімається напруга (наприклад, робити фізичні вправи). </a:t>
            </a:r>
          </a:p>
          <a:p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Важливо «вмикати тіло»,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тому що йому зараз не вистачає уваги.</a:t>
            </a:r>
          </a:p>
          <a:p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271990" y="1196752"/>
            <a:ext cx="7468362" cy="104520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Учні </a:t>
            </a:r>
            <a:r>
              <a:rPr lang="uk-UA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старшої школи вже націлені на результат. Якщо дитина нормально розвивається і дорослішає, у неї вже формується внутрішня мотивація до навчання. Така дитина буде сама шукати, де ще знайти інформацію, що їй </a:t>
            </a:r>
            <a:r>
              <a:rPr lang="uk-UA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потрібна.</a:t>
            </a:r>
            <a:endParaRPr lang="uk-UA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320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494</TotalTime>
  <Words>1367</Words>
  <Application>Microsoft Office PowerPoint</Application>
  <PresentationFormat>Экран (4:3)</PresentationFormat>
  <Paragraphs>81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 презентації</dc:title>
  <dc:creator>Школа</dc:creator>
  <cp:lastModifiedBy>14082016</cp:lastModifiedBy>
  <cp:revision>48</cp:revision>
  <dcterms:created xsi:type="dcterms:W3CDTF">2018-03-13T12:50:42Z</dcterms:created>
  <dcterms:modified xsi:type="dcterms:W3CDTF">2021-10-13T10:20:46Z</dcterms:modified>
</cp:coreProperties>
</file>