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9"/>
      <p:bold r:id="rId20"/>
    </p:embeddedFont>
    <p:embeddedFont>
      <p:font typeface="Lora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7256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8400d107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8400d107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8400d107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8400d107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8400d107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8400d1072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8400d107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8400d107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8400d107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8400d107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8400d107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8400d107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8400d107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8400d107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8400d1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8400d1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8400d107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8400d107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8400d107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8400d107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8400d107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8400d107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8400d107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8400d107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8400d107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8400d107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8400d107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8400d107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8400d107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8400d107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lternative-energy.com.ua/blog/2016/02/23/water-power/" TargetMode="External"/><Relationship Id="rId5" Type="http://schemas.openxmlformats.org/officeDocument/2006/relationships/hyperlink" Target="http://olympica.com.ua/695732-chomu-temperatura-kipinnya-vodi-v-riznih-umovah-rizna.html" TargetMode="External"/><Relationship Id="rId4" Type="http://schemas.openxmlformats.org/officeDocument/2006/relationships/hyperlink" Target="http://posekretu.com.ua/28283-chomu-voda-zamerzayuchi-zbilshuyetsya-v-obyemi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5600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Унікальні</a:t>
            </a:r>
            <a:r>
              <a:rPr lang="ru" sz="5300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фізичні властивості води</a:t>
            </a:r>
            <a:endParaRPr sz="5300" b="1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21546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i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Готували</a:t>
            </a:r>
            <a:endParaRPr sz="2500" b="1" i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i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2500" b="1" i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i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sz="2500" b="1" i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i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2500" b="1" i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i="1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2500" b="1" i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41000"/>
          </a:blip>
          <a:srcRect l="21506" t="6807" r="21506" b="6799"/>
          <a:stretch/>
        </p:blipFill>
        <p:spPr>
          <a:xfrm>
            <a:off x="3494950" y="3625425"/>
            <a:ext cx="1595801" cy="135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Яка температура кипіння води в горах?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86850" y="1498875"/>
            <a:ext cx="8970300" cy="346798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У горах температура кипіння рідини поступово падає. Це пов'язано з тим, що атмосферний тиск при сходженні на гору поступово знижується. Щоб вода закипіла, тиск в бульбашках, які з'являються в процесі нагрівання води, має бути рівним атмосферному.</a:t>
            </a:r>
            <a:endParaRPr sz="215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Тому зі збільшенням висоти в горах на кожні 300 м температура кипіння води знижується приблизно на один градус. Такий окріп не такий гарячий, як кипляча рідина на рівнинній місцевості. Але, на великій висоті складно, а іноді й неможливо заварити чай.</a:t>
            </a:r>
            <a:endParaRPr sz="215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50" dirty="0"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dirty="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 dirty="0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 інших умовах?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86850" y="1104600"/>
            <a:ext cx="8970300" cy="3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А яка температура кипіння води у вакуумі? Вакуум являє собою розріджене середовище, в якій тиск значно нижчий атмосферного. Температура кипіння води в розрідженому середовищі також залежить від залишкового тиску. При тиску у вакуумі 0,001 атм. рідина закипить при 6,7 ° С. Зазвичай залишковий тиск становить близько 0,004 атм., Тому при такому тиску вода закипає при 30 ° С. При збільшенні тиску в розрідженому середовищі, температура кипіння рідини буде підвищуватися.</a:t>
            </a:r>
            <a:endParaRPr sz="45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Використання води як акумулятора енергії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850" y="1467500"/>
            <a:ext cx="8970300" cy="3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5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Рухома вода є потужним джерелом енергії, за допомогою неї освітлюють цілі міста і навіть країни. Тисячі років тому греки використовували водяні колеса, які набирали воду відрами, які були прикріплені навколо колеса. Вага води зумовлювала рух колеса, тобто відбувалось перетворення кінетичної енергії в механічну. Ця енергія використовувалась для подрібнення зерна і перекачування води.</a:t>
            </a:r>
            <a:endParaRPr sz="26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Чому в опалювальних системах використовують воду?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86849" y="1467500"/>
            <a:ext cx="8953241" cy="3301927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5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Вода — найдешевший, доступний і екологічно безпечний теплоносій, випадковий витік з системи опалення не створить проблем для здоров’я домочадців. І в разі такого витоку відновити вихідний обсяг води в системі опалення дуже просто — потрібно лише долити необхідну кількість літрів у відкритий розширювальний бачок опалювальної системи.</a:t>
            </a:r>
            <a:endParaRPr sz="415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5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rgbClr val="FFFF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2250" i="1" dirty="0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Висновки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86850" y="1104600"/>
            <a:ext cx="8970300" cy="41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Вода насправді дуже дивна речовина.Вона не підкоряється багатьом фізико-хімічним закономірностям, які справедливі для інших сполук, тому що взаємодія її молекул надзвичайно велика і потрібен особливо інтенсивний тепловий рух молекул, щоб перемогти додаткове притягання.Вода відіграє і буде відігравати надалі роль найважливішого стратегічно </a:t>
            </a:r>
            <a:endParaRPr sz="22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важливого ресурсу, який потрібно охороняти на рівні із золотовалютним запасом держави. І саме в цій ситуації найефективнішою буде співпраця держави та суспільства.</a:t>
            </a:r>
            <a:endParaRPr sz="22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Використані джерела інформації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311700" y="836375"/>
            <a:ext cx="8970300" cy="41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 u="sng">
                <a:solidFill>
                  <a:schemeClr val="hlink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http://posekretu.com.ua/28283-chomu-voda-zamerzayuchi-zbilshuyetsya-v-obyemi.html</a:t>
            </a:r>
            <a:endParaRPr sz="27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 u="sng">
                <a:solidFill>
                  <a:schemeClr val="hlink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http://olympica.com.ua/695732-chomu-temperatura-kipinnya-vodi-v-riznih-umovah-rizna.html</a:t>
            </a:r>
            <a:endParaRPr sz="27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 u="sng">
                <a:solidFill>
                  <a:schemeClr val="hlink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http://alternative-energy.com.ua/blog/2016/02/23/water-power/</a:t>
            </a:r>
            <a:endParaRPr sz="27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5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8900"/>
            <a:ext cx="9144000" cy="52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Вода – найдивовижніша речовина на Землі</a:t>
            </a:r>
            <a:endParaRPr sz="6600" b="1">
              <a:solidFill>
                <a:srgbClr val="FFFF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3013525"/>
            <a:ext cx="8520600" cy="18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4100" b="1" i="1">
                <a:solidFill>
                  <a:srgbClr val="FF9900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Мета проекту</a:t>
            </a:r>
            <a:r>
              <a:rPr lang="ru" sz="4100" b="1">
                <a:solidFill>
                  <a:srgbClr val="FF9900"/>
                </a:solidFill>
                <a:highlight>
                  <a:srgbClr val="00FFFF"/>
                </a:highlight>
              </a:rPr>
              <a:t>: </a:t>
            </a:r>
            <a:r>
              <a:rPr lang="ru" sz="4400" b="1">
                <a:solidFill>
                  <a:srgbClr val="FF990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Дослідити унікальні властивості води</a:t>
            </a:r>
            <a:endParaRPr sz="4100">
              <a:solidFill>
                <a:srgbClr val="FF9900"/>
              </a:solidFill>
              <a:highlight>
                <a:schemeClr val="accent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b="1">
                <a:solidFill>
                  <a:srgbClr val="FFFF00"/>
                </a:solidFill>
              </a:rPr>
              <a:t>У чому унікальність води?</a:t>
            </a:r>
            <a:endParaRPr sz="4300" b="1">
              <a:solidFill>
                <a:srgbClr val="FFFF00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846375"/>
            <a:ext cx="8520600" cy="29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i="1">
                <a:solidFill>
                  <a:srgbClr val="FF9900"/>
                </a:solidFill>
                <a:highlight>
                  <a:schemeClr val="accent6"/>
                </a:highlight>
                <a:latin typeface="Comic Sans MS"/>
                <a:ea typeface="Comic Sans MS"/>
                <a:cs typeface="Comic Sans MS"/>
                <a:sym typeface="Comic Sans MS"/>
              </a:rPr>
              <a:t>Задачі проекту:</a:t>
            </a: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71475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2250"/>
              <a:buFont typeface="Lora"/>
              <a:buChar char="●"/>
            </a:pPr>
            <a:r>
              <a:rPr lang="ru" sz="2250">
                <a:solidFill>
                  <a:srgbClr val="FF9900"/>
                </a:solidFill>
                <a:highlight>
                  <a:schemeClr val="accent6"/>
                </a:highlight>
                <a:latin typeface="Lora"/>
                <a:ea typeface="Lora"/>
                <a:cs typeface="Lora"/>
                <a:sym typeface="Lora"/>
              </a:rPr>
              <a:t>Чому вода при охолодженні збільшується в об’ємі</a:t>
            </a:r>
            <a:endParaRPr sz="2250">
              <a:solidFill>
                <a:srgbClr val="FF9900"/>
              </a:solidFill>
              <a:highlight>
                <a:schemeClr val="accent6"/>
              </a:highlight>
              <a:latin typeface="Lora"/>
              <a:ea typeface="Lora"/>
              <a:cs typeface="Lora"/>
              <a:sym typeface="Lora"/>
            </a:endParaRPr>
          </a:p>
          <a:p>
            <a:pPr marL="457200" lvl="0" indent="-371475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50"/>
              <a:buFont typeface="Lora"/>
              <a:buChar char="●"/>
            </a:pPr>
            <a:r>
              <a:rPr lang="ru" sz="2250">
                <a:solidFill>
                  <a:srgbClr val="FF9900"/>
                </a:solidFill>
                <a:highlight>
                  <a:schemeClr val="accent6"/>
                </a:highlight>
                <a:latin typeface="Lora"/>
                <a:ea typeface="Lora"/>
                <a:cs typeface="Lora"/>
                <a:sym typeface="Lora"/>
              </a:rPr>
              <a:t>В яких умовах температура кипіння води відрізняється від 100 градусів</a:t>
            </a:r>
            <a:endParaRPr sz="2250">
              <a:solidFill>
                <a:srgbClr val="FF9900"/>
              </a:solidFill>
              <a:highlight>
                <a:schemeClr val="accent6"/>
              </a:highlight>
              <a:latin typeface="Lora"/>
              <a:ea typeface="Lora"/>
              <a:cs typeface="Lora"/>
              <a:sym typeface="Lora"/>
            </a:endParaRPr>
          </a:p>
          <a:p>
            <a:pPr marL="457200" lvl="0" indent="-371475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50"/>
              <a:buFont typeface="Lora"/>
              <a:buChar char="●"/>
            </a:pPr>
            <a:r>
              <a:rPr lang="ru" sz="2250">
                <a:solidFill>
                  <a:srgbClr val="FF9900"/>
                </a:solidFill>
                <a:highlight>
                  <a:schemeClr val="accent6"/>
                </a:highlight>
                <a:latin typeface="Lora"/>
                <a:ea typeface="Lora"/>
                <a:cs typeface="Lora"/>
                <a:sym typeface="Lora"/>
              </a:rPr>
              <a:t>Використання води як акумулятор енергії.</a:t>
            </a:r>
            <a:endParaRPr sz="2250">
              <a:solidFill>
                <a:srgbClr val="FF9900"/>
              </a:solidFill>
              <a:highlight>
                <a:schemeClr val="accent6"/>
              </a:highlight>
              <a:latin typeface="Lora"/>
              <a:ea typeface="Lora"/>
              <a:cs typeface="Lora"/>
              <a:sym typeface="Lora"/>
            </a:endParaRPr>
          </a:p>
          <a:p>
            <a:pPr marL="457200" lvl="0" indent="-371475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50"/>
              <a:buFont typeface="Lora"/>
              <a:buChar char="●"/>
            </a:pPr>
            <a:r>
              <a:rPr lang="ru" sz="2250">
                <a:solidFill>
                  <a:srgbClr val="FF9900"/>
                </a:solidFill>
                <a:highlight>
                  <a:schemeClr val="accent6"/>
                </a:highlight>
                <a:latin typeface="Lora"/>
                <a:ea typeface="Lora"/>
                <a:cs typeface="Lora"/>
                <a:sym typeface="Lora"/>
              </a:rPr>
              <a:t>Чому в опалювальних системах використовують воду?</a:t>
            </a:r>
            <a:endParaRPr sz="2250">
              <a:solidFill>
                <a:srgbClr val="FF9900"/>
              </a:solidFill>
              <a:highlight>
                <a:schemeClr val="accent6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sz="2200">
              <a:solidFill>
                <a:srgbClr val="FF9900"/>
              </a:solidFill>
              <a:highlight>
                <a:schemeClr val="accent6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583775"/>
            <a:ext cx="8520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b="1">
                <a:solidFill>
                  <a:srgbClr val="FFFF00"/>
                </a:solidFill>
              </a:rPr>
              <a:t>У чому унікальність води?</a:t>
            </a:r>
            <a:endParaRPr sz="4300" b="1">
              <a:solidFill>
                <a:srgbClr val="FFFF0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173550" y="1656650"/>
            <a:ext cx="8970300" cy="31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i="1">
                <a:solidFill>
                  <a:srgbClr val="FF9900"/>
                </a:solidFill>
                <a:highlight>
                  <a:schemeClr val="accent6"/>
                </a:highlight>
                <a:latin typeface="Comic Sans MS"/>
                <a:ea typeface="Comic Sans MS"/>
                <a:cs typeface="Comic Sans MS"/>
                <a:sym typeface="Comic Sans MS"/>
              </a:rPr>
              <a:t>Вода є унікальною речовиною, без якої не може існувати жодний живий організм на нашій блакитній планеті.</a:t>
            </a: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250" i="1">
                <a:solidFill>
                  <a:srgbClr val="FF9900"/>
                </a:solidFill>
                <a:highlight>
                  <a:schemeClr val="accent6"/>
                </a:highlight>
                <a:latin typeface="Comic Sans MS"/>
                <a:ea typeface="Comic Sans MS"/>
                <a:cs typeface="Comic Sans MS"/>
                <a:sym typeface="Comic Sans MS"/>
              </a:rPr>
              <a:t>...організм дорослої людини в середньому складається з рідини на 70 %</a:t>
            </a: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98400" y="520675"/>
            <a:ext cx="85206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b="1">
                <a:solidFill>
                  <a:srgbClr val="FFFF00"/>
                </a:solidFill>
              </a:rPr>
              <a:t>У чому унікальність води?</a:t>
            </a:r>
            <a:endParaRPr sz="4300" b="1">
              <a:solidFill>
                <a:srgbClr val="FFFF00"/>
              </a:solidFill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173550" y="1782875"/>
            <a:ext cx="8970300" cy="30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i="1">
                <a:solidFill>
                  <a:srgbClr val="FF9900"/>
                </a:solidFill>
                <a:highlight>
                  <a:schemeClr val="accent6"/>
                </a:highlight>
                <a:latin typeface="Comic Sans MS"/>
                <a:ea typeface="Comic Sans MS"/>
                <a:cs typeface="Comic Sans MS"/>
                <a:sym typeface="Comic Sans MS"/>
              </a:rPr>
              <a:t>...вона здатна розчинити надзвичайно багато корисних мікроелементів, речовин, транспортуючи їх як в організмі людини, так і в масштабах цілої планети</a:t>
            </a: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250" i="1">
                <a:solidFill>
                  <a:srgbClr val="FF9900"/>
                </a:solidFill>
                <a:highlight>
                  <a:schemeClr val="accent6"/>
                </a:highlight>
                <a:latin typeface="Comic Sans MS"/>
                <a:ea typeface="Comic Sans MS"/>
                <a:cs typeface="Comic Sans MS"/>
                <a:sym typeface="Comic Sans MS"/>
              </a:rPr>
              <a:t>...вона одна існує в природі одразу в трьох агрегатних станах: рідкому, твердому, та газоподібному (у вигляді пари)</a:t>
            </a:r>
            <a:endParaRPr sz="2250" i="1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26225"/>
            <a:ext cx="8520600" cy="8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" sz="3850" b="1">
                <a:solidFill>
                  <a:srgbClr val="FFFF00"/>
                </a:solidFill>
                <a:latin typeface="Lora"/>
                <a:ea typeface="Lora"/>
                <a:cs typeface="Lora"/>
                <a:sym typeface="Lora"/>
              </a:rPr>
              <a:t>Чому вода при охолодженні збільшується в об’ємі?</a:t>
            </a:r>
            <a:endParaRPr sz="5900" b="1">
              <a:solidFill>
                <a:srgbClr val="FFFF00"/>
              </a:solidFill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86850" y="1640875"/>
            <a:ext cx="8970300" cy="33606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Справа в тому, що замерзаючи, вода кристалізується. І якщо в рідкому стані молекули води розташовані більш тісно, щільно, то в замерзлому стані атоми кисню і водню розташовуються по кутах кристалів, між якими, є певна відстань. Таким чином, окремо взята кількість води стає менш щільною і збільшується в об’ємі.</a:t>
            </a:r>
            <a:r>
              <a:rPr lang="ru" sz="1400" dirty="0">
                <a:solidFill>
                  <a:srgbClr val="FF99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35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Вода — це єдина природна рідина, що розширюється і при нагріванні і при охолодженні.</a:t>
            </a:r>
            <a:endParaRPr sz="355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157775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 яких умов температура кипіння відрізняється від 100 градусів?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86850" y="1782875"/>
            <a:ext cx="8970300" cy="23898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Кожен знає, що температура кипіння води при звичайному атмосферному тиску (близько 760 мм рт. ст.) Становить 100 ° С. Але не всім відомо, що вода може закипати при різній температурі. Точка закипання залежить від ряду факторів. Якщо спрацьовують певні умови, вода може закипіти і при +70 ° С, і при +130 ° С, і навіть при 300 ° С! Розглянемо причини більш докладно.</a:t>
            </a:r>
            <a:endParaRPr sz="220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 dirty="0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157775"/>
            <a:ext cx="8520600" cy="8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чого залежить температура кипіння води?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73700" y="1514650"/>
            <a:ext cx="8970300" cy="317165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5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Закипання води в ємності відбувається за певним механізмом. В процесі нагрівання рідини на стінках ємності, в яку вона налита, з'являються бульбашки повітря. Усередині кожної бульбашки знаходиться пара. Температура пари в бульбашках спочатку значно вища за температуру води. Але тиск води в цей період вищий, ніж усередині бульбашок.</a:t>
            </a:r>
            <a:r>
              <a:rPr lang="ru" sz="1750" dirty="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endParaRPr sz="50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 dirty="0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368300" algn="ctr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 чого залежить температура кипіння води?</a:t>
            </a:r>
            <a:endParaRPr sz="37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rgbClr val="FFFF00"/>
              </a:solidFill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86850" y="1782874"/>
            <a:ext cx="8970300" cy="2903425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dirty="0">
                <a:solidFill>
                  <a:srgbClr val="FF9900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Поки вода не прогрілася, пара в бульбашках стискається. Потім під впливом зовнішнього тиску бульбашки лопаються. Процес триває до тих пір, поки температури рідини і пари в бульбашках не зрівняються. Саме тепер кульки з парою можуть піднятися на поверхню. Вода починає закипати. Далі процес нагріву припиняється, так як надлишки тепла виводяться паром назовні в атмосферу. Це термодинамічна рівновага</a:t>
            </a:r>
            <a:endParaRPr sz="3400" dirty="0">
              <a:solidFill>
                <a:srgbClr val="FF9900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36830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50" dirty="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50" i="1" dirty="0">
              <a:solidFill>
                <a:srgbClr val="FF9900"/>
              </a:solidFill>
              <a:highlight>
                <a:schemeClr val="accent6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Экран (16:9)</PresentationFormat>
  <Paragraphs>58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Times New Roman</vt:lpstr>
      <vt:lpstr>Lora</vt:lpstr>
      <vt:lpstr>Simple Light</vt:lpstr>
      <vt:lpstr>Унікальні фізичні властивості води</vt:lpstr>
      <vt:lpstr>Вода – найдивовижніша речовина на Землі</vt:lpstr>
      <vt:lpstr>У чому унікальність води?</vt:lpstr>
      <vt:lpstr>У чому унікальність води?</vt:lpstr>
      <vt:lpstr>У чому унікальність води?</vt:lpstr>
      <vt:lpstr>Чому вода при охолодженні збільшується в об’ємі?</vt:lpstr>
      <vt:lpstr>За  яких умов температура кипіння відрізняється від 100 градусів? </vt:lpstr>
      <vt:lpstr>Від чого залежить температура кипіння води? </vt:lpstr>
      <vt:lpstr>Від чого залежить температура кипіння води? </vt:lpstr>
      <vt:lpstr>Яка температура кипіння води в горах? </vt:lpstr>
      <vt:lpstr>А в інших умовах? </vt:lpstr>
      <vt:lpstr>Використання води як акумулятора енергії </vt:lpstr>
      <vt:lpstr>Чому в опалювальних системах використовують воду? </vt:lpstr>
      <vt:lpstr>Висновки </vt:lpstr>
      <vt:lpstr>Використані джерела інформації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Унікальні фізичні властивості води</dc:title>
  <cp:lastModifiedBy>Олег</cp:lastModifiedBy>
  <cp:revision>1</cp:revision>
  <dcterms:modified xsi:type="dcterms:W3CDTF">2020-12-17T19:04:10Z</dcterms:modified>
</cp:coreProperties>
</file>