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73" r:id="rId4"/>
    <p:sldId id="270" r:id="rId5"/>
    <p:sldId id="271" r:id="rId6"/>
    <p:sldId id="272" r:id="rId7"/>
    <p:sldId id="274" r:id="rId8"/>
    <p:sldId id="262" r:id="rId9"/>
    <p:sldId id="277" r:id="rId10"/>
    <p:sldId id="260" r:id="rId11"/>
    <p:sldId id="278" r:id="rId12"/>
    <p:sldId id="263" r:id="rId13"/>
    <p:sldId id="279" r:id="rId14"/>
    <p:sldId id="280" r:id="rId15"/>
    <p:sldId id="261" r:id="rId16"/>
    <p:sldId id="281" r:id="rId17"/>
    <p:sldId id="265" r:id="rId18"/>
    <p:sldId id="266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cat>
            <c:strRef>
              <c:f>Лист1!$A$2:$A$9</c:f>
              <c:strCache>
                <c:ptCount val="8"/>
                <c:pt idx="0">
                  <c:v>Дніпро</c:v>
                </c:pt>
                <c:pt idx="1">
                  <c:v>Південний Буг</c:v>
                </c:pt>
                <c:pt idx="2">
                  <c:v>Псел</c:v>
                </c:pt>
                <c:pt idx="3">
                  <c:v>Дністер</c:v>
                </c:pt>
                <c:pt idx="4">
                  <c:v>Сіверський Донець</c:v>
                </c:pt>
                <c:pt idx="5">
                  <c:v>Горинь</c:v>
                </c:pt>
                <c:pt idx="6">
                  <c:v>Десна</c:v>
                </c:pt>
                <c:pt idx="7">
                  <c:v>Інгулець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2201</c:v>
                </c:pt>
                <c:pt idx="1">
                  <c:v>806</c:v>
                </c:pt>
                <c:pt idx="2">
                  <c:v>717</c:v>
                </c:pt>
                <c:pt idx="3">
                  <c:v>1362</c:v>
                </c:pt>
                <c:pt idx="4">
                  <c:v>1053</c:v>
                </c:pt>
                <c:pt idx="5">
                  <c:v>659</c:v>
                </c:pt>
                <c:pt idx="6">
                  <c:v>1130</c:v>
                </c:pt>
                <c:pt idx="7">
                  <c:v>549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Дніпро</c:v>
                </c:pt>
                <c:pt idx="1">
                  <c:v>Південний Буг</c:v>
                </c:pt>
                <c:pt idx="2">
                  <c:v>Псел</c:v>
                </c:pt>
                <c:pt idx="3">
                  <c:v>Дністер</c:v>
                </c:pt>
                <c:pt idx="4">
                  <c:v>Сіверський Донець</c:v>
                </c:pt>
                <c:pt idx="5">
                  <c:v>Горинь</c:v>
                </c:pt>
                <c:pt idx="6">
                  <c:v>Десна</c:v>
                </c:pt>
                <c:pt idx="7">
                  <c:v>Інгулець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981</c:v>
                </c:pt>
                <c:pt idx="1">
                  <c:v>806</c:v>
                </c:pt>
                <c:pt idx="2">
                  <c:v>717</c:v>
                </c:pt>
                <c:pt idx="3">
                  <c:v>705</c:v>
                </c:pt>
                <c:pt idx="4">
                  <c:v>672</c:v>
                </c:pt>
                <c:pt idx="5">
                  <c:v>659</c:v>
                </c:pt>
                <c:pt idx="6">
                  <c:v>597</c:v>
                </c:pt>
                <c:pt idx="7">
                  <c:v>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714915216"/>
        <c:axId val="-714922832"/>
      </c:barChart>
      <c:catAx>
        <c:axId val="-7149152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714922832"/>
        <c:crosses val="autoZero"/>
        <c:auto val="1"/>
        <c:lblAlgn val="ctr"/>
        <c:lblOffset val="100"/>
        <c:noMultiLvlLbl val="0"/>
      </c:catAx>
      <c:valAx>
        <c:axId val="-71492283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-714915216"/>
        <c:crosses val="autoZero"/>
        <c:crossBetween val="between"/>
      </c:valAx>
      <c:spPr>
        <a:solidFill>
          <a:srgbClr val="FFC000"/>
        </a:solidFill>
        <a:scene3d>
          <a:camera prst="orthographicFront"/>
          <a:lightRig rig="threePt" dir="t"/>
        </a:scene3d>
        <a:sp3d>
          <a:bevelT w="114300" prst="artDeco"/>
        </a:sp3d>
      </c:spPr>
    </c:plotArea>
    <c:plotVisOnly val="1"/>
    <c:dispBlanksAs val="gap"/>
    <c:showDLblsOverMax val="0"/>
  </c:chart>
  <c:spPr>
    <a:solidFill>
      <a:srgbClr val="0070C0"/>
    </a:solidFill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Водні ресурси України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cat>
            <c:strRef>
              <c:f>Лист1!$A$2:$A$3</c:f>
              <c:strCache>
                <c:ptCount val="2"/>
                <c:pt idx="0">
                  <c:v>Дніпро</c:v>
                </c:pt>
                <c:pt idx="1">
                  <c:v>Інші річки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B61-3DF0-47F1-BB27-0E122DA6889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9FE3-0C6F-433B-B079-142FBE8D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B61-3DF0-47F1-BB27-0E122DA6889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9FE3-0C6F-433B-B079-142FBE8D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B61-3DF0-47F1-BB27-0E122DA6889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9FE3-0C6F-433B-B079-142FBE8D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B61-3DF0-47F1-BB27-0E122DA6889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9FE3-0C6F-433B-B079-142FBE8D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B61-3DF0-47F1-BB27-0E122DA6889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9FE3-0C6F-433B-B079-142FBE8D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B61-3DF0-47F1-BB27-0E122DA6889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9FE3-0C6F-433B-B079-142FBE8D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B61-3DF0-47F1-BB27-0E122DA6889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9FE3-0C6F-433B-B079-142FBE8D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B61-3DF0-47F1-BB27-0E122DA6889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B9FE3-0C6F-433B-B079-142FBE8D3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B61-3DF0-47F1-BB27-0E122DA6889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9FE3-0C6F-433B-B079-142FBE8D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B61-3DF0-47F1-BB27-0E122DA6889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A6B9FE3-0C6F-433B-B079-142FBE8D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2DC0B61-3DF0-47F1-BB27-0E122DA6889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9FE3-0C6F-433B-B079-142FBE8D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DC0B61-3DF0-47F1-BB27-0E122DA68895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6B9FE3-0C6F-433B-B079-142FBE8D3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ru"/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786322"/>
            <a:ext cx="6480048" cy="17526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Географія</a:t>
            </a:r>
          </a:p>
          <a:p>
            <a:r>
              <a:rPr lang="uk-UA" sz="2400" dirty="0" smtClean="0"/>
              <a:t>8 клас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857232"/>
            <a:ext cx="6784230" cy="4524315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rtDeco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РІЧКОВІ</a:t>
            </a:r>
          </a:p>
          <a:p>
            <a:pPr algn="ctr"/>
            <a:r>
              <a:rPr lang="uk-UA" sz="9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БАСЕЙНИ</a:t>
            </a:r>
            <a:endParaRPr lang="ru-RU" sz="9600" b="1" cap="none" spc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9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УКРАЇНИ</a:t>
            </a:r>
            <a:endParaRPr lang="ru-RU" sz="96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дністер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85793"/>
            <a:ext cx="7500990" cy="579774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БАСЕЙН ДНІСТРА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7" name="Picture 1" descr="C:\Documents and Settings\User\Рабочий стол\e5e0badf8369e9df6b9b84774bd0f49d.jp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214290"/>
            <a:ext cx="3338506" cy="2503880"/>
          </a:xfrm>
          <a:prstGeom prst="rect">
            <a:avLst/>
          </a:prstGeom>
          <a:noFill/>
        </p:spPr>
      </p:pic>
      <p:pic>
        <p:nvPicPr>
          <p:cNvPr id="14338" name="Picture 2" descr="C:\Documents and Settings\User\Рабочий стол\dniest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677355"/>
            <a:ext cx="4429156" cy="294411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БАСЕЙН ДНІСТРА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44" y="4071942"/>
            <a:ext cx="7715304" cy="267765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Довжина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Дністра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1362 км (в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705 км).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басейну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72,1 тис. км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Річний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стік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10 км³.</a:t>
            </a:r>
            <a:endParaRPr lang="ru-RU" sz="24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притоки: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Бистриця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Лімниця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Золота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Липа,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Смотрич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Збруч.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верхів'ї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Дністер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гірська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споруджено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водосховища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  <p:pic>
        <p:nvPicPr>
          <p:cNvPr id="35842" name="Picture 2" descr="C:\Documents and Settings\User\Рабочий стол\dnister_panoram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57256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User\Рабочий стол\БУ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636151"/>
            <a:ext cx="4143404" cy="3107553"/>
          </a:xfrm>
          <a:prstGeom prst="rect">
            <a:avLst/>
          </a:prstGeom>
          <a:noFill/>
        </p:spPr>
      </p:pic>
      <p:pic>
        <p:nvPicPr>
          <p:cNvPr id="11268" name="Picture 4" descr="C:\Documents and Settings\User\Рабочий стол\реки\dca9bc9057b0bd8395ca728903fb97abc6eb363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571480"/>
            <a:ext cx="4310049" cy="3232537"/>
          </a:xfrm>
          <a:prstGeom prst="rect">
            <a:avLst/>
          </a:prstGeom>
          <a:noFill/>
        </p:spPr>
      </p:pic>
      <p:pic>
        <p:nvPicPr>
          <p:cNvPr id="16" name="Picture 2" descr="C:\Documents and Settings\User\Рабочий стол\П.Буг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2143116"/>
            <a:ext cx="6043389" cy="4525963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14282" y="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БАСЕЙН ПІВДЕННОГО</a:t>
            </a:r>
            <a:r>
              <a:rPr kumimoji="0" lang="uk-UA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БУГУ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БАСЕЙН ПІВДЕННОГО</a:t>
            </a:r>
            <a:r>
              <a:rPr kumimoji="0" lang="uk-UA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БУГУ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C:\Documents and Settings\User\Рабочий стол\031908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00108"/>
            <a:ext cx="3571900" cy="2682133"/>
          </a:xfrm>
          <a:prstGeom prst="rect">
            <a:avLst/>
          </a:prstGeom>
          <a:noFill/>
        </p:spPr>
      </p:pic>
      <p:pic>
        <p:nvPicPr>
          <p:cNvPr id="36866" name="Picture 2" descr="C:\Documents and Settings\User\Рабочий стол\реки\0_3ca4_4533815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1000108"/>
            <a:ext cx="4667283" cy="3500462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85720" y="4429132"/>
            <a:ext cx="8572347" cy="230832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Південний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Буг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початок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Подільській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височині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Довжина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806 км,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басейну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63,7 тис. км2.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притоки: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ліві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Синюха,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Мертвовід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Інгул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Згар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Кодима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Гнилий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Яланець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річці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працює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 невеликих ГЕС.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Річний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стік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3,39 км3.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БАСЕЙН ВІСЛИ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1" name="Picture 1" descr="C:\Documents and Settings\User\Рабочий стол\реки\113956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3" y="1000108"/>
            <a:ext cx="6286545" cy="4714908"/>
          </a:xfrm>
          <a:prstGeom prst="rect">
            <a:avLst/>
          </a:prstGeom>
          <a:noFill/>
        </p:spPr>
      </p:pic>
      <p:pic>
        <p:nvPicPr>
          <p:cNvPr id="10242" name="Picture 2" descr="C:\Documents and Settings\User\Рабочий стол\реки\-513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85728"/>
            <a:ext cx="3143250" cy="1857375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висл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928670"/>
            <a:ext cx="3746500" cy="5753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643578"/>
            <a:ext cx="4459491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До басейну Вісли відносяться</a:t>
            </a:r>
          </a:p>
          <a:p>
            <a:r>
              <a:rPr lang="uk-UA" sz="2400" dirty="0" smtClean="0"/>
              <a:t>річки Західний Буг і Сан.</a:t>
            </a:r>
            <a:endParaRPr lang="ru-RU" sz="2400" dirty="0"/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8715436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БАСЕЙН</a:t>
            </a:r>
            <a:r>
              <a:rPr kumimoji="0" lang="uk-UA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СІВЕРСЬКОГО ДІНЦЯ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3" name="Picture 1" descr="C:\Documents and Settings\User\Рабочий стол\реки\12156_fu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143248"/>
            <a:ext cx="4876800" cy="3467100"/>
          </a:xfrm>
          <a:prstGeom prst="rect">
            <a:avLst/>
          </a:prstGeom>
          <a:noFill/>
        </p:spPr>
      </p:pic>
      <p:pic>
        <p:nvPicPr>
          <p:cNvPr id="13314" name="Picture 2" descr="C:\Documents and Settings\User\Рабочий стол\реки\Donec_near_shepilov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1000108"/>
            <a:ext cx="2992429" cy="2244322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сдон.pn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643050"/>
            <a:ext cx="532219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8715436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БАСЕЙН</a:t>
            </a:r>
            <a:r>
              <a:rPr kumimoji="0" lang="uk-UA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СІВЕРСЬКОГО ДІНЦЯ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C:\Documents and Settings\User\Рабочий стол\реки\a16w94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00108"/>
            <a:ext cx="4948238" cy="3290772"/>
          </a:xfrm>
          <a:prstGeom prst="rect">
            <a:avLst/>
          </a:prstGeom>
          <a:noFill/>
        </p:spPr>
      </p:pic>
      <p:pic>
        <p:nvPicPr>
          <p:cNvPr id="37891" name="Picture 3" descr="C:\Documents and Settings\User\Рабочий стол\реки\sev_don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500306"/>
            <a:ext cx="2695262" cy="177642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4429132"/>
            <a:ext cx="8511625" cy="22159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err="1" smtClean="0"/>
              <a:t>Загальна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протяжність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річки</a:t>
            </a:r>
            <a:r>
              <a:rPr lang="ru-RU" sz="2400" dirty="0" smtClean="0"/>
              <a:t> становить 1053 км, </a:t>
            </a:r>
          </a:p>
          <a:p>
            <a:r>
              <a:rPr lang="ru-RU" sz="2400" dirty="0" err="1" smtClean="0"/>
              <a:t>площа</a:t>
            </a:r>
            <a:r>
              <a:rPr lang="ru-RU" sz="2400" dirty="0" smtClean="0"/>
              <a:t> </a:t>
            </a:r>
            <a:r>
              <a:rPr lang="ru-RU" sz="2400" dirty="0" err="1" smtClean="0"/>
              <a:t>басейну</a:t>
            </a:r>
            <a:r>
              <a:rPr lang="ru-RU" sz="2400" dirty="0" smtClean="0"/>
              <a:t> 98,9 тис. км², </a:t>
            </a:r>
            <a:r>
              <a:rPr lang="ru-RU" sz="2400" dirty="0" err="1" smtClean="0"/>
              <a:t>середня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витрата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160 м³/сек. У </a:t>
            </a:r>
            <a:r>
              <a:rPr lang="ru-RU" sz="2400" dirty="0" err="1" smtClean="0"/>
              <a:t>басейні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Сіверського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Дінця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3000 </a:t>
            </a:r>
            <a:r>
              <a:rPr lang="ru-RU" sz="2400" dirty="0" err="1" smtClean="0"/>
              <a:t>річок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425 </a:t>
            </a:r>
            <a:r>
              <a:rPr lang="ru-RU" sz="2400" dirty="0" err="1" smtClean="0"/>
              <a:t>довжиною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10 км, 11 </a:t>
            </a:r>
            <a:r>
              <a:rPr lang="ru-RU" sz="2400" dirty="0" err="1" smtClean="0"/>
              <a:t>річок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100 км. </a:t>
            </a:r>
          </a:p>
          <a:p>
            <a:r>
              <a:rPr lang="ru-RU" sz="2400" dirty="0" smtClean="0"/>
              <a:t>Ширина </a:t>
            </a:r>
            <a:r>
              <a:rPr lang="ru-RU" sz="2400" dirty="0" err="1" smtClean="0"/>
              <a:t>від</a:t>
            </a:r>
            <a:r>
              <a:rPr lang="ru-RU" sz="2400" dirty="0" smtClean="0"/>
              <a:t> 30 до 70 м, </a:t>
            </a:r>
            <a:r>
              <a:rPr lang="ru-RU" sz="2400" dirty="0" err="1" smtClean="0"/>
              <a:t>інколи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досягаючи</a:t>
            </a:r>
            <a:r>
              <a:rPr lang="ru-RU" sz="2400" dirty="0" smtClean="0"/>
              <a:t> 100—200 м.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User\Рабочий стол\реки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86256"/>
            <a:ext cx="3576470" cy="2382823"/>
          </a:xfrm>
          <a:prstGeom prst="rect">
            <a:avLst/>
          </a:prstGeom>
          <a:noFill/>
        </p:spPr>
      </p:pic>
      <p:pic>
        <p:nvPicPr>
          <p:cNvPr id="9218" name="Picture 2" descr="C:\Documents and Settings\User\Рабочий стол\реки\84061686_large_800pxMolochn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000108"/>
            <a:ext cx="4167190" cy="3125393"/>
          </a:xfrm>
          <a:prstGeom prst="rect">
            <a:avLst/>
          </a:prstGeom>
          <a:noFill/>
        </p:spPr>
      </p:pic>
      <p:pic>
        <p:nvPicPr>
          <p:cNvPr id="9219" name="Picture 3" descr="C:\Documents and Settings\User\Рабочий стол\реки\post-21443-12456844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929066"/>
            <a:ext cx="4143404" cy="276917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4282" y="0"/>
            <a:ext cx="7215238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РІЧКИ 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ПРИАЗОВ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’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Я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 descr="C:\Documents and Settings\User\Рабочий стол\приазовье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1587" y="1071546"/>
            <a:ext cx="6602413" cy="5029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3786190"/>
            <a:ext cx="113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Молочна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628652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Кальміус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072462" y="6286520"/>
            <a:ext cx="85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Берда</a:t>
            </a:r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0"/>
            <a:ext cx="7215238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РІЧКИ КРИМУ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1" descr="C:\Documents and Settings\User\Рабочий стол\реки\1003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429000"/>
            <a:ext cx="4750587" cy="3167058"/>
          </a:xfrm>
          <a:prstGeom prst="rect">
            <a:avLst/>
          </a:prstGeom>
          <a:noFill/>
        </p:spPr>
      </p:pic>
      <p:pic>
        <p:nvPicPr>
          <p:cNvPr id="9" name="Picture 3" descr="C:\Documents and Settings\User\Рабочий стол\реки\602689164_2aacdb0cb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214290"/>
            <a:ext cx="4667283" cy="3500462"/>
          </a:xfrm>
          <a:prstGeom prst="rect">
            <a:avLst/>
          </a:prstGeom>
          <a:noFill/>
        </p:spPr>
      </p:pic>
      <p:pic>
        <p:nvPicPr>
          <p:cNvPr id="11" name="Picture 2" descr="C:\Documents and Settings\User\Рабочий стол\крим.pn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071810"/>
            <a:ext cx="5968254" cy="351746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715272" y="285728"/>
            <a:ext cx="8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Салгір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4714884"/>
            <a:ext cx="69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Кача</a:t>
            </a:r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причорном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3632527" cy="452596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4282" y="0"/>
            <a:ext cx="7215238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РІЧКИ 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ПРИЧОРНОМОР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’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Я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145" name="Picture 1" descr="C:\Documents and Settings\User\Рабочий стол\реки\800ximg_5851a-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976275"/>
            <a:ext cx="4000528" cy="2667019"/>
          </a:xfrm>
          <a:prstGeom prst="rect">
            <a:avLst/>
          </a:prstGeom>
          <a:noFill/>
        </p:spPr>
      </p:pic>
      <p:pic>
        <p:nvPicPr>
          <p:cNvPr id="6146" name="Picture 2" descr="C:\Documents and Settings\User\Рабочий стол\реки\1176664950_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714752"/>
            <a:ext cx="4000528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6286520"/>
            <a:ext cx="212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Великий Куяльник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000108"/>
            <a:ext cx="95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Тилігул</a:t>
            </a:r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1143000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РІЧКИ УКРАЇНИ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1559" y="1071546"/>
            <a:ext cx="6900882" cy="9715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На річки, озера, водосховища та канали припадає 4 % площі території України.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 descr="C:\Documents and Settings\User\Рабочий стол\Річкова система Укр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143116"/>
            <a:ext cx="4572000" cy="310805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71604" y="5214950"/>
            <a:ext cx="73677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Майже 4000 річок – довжиною понад 10 км</a:t>
            </a:r>
          </a:p>
          <a:p>
            <a:r>
              <a:rPr lang="uk-UA" sz="2800" dirty="0" smtClean="0"/>
              <a:t>Близько 120 річок – більше як 100 км</a:t>
            </a:r>
          </a:p>
          <a:p>
            <a:r>
              <a:rPr lang="uk-UA" sz="2800" dirty="0" smtClean="0"/>
              <a:t>8 річок – понад 500 км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2928934"/>
            <a:ext cx="35004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км²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- 0,25 км річок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uk-UA" dirty="0" smtClean="0"/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1143000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РІЧКИ УКРАЇНИ</a:t>
            </a:r>
            <a:endParaRPr lang="ru-RU" sz="4400" b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135729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1143000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РІЧКИ УКРАЇНИ</a:t>
            </a:r>
            <a:endParaRPr lang="ru-RU" sz="4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571876"/>
            <a:ext cx="2643206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Басейн </a:t>
            </a:r>
          </a:p>
          <a:p>
            <a:pPr algn="ctr"/>
            <a:r>
              <a:rPr lang="uk-UA" sz="2800" dirty="0" smtClean="0"/>
              <a:t>Балтійського</a:t>
            </a:r>
          </a:p>
          <a:p>
            <a:pPr algn="ctr"/>
            <a:r>
              <a:rPr lang="uk-UA" sz="2800" dirty="0" smtClean="0"/>
              <a:t>моря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3571876"/>
            <a:ext cx="2643206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Басейн </a:t>
            </a:r>
          </a:p>
          <a:p>
            <a:pPr algn="ctr"/>
            <a:r>
              <a:rPr lang="uk-UA" sz="2800" dirty="0" smtClean="0"/>
              <a:t>Азовського</a:t>
            </a:r>
          </a:p>
          <a:p>
            <a:pPr algn="ctr"/>
            <a:r>
              <a:rPr lang="uk-UA" sz="2800" dirty="0" smtClean="0"/>
              <a:t>моря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4678" y="3571876"/>
            <a:ext cx="2643206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Басейн </a:t>
            </a:r>
          </a:p>
          <a:p>
            <a:pPr algn="ctr"/>
            <a:r>
              <a:rPr lang="uk-UA" sz="2800" dirty="0" smtClean="0"/>
              <a:t>Чорного</a:t>
            </a:r>
          </a:p>
          <a:p>
            <a:pPr algn="ctr"/>
            <a:r>
              <a:rPr lang="uk-UA" sz="2800" dirty="0" smtClean="0"/>
              <a:t>моря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7422" y="1285860"/>
            <a:ext cx="4357718" cy="12715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Річки України</a:t>
            </a:r>
            <a:endParaRPr lang="ru-RU" sz="36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64315" y="2786058"/>
            <a:ext cx="8215370" cy="571504"/>
          </a:xfrm>
          <a:prstGeom prst="triangle">
            <a:avLst>
              <a:gd name="adj" fmla="val 49775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5780160" y="2435154"/>
            <a:ext cx="369762" cy="5500726"/>
          </a:xfrm>
          <a:prstGeom prst="rightBrace">
            <a:avLst/>
          </a:prstGeom>
          <a:ln w="571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43240" y="5715016"/>
            <a:ext cx="5572164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94 % площі водозбору</a:t>
            </a:r>
            <a:endParaRPr lang="ru-RU" sz="2800" dirty="0"/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929618" cy="1143000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РІЧКОВІ БАСЕЙНИ УКРАЇНИ</a:t>
            </a:r>
            <a:endParaRPr lang="ru-RU" sz="4400" b="1" dirty="0"/>
          </a:p>
        </p:txBody>
      </p:sp>
      <p:pic>
        <p:nvPicPr>
          <p:cNvPr id="10242" name="Picture 2" descr="C:\Documents and Settings\User\Рабочий стол\Річкова система Ук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84657"/>
            <a:ext cx="8786874" cy="597334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1143000"/>
          </a:xfrm>
        </p:spPr>
        <p:txBody>
          <a:bodyPr/>
          <a:lstStyle/>
          <a:p>
            <a:r>
              <a:rPr lang="uk-UA" sz="4400" b="1" dirty="0" smtClean="0"/>
              <a:t>БАСЕЙН ДНІПРА</a:t>
            </a:r>
            <a:endParaRPr lang="ru-RU" b="1" dirty="0"/>
          </a:p>
        </p:txBody>
      </p:sp>
      <p:pic>
        <p:nvPicPr>
          <p:cNvPr id="4" name="Picture 2" descr="C:\Documents and Settings\User\Рабочий стол\дніпробасейн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785794"/>
            <a:ext cx="6797784" cy="4525963"/>
          </a:xfrm>
          <a:prstGeom prst="rect">
            <a:avLst/>
          </a:prstGeom>
          <a:noFill/>
        </p:spPr>
      </p:pic>
      <p:pic>
        <p:nvPicPr>
          <p:cNvPr id="11266" name="Picture 2" descr="C:\Documents and Settings\User\Рабочий стол\река_Днепр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5" y="3071811"/>
            <a:ext cx="3571899" cy="2678925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214546" y="4500570"/>
          <a:ext cx="4000528" cy="235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1143000"/>
          </a:xfrm>
        </p:spPr>
        <p:txBody>
          <a:bodyPr/>
          <a:lstStyle/>
          <a:p>
            <a:r>
              <a:rPr lang="uk-UA" sz="4400" b="1" dirty="0" smtClean="0"/>
              <a:t>БАСЕЙН ДНІПРА</a:t>
            </a:r>
            <a:endParaRPr lang="ru-RU" b="1" dirty="0"/>
          </a:p>
        </p:txBody>
      </p:sp>
      <p:pic>
        <p:nvPicPr>
          <p:cNvPr id="12290" name="Picture 2" descr="C:\Documents and Settings\User\Рабочий стол\днепр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00108"/>
            <a:ext cx="4453278" cy="22860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291" name="Picture 3" descr="C:\Documents and Settings\User\Рабочий стол\днепр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16" y="785794"/>
            <a:ext cx="4857784" cy="364333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142844" y="3357562"/>
            <a:ext cx="7808869" cy="33239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Основна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річкова</a:t>
            </a:r>
            <a:r>
              <a:rPr lang="ru-RU" sz="2400" dirty="0" smtClean="0"/>
              <a:t> система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Довжина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Дніпра</a:t>
            </a:r>
            <a:r>
              <a:rPr lang="ru-RU" sz="2400" dirty="0" smtClean="0"/>
              <a:t> — 2201 км (у межах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981 км),</a:t>
            </a:r>
          </a:p>
          <a:p>
            <a:r>
              <a:rPr lang="ru-RU" sz="2400" dirty="0" err="1" smtClean="0"/>
              <a:t>Площа</a:t>
            </a:r>
            <a:r>
              <a:rPr lang="ru-RU" sz="2400" dirty="0" smtClean="0"/>
              <a:t> </a:t>
            </a:r>
            <a:r>
              <a:rPr lang="ru-RU" sz="2400" dirty="0" err="1" smtClean="0"/>
              <a:t>басейну</a:t>
            </a:r>
            <a:r>
              <a:rPr lang="ru-RU" sz="2400" dirty="0" smtClean="0"/>
              <a:t> 504 тис. км</a:t>
            </a:r>
            <a:r>
              <a:rPr lang="ru-RU" sz="2400" dirty="0" smtClean="0">
                <a:latin typeface="Calibri"/>
              </a:rPr>
              <a:t>²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Середній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стік</a:t>
            </a:r>
            <a:r>
              <a:rPr lang="ru-RU" sz="2400" dirty="0" smtClean="0"/>
              <a:t> 53,5 км³.</a:t>
            </a:r>
          </a:p>
          <a:p>
            <a:r>
              <a:rPr lang="ru-RU" sz="2400" dirty="0" err="1" smtClean="0"/>
              <a:t>Найбільші</a:t>
            </a:r>
            <a:r>
              <a:rPr lang="ru-RU" sz="2400" dirty="0" smtClean="0"/>
              <a:t> притоки:</a:t>
            </a:r>
          </a:p>
          <a:p>
            <a:r>
              <a:rPr lang="ru-RU" sz="2400" dirty="0" err="1" smtClean="0"/>
              <a:t>праві</a:t>
            </a:r>
            <a:r>
              <a:rPr lang="ru-RU" sz="2400" dirty="0" smtClean="0"/>
              <a:t> притоки — </a:t>
            </a:r>
            <a:r>
              <a:rPr lang="ru-RU" sz="2400" dirty="0" err="1" smtClean="0"/>
              <a:t>Прип'ять</a:t>
            </a:r>
            <a:r>
              <a:rPr lang="ru-RU" sz="2400" dirty="0" smtClean="0"/>
              <a:t>, </a:t>
            </a:r>
            <a:r>
              <a:rPr lang="ru-RU" sz="2400" dirty="0" err="1" smtClean="0"/>
              <a:t>Тетерів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Рось</a:t>
            </a:r>
            <a:r>
              <a:rPr lang="ru-RU" sz="2400" dirty="0" smtClean="0"/>
              <a:t>, </a:t>
            </a:r>
            <a:r>
              <a:rPr lang="ru-RU" sz="2400" dirty="0" err="1" smtClean="0"/>
              <a:t>Інгулець</a:t>
            </a:r>
            <a:r>
              <a:rPr lang="ru-RU" sz="2400" dirty="0" smtClean="0"/>
              <a:t>, </a:t>
            </a:r>
          </a:p>
          <a:p>
            <a:r>
              <a:rPr lang="ru-RU" sz="2400" dirty="0" err="1" smtClean="0"/>
              <a:t>ліві</a:t>
            </a:r>
            <a:r>
              <a:rPr lang="ru-RU" sz="2400" dirty="0" smtClean="0"/>
              <a:t> притоки — Десна, </a:t>
            </a:r>
            <a:r>
              <a:rPr lang="ru-RU" sz="2400" dirty="0" err="1" smtClean="0"/>
              <a:t>Сула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Має каскад водосховищ та ГЕС.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1247761506_allday.ru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20738" y="142853"/>
            <a:ext cx="4880417" cy="492922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4282" y="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БАСЕЙН ДУНАЮ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" descr="C:\Documents and Settings\User\Рабочий стол\dun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357562"/>
            <a:ext cx="4908146" cy="3318721"/>
          </a:xfrm>
          <a:prstGeom prst="rect">
            <a:avLst/>
          </a:prstGeom>
          <a:noFill/>
        </p:spPr>
      </p:pic>
      <p:pic>
        <p:nvPicPr>
          <p:cNvPr id="11" name="Picture 4" descr="C:\Documents and Settings\User\Рабочий стол\басюдунаю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928670"/>
            <a:ext cx="7250113" cy="3187700"/>
          </a:xfrm>
          <a:prstGeom prst="rect">
            <a:avLst/>
          </a:prstGeom>
          <a:noFill/>
        </p:spPr>
      </p:pic>
      <p:pic>
        <p:nvPicPr>
          <p:cNvPr id="14" name="Picture 3" descr="C:\Documents and Settings\User\Рабочий стол\дуна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975460"/>
            <a:ext cx="2552381" cy="28825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БАСЕЙН ДУНАЮ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19" y="1071546"/>
            <a:ext cx="3714777" cy="2493448"/>
          </a:xfrm>
          <a:prstGeom prst="rect">
            <a:avLst/>
          </a:prstGeom>
          <a:noFill/>
        </p:spPr>
      </p:pic>
      <p:pic>
        <p:nvPicPr>
          <p:cNvPr id="2" name="Picture 3" descr="C:\Documents and Settings\User\Рабочий стол\340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1071546"/>
            <a:ext cx="4572032" cy="3032146"/>
          </a:xfrm>
          <a:prstGeom prst="rect">
            <a:avLst/>
          </a:prstGeom>
          <a:noFill/>
        </p:spPr>
      </p:pic>
      <p:sp>
        <p:nvSpPr>
          <p:cNvPr id="10" name="Содержимое 5"/>
          <p:cNvSpPr>
            <a:spLocks noGrp="1"/>
          </p:cNvSpPr>
          <p:nvPr>
            <p:ph idx="1"/>
          </p:nvPr>
        </p:nvSpPr>
        <p:spPr>
          <a:xfrm>
            <a:off x="285720" y="3643314"/>
            <a:ext cx="7467600" cy="3043246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Дунай — одна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err="1" smtClean="0"/>
              <a:t>Довжина</a:t>
            </a:r>
            <a:r>
              <a:rPr lang="ru-RU" sz="2400" dirty="0" smtClean="0"/>
              <a:t> — 2960 км, у межах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— 174 км. </a:t>
            </a:r>
            <a:r>
              <a:rPr lang="ru-RU" sz="2400" dirty="0" err="1" smtClean="0"/>
              <a:t>Площа</a:t>
            </a:r>
            <a:r>
              <a:rPr lang="ru-RU" sz="2400" dirty="0" smtClean="0"/>
              <a:t> </a:t>
            </a:r>
            <a:r>
              <a:rPr lang="ru-RU" sz="2400" dirty="0" err="1" smtClean="0"/>
              <a:t>басейну</a:t>
            </a:r>
            <a:r>
              <a:rPr lang="ru-RU" sz="2400" dirty="0" smtClean="0"/>
              <a:t> — 817 тис. км</a:t>
            </a:r>
            <a:r>
              <a:rPr lang="ru-RU" sz="2400" dirty="0" smtClean="0">
                <a:latin typeface="Calibri"/>
              </a:rPr>
              <a:t>²</a:t>
            </a:r>
            <a:r>
              <a:rPr lang="ru-RU" sz="24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err="1" smtClean="0"/>
              <a:t>Середній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стік</a:t>
            </a:r>
            <a:r>
              <a:rPr lang="ru-RU" sz="2400" dirty="0" smtClean="0"/>
              <a:t> — 123 км³.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У межах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найбільші</a:t>
            </a:r>
            <a:r>
              <a:rPr lang="ru-RU" sz="2400" dirty="0" smtClean="0"/>
              <a:t> притоки — Тиса </a:t>
            </a:r>
            <a:r>
              <a:rPr lang="ru-RU" sz="2400" dirty="0" err="1" smtClean="0"/>
              <a:t>і</a:t>
            </a:r>
            <a:r>
              <a:rPr lang="ru-RU" sz="2400" dirty="0" smtClean="0"/>
              <a:t> Прут (</a:t>
            </a:r>
            <a:r>
              <a:rPr lang="ru-RU" sz="2400" dirty="0" err="1" smtClean="0"/>
              <a:t>ліві</a:t>
            </a:r>
            <a:r>
              <a:rPr lang="ru-RU" sz="2400" dirty="0" smtClean="0"/>
              <a:t>). У </a:t>
            </a:r>
            <a:r>
              <a:rPr lang="ru-RU" sz="2400" dirty="0" err="1" smtClean="0"/>
              <a:t>гирлі</a:t>
            </a:r>
            <a:r>
              <a:rPr lang="ru-RU" sz="2400" dirty="0" smtClean="0"/>
              <a:t> Дунай </a:t>
            </a:r>
            <a:r>
              <a:rPr lang="ru-RU" sz="2400" dirty="0" err="1" smtClean="0"/>
              <a:t>розділяється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рукавів</a:t>
            </a:r>
            <a:r>
              <a:rPr lang="ru-RU" sz="2400" dirty="0" smtClean="0"/>
              <a:t>, один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(</a:t>
            </a:r>
            <a:r>
              <a:rPr lang="ru-RU" sz="2400" dirty="0" err="1" smtClean="0"/>
              <a:t>Кілійський</a:t>
            </a:r>
            <a:r>
              <a:rPr lang="ru-RU" sz="2400" dirty="0" smtClean="0"/>
              <a:t>) </a:t>
            </a:r>
            <a:r>
              <a:rPr lang="ru-RU" sz="2400" dirty="0" err="1" smtClean="0"/>
              <a:t>протікає</a:t>
            </a:r>
            <a:r>
              <a:rPr lang="ru-RU" sz="2400" dirty="0" smtClean="0"/>
              <a:t> по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691</TotalTime>
  <Words>367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Times New Roman</vt:lpstr>
      <vt:lpstr>Wingdings 2</vt:lpstr>
      <vt:lpstr>Техническая</vt:lpstr>
      <vt:lpstr>Презентация PowerPoint</vt:lpstr>
      <vt:lpstr>РІЧКИ УКРАЇНИ</vt:lpstr>
      <vt:lpstr>РІЧКИ УКРАЇНИ</vt:lpstr>
      <vt:lpstr>РІЧКИ УКРАЇНИ</vt:lpstr>
      <vt:lpstr>РІЧКОВІ БАСЕЙНИ УКРАЇНИ</vt:lpstr>
      <vt:lpstr>БАСЕЙН ДНІПРА</vt:lpstr>
      <vt:lpstr>БАСЕЙН ДНІПРА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Річкові системи україни</dc:title>
  <dc:creator>User</dc:creator>
  <cp:lastModifiedBy>hp</cp:lastModifiedBy>
  <cp:revision>77</cp:revision>
  <dcterms:created xsi:type="dcterms:W3CDTF">2012-11-22T04:10:17Z</dcterms:created>
  <dcterms:modified xsi:type="dcterms:W3CDTF">2020-12-29T18:35:45Z</dcterms:modified>
</cp:coreProperties>
</file>