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1062" r:id="rId3"/>
    <p:sldId id="1063" r:id="rId4"/>
    <p:sldId id="1064" r:id="rId5"/>
    <p:sldId id="1065" r:id="rId6"/>
    <p:sldId id="1066" r:id="rId7"/>
    <p:sldId id="1067" r:id="rId8"/>
    <p:sldId id="1068" r:id="rId9"/>
    <p:sldId id="1069" r:id="rId10"/>
    <p:sldId id="1070" r:id="rId11"/>
    <p:sldId id="1071" r:id="rId12"/>
    <p:sldId id="1072" r:id="rId13"/>
    <p:sldId id="1073" r:id="rId14"/>
    <p:sldId id="1085" r:id="rId15"/>
    <p:sldId id="1074" r:id="rId16"/>
    <p:sldId id="1075" r:id="rId17"/>
    <p:sldId id="1076" r:id="rId18"/>
    <p:sldId id="1077" r:id="rId19"/>
    <p:sldId id="1078" r:id="rId20"/>
    <p:sldId id="1079" r:id="rId21"/>
    <p:sldId id="1080" r:id="rId22"/>
    <p:sldId id="1081" r:id="rId23"/>
    <p:sldId id="1082" r:id="rId24"/>
    <p:sldId id="1083" r:id="rId25"/>
    <p:sldId id="1084" r:id="rId26"/>
    <p:sldId id="259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030A0"/>
    <a:srgbClr val="996600"/>
    <a:srgbClr val="EBBA00"/>
    <a:srgbClr val="E96E1B"/>
    <a:srgbClr val="F67C28"/>
    <a:srgbClr val="FFC000"/>
    <a:srgbClr val="CF3A2F"/>
    <a:srgbClr val="FF0000"/>
    <a:srgbClr val="EF7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7" autoAdjust="0"/>
    <p:restoredTop sz="95090" autoAdjust="0"/>
  </p:normalViewPr>
  <p:slideViewPr>
    <p:cSldViewPr snapToGrid="0">
      <p:cViewPr varScale="1">
        <p:scale>
          <a:sx n="86" d="100"/>
          <a:sy n="86" d="100"/>
        </p:scale>
        <p:origin x="-5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67"/>
    </p:cViewPr>
  </p:sorter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noProof="0" dirty="0" err="1">
              <a:solidFill>
                <a:schemeClr val="bg1"/>
              </a:solidFill>
            </a:rPr>
            <a:t>StringGrid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noProof="0" dirty="0" err="1">
              <a:solidFill>
                <a:srgbClr val="002060"/>
              </a:solidFill>
            </a:rPr>
            <a:t>Lazarus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 custLinFactY="-150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1. Опрацювання двовимірних масивів.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2. Використання компонентів </a:t>
          </a:r>
          <a:r>
            <a:rPr lang="en-US" b="1" i="1" dirty="0"/>
            <a:t>Image, Edit, Button.</a:t>
          </a:r>
          <a:endParaRPr lang="uk-UA" b="1" i="1" dirty="0"/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Відображення графічних даних у комірках об'єкта </a:t>
          </a:r>
          <a:r>
            <a:rPr lang="uk-UA" b="1" i="1" noProof="0" dirty="0" err="1"/>
            <a:t>StringGrid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 custLinFactNeighborX="-176" custLinFactNeighborY="-79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40184" y="347790"/>
          <a:ext cx="1601226" cy="11208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668035"/>
        <a:ext cx="1120858" cy="480368"/>
      </dsp:txXfrm>
    </dsp:sp>
    <dsp:sp modelId="{3F244AEF-BD16-4508-9A5A-9640B519654B}">
      <dsp:nvSpPr>
        <dsp:cNvPr id="0" name=""/>
        <dsp:cNvSpPr/>
      </dsp:nvSpPr>
      <dsp:spPr>
        <a:xfrm rot="5400000">
          <a:off x="5962484" y="-4841625"/>
          <a:ext cx="1246032" cy="1092928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sp:txBody>
      <dsp:txXfrm rot="-5400000">
        <a:off x="1120859" y="60826"/>
        <a:ext cx="10868457" cy="1124380"/>
      </dsp:txXfrm>
    </dsp:sp>
    <dsp:sp modelId="{CA699784-EE11-48B7-BD5B-E6C7811778B0}">
      <dsp:nvSpPr>
        <dsp:cNvPr id="0" name=""/>
        <dsp:cNvSpPr/>
      </dsp:nvSpPr>
      <dsp:spPr>
        <a:xfrm rot="5400000">
          <a:off x="-240184" y="1890380"/>
          <a:ext cx="1601226" cy="112085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2210625"/>
        <a:ext cx="1120858" cy="480368"/>
      </dsp:txXfrm>
    </dsp:sp>
    <dsp:sp modelId="{E5CB376A-E1F5-4E26-86CA-E248F361C893}">
      <dsp:nvSpPr>
        <dsp:cNvPr id="0" name=""/>
        <dsp:cNvSpPr/>
      </dsp:nvSpPr>
      <dsp:spPr>
        <a:xfrm rot="5400000">
          <a:off x="5945004" y="-3294046"/>
          <a:ext cx="1280992" cy="1092928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kern="1200" noProof="0" dirty="0" err="1">
              <a:solidFill>
                <a:schemeClr val="bg1"/>
              </a:solidFill>
            </a:rPr>
            <a:t>StringGrid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1120859" y="1592632"/>
        <a:ext cx="10866750" cy="1155926"/>
      </dsp:txXfrm>
    </dsp:sp>
    <dsp:sp modelId="{D547829D-0660-4ECE-8B9B-4DD150AEB617}">
      <dsp:nvSpPr>
        <dsp:cNvPr id="0" name=""/>
        <dsp:cNvSpPr/>
      </dsp:nvSpPr>
      <dsp:spPr>
        <a:xfrm rot="5400000">
          <a:off x="-240184" y="3432971"/>
          <a:ext cx="1601226" cy="11208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753216"/>
        <a:ext cx="1120858" cy="480368"/>
      </dsp:txXfrm>
    </dsp:sp>
    <dsp:sp modelId="{9E04A936-A0BD-4697-B593-D6F4E69814DB}">
      <dsp:nvSpPr>
        <dsp:cNvPr id="0" name=""/>
        <dsp:cNvSpPr/>
      </dsp:nvSpPr>
      <dsp:spPr>
        <a:xfrm rot="5400000">
          <a:off x="5945004" y="-1751455"/>
          <a:ext cx="1280992" cy="1092928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kern="1200" noProof="0" dirty="0" err="1">
              <a:solidFill>
                <a:srgbClr val="002060"/>
              </a:solidFill>
            </a:rPr>
            <a:t>Lazarus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1120859" y="3135223"/>
        <a:ext cx="10866750" cy="115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>
              <a:solidFill>
                <a:srgbClr val="002060"/>
              </a:solidFill>
            </a:rPr>
            <a:t>1. Опрацювання двовимірних масивів.</a:t>
          </a:r>
        </a:p>
      </dsp:txBody>
      <dsp:txXfrm>
        <a:off x="40710" y="40710"/>
        <a:ext cx="8593866" cy="1308505"/>
      </dsp:txXfrm>
    </dsp:sp>
    <dsp:sp modelId="{BD948475-3A72-4282-A7E2-E1FA6E7405A3}">
      <dsp:nvSpPr>
        <dsp:cNvPr id="0" name=""/>
        <dsp:cNvSpPr/>
      </dsp:nvSpPr>
      <dsp:spPr>
        <a:xfrm>
          <a:off x="890621" y="1621579"/>
          <a:ext cx="10093705" cy="1389925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/>
            <a:t>2. Використання компонентів </a:t>
          </a:r>
          <a:r>
            <a:rPr lang="en-US" sz="3100" b="1" i="1" kern="1200" dirty="0"/>
            <a:t>Image, Edit, Button.</a:t>
          </a:r>
          <a:endParaRPr lang="uk-UA" sz="3100" b="1" i="1" kern="1200" dirty="0"/>
        </a:p>
      </dsp:txBody>
      <dsp:txXfrm>
        <a:off x="931331" y="1662289"/>
        <a:ext cx="8218213" cy="1308505"/>
      </dsp:txXfrm>
    </dsp:sp>
    <dsp:sp modelId="{1145D2C8-A92A-4865-87E9-A87784D21A56}">
      <dsp:nvSpPr>
        <dsp:cNvPr id="0" name=""/>
        <dsp:cNvSpPr/>
      </dsp:nvSpPr>
      <dsp:spPr>
        <a:xfrm>
          <a:off x="1781242" y="3243159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noProof="0" dirty="0"/>
            <a:t>3. Відображення графічних даних у комірках об'єкта </a:t>
          </a:r>
          <a:r>
            <a:rPr lang="uk-UA" sz="3100" b="1" i="1" kern="1200" noProof="0" dirty="0" err="1"/>
            <a:t>StringGrid</a:t>
          </a:r>
          <a:r>
            <a:rPr lang="uk-UA" sz="3100" b="1" i="1" kern="1200" noProof="0" dirty="0"/>
            <a:t>.</a:t>
          </a:r>
        </a:p>
      </dsp:txBody>
      <dsp:txXfrm>
        <a:off x="1821952" y="3283869"/>
        <a:ext cx="8218213" cy="1308505"/>
      </dsp:txXfrm>
    </dsp:sp>
    <dsp:sp modelId="{DDE98724-F0BF-42B0-9DD4-2E7B480097DD}">
      <dsp:nvSpPr>
        <dsp:cNvPr id="0" name=""/>
        <dsp:cNvSpPr/>
      </dsp:nvSpPr>
      <dsp:spPr>
        <a:xfrm>
          <a:off x="9190254" y="1054026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393530" y="1054026"/>
        <a:ext cx="496899" cy="679847"/>
      </dsp:txXfrm>
    </dsp:sp>
    <dsp:sp modelId="{35679B1A-FF17-4F85-9F41-FE26B7B9FE9C}">
      <dsp:nvSpPr>
        <dsp:cNvPr id="0" name=""/>
        <dsp:cNvSpPr/>
      </dsp:nvSpPr>
      <dsp:spPr>
        <a:xfrm>
          <a:off x="10080875" y="2666340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284151" y="2666340"/>
        <a:ext cx="496899" cy="67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DFC6D-1F50-4635-B5E5-9712DB322EB9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21BB-7118-40CF-80A9-7A01D836E8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59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2403-73A7-49BC-A0B7-B112BE435864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47FA-E1E9-46F6-AD1A-2B53F52EF6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0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47FA-E1E9-46F6-AD1A-2B53F52EF68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07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36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М.Коцюбинська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53013" y="3184525"/>
            <a:ext cx="7138987" cy="403225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6FB2A2A-F97E-4AD2-A69E-EAF37B1F4E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09453" y="1046886"/>
            <a:ext cx="9586912" cy="1801813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rgbClr val="0070C0"/>
                </a:solidFill>
              </a:rPr>
              <a:t>Розв’язування </a:t>
            </a:r>
            <a:r>
              <a:rPr lang="uk-UA" sz="5400" dirty="0" err="1">
                <a:solidFill>
                  <a:srgbClr val="0070C0"/>
                </a:solidFill>
              </a:rPr>
              <a:t>компетентнісних</a:t>
            </a:r>
            <a:r>
              <a:rPr lang="uk-UA" sz="5400" dirty="0">
                <a:solidFill>
                  <a:srgbClr val="0070C0"/>
                </a:solidFill>
              </a:rPr>
              <a:t>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204" y="3400148"/>
            <a:ext cx="9951868" cy="1840409"/>
          </a:xfrm>
          <a:prstGeom prst="bevel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8000"/>
                </a:solidFill>
              </a:rPr>
              <a:t>Етапи та приклад  створення </a:t>
            </a:r>
            <a:r>
              <a:rPr lang="uk-UA" sz="2800" b="1" i="1" dirty="0" err="1" smtClean="0">
                <a:solidFill>
                  <a:srgbClr val="008000"/>
                </a:solidFill>
              </a:rPr>
              <a:t>розв</a:t>
            </a:r>
            <a:r>
              <a:rPr lang="en-US" sz="2800" b="1" i="1" dirty="0" smtClean="0">
                <a:solidFill>
                  <a:srgbClr val="008000"/>
                </a:solidFill>
              </a:rPr>
              <a:t>’</a:t>
            </a:r>
            <a:r>
              <a:rPr lang="uk-UA" sz="2800" b="1" i="1" dirty="0" err="1" smtClean="0">
                <a:solidFill>
                  <a:srgbClr val="008000"/>
                </a:solidFill>
              </a:rPr>
              <a:t>язків</a:t>
            </a:r>
            <a:r>
              <a:rPr lang="uk-UA" sz="2800" b="1" i="1" dirty="0" smtClean="0">
                <a:solidFill>
                  <a:srgbClr val="008000"/>
                </a:solidFill>
              </a:rPr>
              <a:t> </a:t>
            </a:r>
            <a:r>
              <a:rPr lang="uk-UA" sz="2800" b="1" i="1" dirty="0" err="1" smtClean="0">
                <a:solidFill>
                  <a:srgbClr val="008000"/>
                </a:solidFill>
              </a:rPr>
              <a:t>компетентнісних</a:t>
            </a:r>
            <a:r>
              <a:rPr lang="uk-UA" sz="2800" b="1" i="1" dirty="0" smtClean="0">
                <a:solidFill>
                  <a:srgbClr val="008000"/>
                </a:solidFill>
              </a:rPr>
              <a:t> задач з використанням програмного середовища </a:t>
            </a:r>
            <a:r>
              <a:rPr lang="en-US" sz="2800" b="1" i="1" dirty="0" smtClean="0">
                <a:solidFill>
                  <a:srgbClr val="008000"/>
                </a:solidFill>
              </a:rPr>
              <a:t>Lazarus</a:t>
            </a:r>
            <a:r>
              <a:rPr lang="uk-UA" sz="2800" b="1" i="1" dirty="0" smtClean="0">
                <a:solidFill>
                  <a:srgbClr val="008000"/>
                </a:solidFill>
              </a:rPr>
              <a:t> 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749" y="23797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задачі</a:t>
            </a:r>
            <a:r>
              <a:rPr lang="uk-UA" sz="2800" b="1" i="1" kern="0" dirty="0">
                <a:solidFill>
                  <a:schemeClr val="bg1"/>
                </a:solidFill>
              </a:rPr>
              <a:t>. Двовимірний масив А розмірністю 6</a:t>
            </a:r>
            <a:r>
              <a:rPr lang="en-US" sz="2800" b="1" i="1" kern="0" dirty="0">
                <a:solidFill>
                  <a:schemeClr val="bg1"/>
                </a:solidFill>
              </a:rPr>
              <a:t>x6 </a:t>
            </a:r>
            <a:r>
              <a:rPr lang="uk-UA" sz="2800" b="1" i="1" kern="0" dirty="0">
                <a:solidFill>
                  <a:schemeClr val="bg1"/>
                </a:solidFill>
              </a:rPr>
              <a:t>випадковим чином заповнено нулями та одиницями.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FFD4D6-F7A4-4698-A2EA-2DA453AC1847}"/>
              </a:ext>
            </a:extLst>
          </p:cNvPr>
          <p:cNvSpPr txBox="1"/>
          <p:nvPr/>
        </p:nvSpPr>
        <p:spPr>
          <a:xfrm>
            <a:off x="124749" y="175720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</a:t>
            </a:r>
            <a:r>
              <a:rPr lang="en-US" sz="2800" b="1" i="1" kern="0" dirty="0">
                <a:solidFill>
                  <a:schemeClr val="bg1"/>
                </a:solidFill>
              </a:rPr>
              <a:t>A(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j) = 1, </a:t>
            </a:r>
            <a:r>
              <a:rPr lang="uk-UA" sz="2800" b="1" i="1" kern="0" dirty="0">
                <a:solidFill>
                  <a:schemeClr val="bg1"/>
                </a:solidFill>
              </a:rPr>
              <a:t>то у відповідній позиції знаходиться корабель. Гравець задає координати елементу масиву і «стріляє».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9383E6A-7432-4D50-A593-3ECE27493230}"/>
              </a:ext>
            </a:extLst>
          </p:cNvPr>
          <p:cNvSpPr/>
          <p:nvPr/>
        </p:nvSpPr>
        <p:spPr>
          <a:xfrm>
            <a:off x="124749" y="3287877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елемент з указаними індексами дорівнює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91B4082-0E3E-4DF4-8AD2-7FB99DBE4288}"/>
              </a:ext>
            </a:extLst>
          </p:cNvPr>
          <p:cNvSpPr/>
          <p:nvPr/>
        </p:nvSpPr>
        <p:spPr>
          <a:xfrm>
            <a:off x="6149820" y="3287877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</a:t>
            </a:r>
            <a:r>
              <a:rPr lang="en-US" sz="2400" b="1" i="1" kern="0" dirty="0">
                <a:solidFill>
                  <a:schemeClr val="bg1"/>
                </a:solidFill>
              </a:rPr>
              <a:t>A(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)=0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4A18F4B-A73A-4533-A16F-211A6F059393}"/>
              </a:ext>
            </a:extLst>
          </p:cNvPr>
          <p:cNvSpPr/>
          <p:nvPr/>
        </p:nvSpPr>
        <p:spPr>
          <a:xfrm>
            <a:off x="124749" y="4287623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 виводиться повідомлення «</a:t>
            </a:r>
            <a:r>
              <a:rPr lang="uk-UA" sz="2400" b="1" i="1" kern="0" dirty="0">
                <a:solidFill>
                  <a:srgbClr val="FFFF00"/>
                </a:solidFill>
              </a:rPr>
              <a:t>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значення лічильника влучень збільшується на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C41B694-A0EA-4C96-8E5A-A91F62361400}"/>
              </a:ext>
            </a:extLst>
          </p:cNvPr>
          <p:cNvSpPr/>
          <p:nvPr/>
        </p:nvSpPr>
        <p:spPr>
          <a:xfrm>
            <a:off x="6149820" y="4287623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виводиться повідомлення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«</a:t>
            </a:r>
            <a:r>
              <a:rPr lang="uk-UA" sz="2400" b="1" i="1" kern="0" dirty="0">
                <a:solidFill>
                  <a:srgbClr val="FFFF00"/>
                </a:solidFill>
              </a:rPr>
              <a:t>Не 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місце влучення позначається кружком.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D2E7A12-E32B-4BF7-A416-AB59E47E77C6}"/>
              </a:ext>
            </a:extLst>
          </p:cNvPr>
          <p:cNvSpPr/>
          <p:nvPr/>
        </p:nvSpPr>
        <p:spPr>
          <a:xfrm>
            <a:off x="72008" y="264608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гравець робить три невдалі спроби,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A7A7839-DD2A-4577-AD9E-6D77EF186493}"/>
              </a:ext>
            </a:extLst>
          </p:cNvPr>
          <p:cNvSpPr/>
          <p:nvPr/>
        </p:nvSpPr>
        <p:spPr>
          <a:xfrm>
            <a:off x="6149820" y="264608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ж значення лічильника влучень зрівняється з кількістю кораблів,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198C9DC-7976-4859-898B-BF6670CB4ADD}"/>
              </a:ext>
            </a:extLst>
          </p:cNvPr>
          <p:cNvSpPr/>
          <p:nvPr/>
        </p:nvSpPr>
        <p:spPr>
          <a:xfrm>
            <a:off x="72008" y="2665319"/>
            <a:ext cx="5972332" cy="83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програв!»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C26EC7C-D561-45B6-8D6C-A2F30816BE1C}"/>
              </a:ext>
            </a:extLst>
          </p:cNvPr>
          <p:cNvSpPr/>
          <p:nvPr/>
        </p:nvSpPr>
        <p:spPr>
          <a:xfrm>
            <a:off x="6149819" y="2665319"/>
            <a:ext cx="5972332" cy="8349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виграв!»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cartoon, loser, people, sad, sport, sportsman, upset icon">
            <a:extLst>
              <a:ext uri="{FF2B5EF4-FFF2-40B4-BE49-F238E27FC236}">
                <a16:creationId xmlns:a16="http://schemas.microsoft.com/office/drawing/2014/main" xmlns="" id="{2E4C4AEC-2011-4BEC-89B2-3FE7C347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4" y="3639176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сміхнене обличчя 4"/>
          <p:cNvSpPr/>
          <p:nvPr/>
        </p:nvSpPr>
        <p:spPr>
          <a:xfrm>
            <a:off x="8540319" y="4199614"/>
            <a:ext cx="914400" cy="914400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ільце 11"/>
          <p:cNvSpPr/>
          <p:nvPr/>
        </p:nvSpPr>
        <p:spPr>
          <a:xfrm>
            <a:off x="8043169" y="3764608"/>
            <a:ext cx="1890944" cy="18199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31787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Побудова інформаційної моделі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xmlns="" id="{330D0BCE-0850-45E2-9426-0F0A58EB2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12921"/>
              </p:ext>
            </p:extLst>
          </p:nvPr>
        </p:nvGraphicFramePr>
        <p:xfrm>
          <a:off x="72008" y="1006204"/>
          <a:ext cx="12050142" cy="43891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386624">
                  <a:extLst>
                    <a:ext uri="{9D8B030D-6E8A-4147-A177-3AD203B41FA5}">
                      <a16:colId xmlns:a16="http://schemas.microsoft.com/office/drawing/2014/main" xmlns="" val="2536893789"/>
                    </a:ext>
                  </a:extLst>
                </a:gridCol>
                <a:gridCol w="2663518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Параметри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x, y – координати комірок (позиція корабля)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Sum — кількість кораблів на полі для гри.</a:t>
                      </a:r>
                    </a:p>
                    <a:p>
                      <a:r>
                        <a:rPr lang="uk-UA" sz="2000" b="1" i="1" noProof="0"/>
                        <a:t>К — кількість влучень.</a:t>
                      </a:r>
                    </a:p>
                    <a:p>
                      <a:r>
                        <a:rPr lang="uk-UA" sz="2000" b="1" i="1" noProof="0"/>
                        <a:t>sproba — кількість невлучних пострілів поспіль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Розрахункові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Повідомлення «Ти програв!», «Ти виграв!»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Результати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Якщо А[х,у] = 1, то К := К+1, А[х,у] := 2;</a:t>
                      </a:r>
                    </a:p>
                    <a:p>
                      <a:r>
                        <a:rPr lang="uk-UA" sz="2000" b="1" i="1" noProof="0"/>
                        <a:t>інакше sproba := sproba+1; A[x,y] := 3;</a:t>
                      </a:r>
                    </a:p>
                    <a:p>
                      <a:r>
                        <a:rPr lang="uk-UA" sz="2000" b="1" i="1" noProof="0"/>
                        <a:t>Якщо К = Sum, то виводиться повідомлення «Ти виграв!»;</a:t>
                      </a:r>
                    </a:p>
                    <a:p>
                      <a:r>
                        <a:rPr lang="uk-UA" sz="2000" b="1" i="1" noProof="0"/>
                        <a:t>Якщо sproba = 3, то виводиться повідомлення «Ти програв!»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Зв’язок між величинами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0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0 &lt;= і &lt;= 5</a:t>
                      </a:r>
                    </a:p>
                    <a:p>
                      <a:r>
                        <a:rPr lang="uk-UA" sz="2000" b="1" i="1" noProof="0"/>
                        <a:t>0 &lt;= j &lt;=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Обмеження на допустимі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8976384"/>
                  </a:ext>
                </a:extLst>
              </a:tr>
            </a:tbl>
          </a:graphicData>
        </a:graphic>
      </p:graphicFrame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21134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засобів опрацювання даних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A886B4CB-5652-4F42-BEB8-178FE507F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745494"/>
              </p:ext>
            </p:extLst>
          </p:nvPr>
        </p:nvGraphicFramePr>
        <p:xfrm>
          <a:off x="141858" y="871152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5" y="985421"/>
            <a:ext cx="4208153" cy="48771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9" y="1422042"/>
            <a:ext cx="4882719" cy="43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Місце для нижнього колонтитула 12"/>
          <p:cNvSpPr>
            <a:spLocks noGrp="1"/>
          </p:cNvSpPr>
          <p:nvPr>
            <p:ph type="ftr" sz="quarter" idx="11"/>
          </p:nvPr>
        </p:nvSpPr>
        <p:spPr>
          <a:xfrm>
            <a:off x="1988598" y="6036754"/>
            <a:ext cx="6333478" cy="506089"/>
          </a:xfrm>
        </p:spPr>
        <p:txBody>
          <a:bodyPr/>
          <a:lstStyle/>
          <a:p>
            <a:r>
              <a:rPr lang="uk-UA" sz="28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</a:t>
            </a:r>
            <a:r>
              <a:rPr lang="uk-UA" sz="28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27348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Поетапне виконання задачі засобами ІКТ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A0B70F-1AAE-4C1E-972F-ADCF72BF225D}"/>
              </a:ext>
            </a:extLst>
          </p:cNvPr>
          <p:cNvSpPr txBox="1"/>
          <p:nvPr/>
        </p:nvSpPr>
        <p:spPr>
          <a:xfrm>
            <a:off x="72008" y="1006045"/>
            <a:ext cx="613214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Підготовка зображень</a:t>
            </a:r>
            <a:r>
              <a:rPr lang="uk-UA" sz="2800" b="1" i="1" kern="0" dirty="0">
                <a:solidFill>
                  <a:schemeClr val="bg1"/>
                </a:solidFill>
              </a:rPr>
              <a:t>. У графічному редакторі підготуйте чотири малюнки (наприклад, як на рисунку) для відображення різних етапів гри.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xmlns="" id="{AAA9593F-F9C2-46CB-87D2-BFBEDAFF8A03}"/>
              </a:ext>
            </a:extLst>
          </p:cNvPr>
          <p:cNvGrpSpPr/>
          <p:nvPr/>
        </p:nvGrpSpPr>
        <p:grpSpPr>
          <a:xfrm>
            <a:off x="6371302" y="990438"/>
            <a:ext cx="5672191" cy="4864378"/>
            <a:chOff x="6371302" y="1746229"/>
            <a:chExt cx="5672191" cy="4864378"/>
          </a:xfrm>
        </p:grpSpPr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xmlns="" id="{B2342A51-5C18-42C4-BEAF-CD07B59010E4}"/>
                </a:ext>
              </a:extLst>
            </p:cNvPr>
            <p:cNvGrpSpPr/>
            <p:nvPr/>
          </p:nvGrpSpPr>
          <p:grpSpPr>
            <a:xfrm>
              <a:off x="6371302" y="4350179"/>
              <a:ext cx="2086052" cy="2260428"/>
              <a:chOff x="1730152" y="1551039"/>
              <a:chExt cx="3938016" cy="42672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xmlns="" id="{096CC6B5-FBB8-4323-B60E-B7BEBE590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0152" y="1551039"/>
                <a:ext cx="3938016" cy="4267200"/>
              </a:xfrm>
              <a:prstGeom prst="rect">
                <a:avLst/>
              </a:prstGeom>
            </p:spPr>
          </p:pic>
          <p:cxnSp>
            <p:nvCxnSpPr>
              <p:cNvPr id="11" name="Пряма сполучна лінія 10">
                <a:extLst>
                  <a:ext uri="{FF2B5EF4-FFF2-40B4-BE49-F238E27FC236}">
                    <a16:creationId xmlns:a16="http://schemas.microsoft.com/office/drawing/2014/main" xmlns="" id="{3600D617-7B4B-462F-8AEF-21975810F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53" y="1582994"/>
                <a:ext cx="3864403" cy="4191000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>
                <a:extLst>
                  <a:ext uri="{FF2B5EF4-FFF2-40B4-BE49-F238E27FC236}">
                    <a16:creationId xmlns:a16="http://schemas.microsoft.com/office/drawing/2014/main" xmlns="" id="{BF837A97-DF0B-4B29-A302-5FF65F1BC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0153" y="1582994"/>
                <a:ext cx="3938015" cy="4159045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xmlns="" id="{547DE04E-EEE6-4295-93C6-194AB752A1EB}"/>
                </a:ext>
              </a:extLst>
            </p:cNvPr>
            <p:cNvGrpSpPr/>
            <p:nvPr/>
          </p:nvGrpSpPr>
          <p:grpSpPr>
            <a:xfrm>
              <a:off x="9718372" y="4186992"/>
              <a:ext cx="2325121" cy="2325121"/>
              <a:chOff x="7602882" y="4154553"/>
              <a:chExt cx="2275719" cy="227571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A35E3EA5-ABD9-44D9-AB2E-E0DFC00D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2882" y="4154553"/>
                <a:ext cx="2275719" cy="2275719"/>
              </a:xfrm>
              <a:prstGeom prst="rect">
                <a:avLst/>
              </a:prstGeom>
            </p:spPr>
          </p:pic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93FD4BC4-F23D-40F9-878F-071DBD9D240D}"/>
                  </a:ext>
                </a:extLst>
              </p:cNvPr>
              <p:cNvSpPr/>
              <p:nvPr/>
            </p:nvSpPr>
            <p:spPr>
              <a:xfrm>
                <a:off x="8239619" y="4788858"/>
                <a:ext cx="1007107" cy="1007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39F80-BC1A-4B01-8C59-F0C2C6C2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302" y="1801824"/>
              <a:ext cx="2321985" cy="232198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CE641007-B788-4F47-921D-463FD8782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906" y="1746229"/>
              <a:ext cx="2086052" cy="2260428"/>
            </a:xfrm>
            <a:prstGeom prst="rect">
              <a:avLst/>
            </a:prstGeom>
          </p:spPr>
        </p:pic>
      </p:grpSp>
      <p:sp>
        <p:nvSpPr>
          <p:cNvPr id="18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18470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і повторення матеріалу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0042A32B-1F5E-4D56-8297-9EF32A97B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49687"/>
              </p:ext>
            </p:extLst>
          </p:nvPr>
        </p:nvGraphicFramePr>
        <p:xfrm>
          <a:off x="159605" y="880030"/>
          <a:ext cx="11874948" cy="463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021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програми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A46BAE-44B7-46EE-9739-89B41B7C0EA9}"/>
              </a:ext>
            </a:extLst>
          </p:cNvPr>
          <p:cNvSpPr txBox="1"/>
          <p:nvPr/>
        </p:nvSpPr>
        <p:spPr>
          <a:xfrm>
            <a:off x="72008" y="8888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Розробіть інтерфейс програми. Можливий вигляд вікна програми наведено на рисунку.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2CB1BD-C0DD-4A95-9A48-E7680CD58B8F}"/>
              </a:ext>
            </a:extLst>
          </p:cNvPr>
          <p:cNvSpPr txBox="1"/>
          <p:nvPr/>
        </p:nvSpPr>
        <p:spPr>
          <a:xfrm>
            <a:off x="72008" y="1962628"/>
            <a:ext cx="694822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Опишіть як глобальні такі змінні: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23D82E-A841-4545-9BFF-8F688B0DC9BE}"/>
              </a:ext>
            </a:extLst>
          </p:cNvPr>
          <p:cNvSpPr txBox="1"/>
          <p:nvPr/>
        </p:nvSpPr>
        <p:spPr>
          <a:xfrm>
            <a:off x="72008" y="3111656"/>
            <a:ext cx="694822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А: </a:t>
            </a:r>
            <a:r>
              <a:rPr lang="en-US" sz="2800" b="1" i="1" kern="0" dirty="0">
                <a:solidFill>
                  <a:schemeClr val="bg1"/>
                </a:solidFill>
              </a:rPr>
              <a:t>array[0..5, 0..5] of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k, sum,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3C73D8-24ED-4A2A-B41A-1C2CF65E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071" y="1958610"/>
            <a:ext cx="4952071" cy="385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18470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uk-UA" sz="2800" b="1" i="1" kern="0" dirty="0" err="1">
                <a:solidFill>
                  <a:srgbClr val="FFFF00"/>
                </a:solidFill>
              </a:rPr>
              <a:t>OnCreate</a:t>
            </a:r>
            <a:r>
              <a:rPr lang="uk-UA" sz="2800" b="1" i="1" kern="0" dirty="0">
                <a:solidFill>
                  <a:schemeClr val="bg1"/>
                </a:solidFill>
              </a:rPr>
              <a:t> для форми запрограмуйте заповнення випадковим чином нулями та одиницями масиву А і відображення значень </a:t>
            </a:r>
            <a:r>
              <a:rPr lang="uk-UA" sz="2800" b="1" i="1" kern="0" dirty="0">
                <a:solidFill>
                  <a:srgbClr val="FFFF00"/>
                </a:solidFill>
              </a:rPr>
              <a:t>A[</a:t>
            </a:r>
            <a:r>
              <a:rPr lang="uk-UA" sz="2800" b="1" i="1" kern="0" dirty="0" err="1">
                <a:solidFill>
                  <a:srgbClr val="FFFF00"/>
                </a:solidFill>
              </a:rPr>
              <a:t>i,j</a:t>
            </a:r>
            <a:r>
              <a:rPr lang="uk-UA" sz="2800" b="1" i="1" kern="0" dirty="0">
                <a:solidFill>
                  <a:srgbClr val="FFFF00"/>
                </a:solidFill>
              </a:rPr>
              <a:t>]</a:t>
            </a:r>
            <a:r>
              <a:rPr lang="uk-UA" sz="2800" b="1" i="1" kern="0" dirty="0">
                <a:solidFill>
                  <a:schemeClr val="bg1"/>
                </a:solidFill>
              </a:rPr>
              <a:t> у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62DC9B-78D0-4B36-BF68-51601F16C0EB}"/>
              </a:ext>
            </a:extLst>
          </p:cNvPr>
          <p:cNvSpPr txBox="1"/>
          <p:nvPr/>
        </p:nvSpPr>
        <p:spPr>
          <a:xfrm>
            <a:off x="72008" y="2142946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 := 0; sum := 0;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0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StringGrid1.ColWidths[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StringGrid1.RowHeights[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10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796219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j:=0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 := Random(2);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sum+A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StringGrid1.Cells[</a:t>
            </a:r>
            <a:r>
              <a:rPr lang="en-US" sz="3200" b="1" i="1" kern="0" dirty="0" err="1">
                <a:solidFill>
                  <a:schemeClr val="bg1"/>
                </a:solidFill>
              </a:rPr>
              <a:t>j,i</a:t>
            </a:r>
            <a:r>
              <a:rPr lang="en-US" sz="3200" b="1" i="1" kern="0" dirty="0">
                <a:solidFill>
                  <a:schemeClr val="bg1"/>
                </a:solidFill>
              </a:rPr>
              <a:t>]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1D45CF-9C11-41E9-8C99-E2A9FF506282}"/>
              </a:ext>
            </a:extLst>
          </p:cNvPr>
          <p:cNvSpPr txBox="1"/>
          <p:nvPr/>
        </p:nvSpPr>
        <p:spPr>
          <a:xfrm>
            <a:off x="72008" y="13144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10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70BD9C-F9C2-4216-91D7-EA6E9C5D2A22}"/>
              </a:ext>
            </a:extLst>
          </p:cNvPr>
          <p:cNvSpPr txBox="1"/>
          <p:nvPr/>
        </p:nvSpPr>
        <p:spPr>
          <a:xfrm>
            <a:off x="72008" y="242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8 класі ви розв'язували задачі, які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CB0210-B208-4616-95D2-E52D1C822A21}"/>
              </a:ext>
            </a:extLst>
          </p:cNvPr>
          <p:cNvSpPr txBox="1"/>
          <p:nvPr/>
        </p:nvSpPr>
        <p:spPr>
          <a:xfrm>
            <a:off x="182484" y="1401644"/>
            <a:ext cx="11829187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шо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задачі з різних галузей діяльності людини, які потребують від людини вміння використовувати набуті знання на практиці. їх розв'язок полягає у вирішенні деякої життєвої проблеми із застосуванням знань, умінь та навичок, які ви отримали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з різних предметів.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88FFF2-52F7-449C-BFC7-2F451025823A}"/>
              </a:ext>
            </a:extLst>
          </p:cNvPr>
          <p:cNvSpPr txBox="1"/>
          <p:nvPr/>
        </p:nvSpPr>
        <p:spPr>
          <a:xfrm>
            <a:off x="72007" y="426747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Значна частина таких задач не обмежуються предметною областю одного навчального предмета, а є міжпредметними.</a:t>
            </a:r>
          </a:p>
        </p:txBody>
      </p:sp>
      <p:sp>
        <p:nvSpPr>
          <p:cNvPr id="13" name="Місце для нижнього колонтитула 12"/>
          <p:cNvSpPr>
            <a:spLocks noGrp="1"/>
          </p:cNvSpPr>
          <p:nvPr>
            <p:ph type="ftr" sz="quarter" idx="11"/>
          </p:nvPr>
        </p:nvSpPr>
        <p:spPr>
          <a:xfrm>
            <a:off x="1988598" y="6036754"/>
            <a:ext cx="6333478" cy="506089"/>
          </a:xfrm>
        </p:spPr>
        <p:txBody>
          <a:bodyPr/>
          <a:lstStyle/>
          <a:p>
            <a:r>
              <a:rPr lang="uk-UA" sz="28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</a:t>
            </a:r>
            <a:r>
              <a:rPr lang="uk-UA" sz="28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193586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малюнків у комірки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створіть для цього об'єкта обробник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OnDrawCelL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Процедура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DrawCell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викликається під час кожного звернення до комірки </a:t>
            </a:r>
            <a:r>
              <a:rPr lang="en-US" sz="2800" b="1" i="1" kern="0" dirty="0">
                <a:solidFill>
                  <a:srgbClr val="FFFF00"/>
                </a:solidFill>
              </a:rPr>
              <a:t>StringGrid1.Cells[</a:t>
            </a:r>
            <a:r>
              <a:rPr lang="en-US" sz="2800" b="1" i="1" kern="0" dirty="0" err="1">
                <a:solidFill>
                  <a:srgbClr val="FFFF00"/>
                </a:solidFill>
              </a:rPr>
              <a:t>j,i</a:t>
            </a:r>
            <a:r>
              <a:rPr lang="en-US" sz="2800" b="1" i="1" kern="0" dirty="0">
                <a:solidFill>
                  <a:srgbClr val="FFFF00"/>
                </a:solidFill>
              </a:rPr>
              <a:t>]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індексів комірки (</a:t>
            </a:r>
            <a:r>
              <a:rPr lang="en-US" sz="2800" b="1" i="1" kern="0" dirty="0" err="1">
                <a:solidFill>
                  <a:schemeClr val="bg1"/>
                </a:solidFill>
              </a:rPr>
              <a:t>j,i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надаються параметрам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Залежно від текстового значення </a:t>
            </a:r>
            <a:r>
              <a:rPr lang="en-US" sz="28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.Cells[j,</a:t>
            </a:r>
            <a:r>
              <a:rPr lang="uk-UA" sz="2800" b="1" i="1" kern="0" dirty="0">
                <a:solidFill>
                  <a:schemeClr val="bg1"/>
                </a:solidFill>
              </a:rPr>
              <a:t>і] до комірки виводиться малюнок з одного з об'єктів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Запишіть програмний код: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33813E-32AA-4862-A3C9-C514C5F5F1C4}"/>
              </a:ext>
            </a:extLst>
          </p:cNvPr>
          <p:cNvSpPr txBox="1"/>
          <p:nvPr/>
        </p:nvSpPr>
        <p:spPr>
          <a:xfrm>
            <a:off x="72008" y="390059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TForm1.StringGrid1DrawCell(Sender: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aRect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TRect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aState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TGridDrawState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283FA4-241F-4341-9C13-1015D05B5803}"/>
              </a:ext>
            </a:extLst>
          </p:cNvPr>
          <p:cNvSpPr txBox="1"/>
          <p:nvPr/>
        </p:nvSpPr>
        <p:spPr>
          <a:xfrm>
            <a:off x="72008" y="777510"/>
            <a:ext cx="12050142" cy="43396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‘1’   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   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&lt; 3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гру не закінчено, малюнок «Хвилі»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Else StringGrid1.Canvas.StretchDraw</a:t>
            </a:r>
            <a:r>
              <a:rPr lang="uk-UA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>
                <a:solidFill>
                  <a:schemeClr val="bg1"/>
                </a:solidFill>
              </a:rPr>
              <a:t>aRect,Image3.Picture.Graphic);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'2'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Image2.Picture.Graphic);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'0'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 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Canvas.StretchDraw</a:t>
            </a:r>
            <a:r>
              <a:rPr lang="en-US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‘3'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не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Image4.Picture.Graphic);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58E1C9-46E5-4F37-85CE-2A4BE7A7CCF6}"/>
              </a:ext>
            </a:extLst>
          </p:cNvPr>
          <p:cNvSpPr txBox="1"/>
          <p:nvPr/>
        </p:nvSpPr>
        <p:spPr>
          <a:xfrm>
            <a:off x="72008" y="14032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8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15807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Реалізація алгоритму гри здійснюється в обробнику події 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Стріляй!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3257E6-1AF6-4733-828C-B9F9FB2F7F58}"/>
              </a:ext>
            </a:extLst>
          </p:cNvPr>
          <p:cNvSpPr txBox="1"/>
          <p:nvPr/>
        </p:nvSpPr>
        <p:spPr>
          <a:xfrm>
            <a:off x="72008" y="1319526"/>
            <a:ext cx="12050142" cy="398570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procedure</a:t>
            </a:r>
            <a:r>
              <a:rPr lang="en-US" sz="2300" b="1" i="1" kern="0" dirty="0">
                <a:solidFill>
                  <a:schemeClr val="bg1"/>
                </a:solidFill>
              </a:rPr>
              <a:t> TForm1.Button1Click(Sender: </a:t>
            </a:r>
            <a:r>
              <a:rPr lang="en-US" sz="23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300" b="1" i="1" kern="0" dirty="0">
                <a:solidFill>
                  <a:schemeClr val="bg1"/>
                </a:solidFill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var</a:t>
            </a:r>
            <a:r>
              <a:rPr lang="en-US" sz="2300" b="1" i="1" kern="0" dirty="0">
                <a:solidFill>
                  <a:schemeClr val="bg1"/>
                </a:solidFill>
              </a:rPr>
              <a:t> x, </a:t>
            </a:r>
            <a:r>
              <a:rPr lang="uk-UA" sz="2300" b="1" i="1" kern="0" dirty="0">
                <a:solidFill>
                  <a:schemeClr val="bg1"/>
                </a:solidFill>
              </a:rPr>
              <a:t>у, і, </a:t>
            </a:r>
            <a:r>
              <a:rPr lang="en-US" sz="2300" b="1" i="1" kern="0" dirty="0">
                <a:solidFill>
                  <a:schemeClr val="bg1"/>
                </a:solidFill>
              </a:rPr>
              <a:t>j: Integer;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x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(Edit1.Text);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введення координат корабля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у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(Edit2.Text);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1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0; </a:t>
            </a:r>
            <a:r>
              <a:rPr lang="uk-UA" sz="2300" b="1" i="1" kern="0" dirty="0">
                <a:solidFill>
                  <a:schemeClr val="bg1"/>
                </a:solidFill>
              </a:rPr>
              <a:t>к := </a:t>
            </a:r>
            <a:r>
              <a:rPr lang="en-US" sz="2300" b="1" i="1" kern="0" dirty="0">
                <a:solidFill>
                  <a:schemeClr val="bg1"/>
                </a:solidFill>
              </a:rPr>
              <a:t>k+1;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2; 	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endParaRPr lang="en-US" sz="23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Else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0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sproba+1;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Label2.Caption := '</a:t>
            </a:r>
            <a:r>
              <a:rPr lang="uk-UA" sz="2300" b="1" i="1" kern="0" dirty="0">
                <a:solidFill>
                  <a:schemeClr val="bg1"/>
                </a:solidFill>
              </a:rPr>
              <a:t>Мимо!';          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468794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 3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</a:t>
            </a:r>
            <a:r>
              <a:rPr lang="uk-UA" sz="2400" b="1" i="1" kern="0" dirty="0">
                <a:solidFill>
                  <a:schemeClr val="bg1"/>
                </a:solidFill>
              </a:rPr>
              <a:t>Ти програв!’;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Edit2.Visible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якщо гру програно, виводяться кораблі, в які не влучили }</a:t>
            </a:r>
            <a:endParaRPr lang="en-US" sz="24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400" b="1" i="1" kern="0" dirty="0" err="1">
                <a:solidFill>
                  <a:schemeClr val="bg1"/>
                </a:solidFill>
              </a:rPr>
              <a:t>j,i</a:t>
            </a:r>
            <a:r>
              <a:rPr lang="en-US" sz="2400" b="1" i="1" kern="0" dirty="0">
                <a:solidFill>
                  <a:schemeClr val="bg1"/>
                </a:solidFill>
              </a:rPr>
              <a:t>] :=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(A[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= </a:t>
            </a:r>
            <a:r>
              <a:rPr lang="en-US" sz="2400" b="1" i="1" kern="0" dirty="0">
                <a:solidFill>
                  <a:schemeClr val="bg1"/>
                </a:solidFill>
              </a:rPr>
              <a:t>sum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‘</a:t>
            </a:r>
            <a:r>
              <a:rPr lang="uk-UA" sz="2400" b="1" i="1" kern="0" dirty="0">
                <a:solidFill>
                  <a:schemeClr val="bg1"/>
                </a:solidFill>
              </a:rPr>
              <a:t>Ти виграв!’;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       Edit2.Visible: 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:=- </a:t>
            </a:r>
            <a:r>
              <a:rPr lang="en-US" sz="2400" b="1" i="1" kern="0" dirty="0">
                <a:solidFill>
                  <a:schemeClr val="bg1"/>
                </a:solidFill>
              </a:rPr>
              <a:t>3;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кінець гри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 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173" y="1603414"/>
            <a:ext cx="499160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Аналіз результатів</a:t>
            </a:r>
            <a:r>
              <a:rPr lang="uk-UA" sz="2800" b="1" i="1" kern="0" dirty="0">
                <a:solidFill>
                  <a:schemeClr val="bg1"/>
                </a:solidFill>
              </a:rPr>
              <a:t>. Перевірте роботу програми. Оцініть повноту і вірогідність результатів розв'язання задачі.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BD10AE-A258-4AAE-9A99-5E87605A9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32" y="195689"/>
            <a:ext cx="6930718" cy="531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7860" y="4838760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Задача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1801824"/>
            <a:ext cx="11610969" cy="306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3604" y="452761"/>
            <a:ext cx="748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B050"/>
                </a:solidFill>
              </a:rPr>
              <a:t>Відгадайте ребус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1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314498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7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5087" y="1587570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uk-UA" sz="3000" b="1" dirty="0">
                <a:solidFill>
                  <a:srgbClr val="00206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Розв'язування </a:t>
            </a:r>
            <a:r>
              <a:rPr lang="uk-UA" sz="3000" b="1" dirty="0" err="1">
                <a:solidFill>
                  <a:srgbClr val="00206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компетентнісних</a:t>
            </a:r>
            <a:r>
              <a:rPr lang="uk-UA" sz="3000" b="1" dirty="0">
                <a:solidFill>
                  <a:srgbClr val="00206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задач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0" y="18004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Задачі, які пропонуються нижче, передбачають використання умінь здійснювати: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DE769E-D406-4A04-8F05-7C83954487C7}"/>
              </a:ext>
            </a:extLst>
          </p:cNvPr>
          <p:cNvSpPr txBox="1"/>
          <p:nvPr/>
        </p:nvSpPr>
        <p:spPr>
          <a:xfrm>
            <a:off x="21113" y="308593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пошук, відбір, критичний аналіз потрібних відомостей,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37BBC2-72D5-4854-B567-774F950DABF4}"/>
              </a:ext>
            </a:extLst>
          </p:cNvPr>
          <p:cNvSpPr txBox="1"/>
          <p:nvPr/>
        </p:nvSpPr>
        <p:spPr>
          <a:xfrm>
            <a:off x="72006" y="4387251"/>
            <a:ext cx="1194835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опрацювання та подання результатів опрацювання з використанням відповідних інформаційно-комунікаційних технологій.</a:t>
            </a:r>
          </a:p>
        </p:txBody>
      </p:sp>
      <p:sp>
        <p:nvSpPr>
          <p:cNvPr id="15" name="Місце для нижнього колонтитула 12"/>
          <p:cNvSpPr>
            <a:spLocks noGrp="1"/>
          </p:cNvSpPr>
          <p:nvPr>
            <p:ph type="ftr" sz="quarter" idx="11"/>
          </p:nvPr>
        </p:nvSpPr>
        <p:spPr>
          <a:xfrm>
            <a:off x="1988598" y="6036754"/>
            <a:ext cx="6333478" cy="506089"/>
          </a:xfrm>
        </p:spPr>
        <p:txBody>
          <a:bodyPr/>
          <a:lstStyle/>
          <a:p>
            <a:r>
              <a:rPr lang="uk-UA" sz="28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</a:t>
            </a:r>
            <a:r>
              <a:rPr lang="uk-UA" sz="28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15593" y="242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9-му класі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ви ознайомилися з новими видами програмного забезпечення: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F937AC2-C5F4-4C55-8915-030499F2844C}"/>
              </a:ext>
            </a:extLst>
          </p:cNvPr>
          <p:cNvSpPr/>
          <p:nvPr/>
        </p:nvSpPr>
        <p:spPr>
          <a:xfrm>
            <a:off x="93232" y="1402898"/>
            <a:ext cx="3951825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rgbClr val="FFFFFF"/>
                </a:solidFill>
              </a:rPr>
              <a:t>програмами для забезпечення обміну даними в комп'ютерних мережах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4660E42-EC70-401C-BDE2-4E0F7E06AD7C}"/>
              </a:ext>
            </a:extLst>
          </p:cNvPr>
          <p:cNvSpPr/>
          <p:nvPr/>
        </p:nvSpPr>
        <p:spPr>
          <a:xfrm>
            <a:off x="4110552" y="1402898"/>
            <a:ext cx="1992074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пошуку й захисту даних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DAE41F5-2A68-481E-85D9-9A5F6D5F248F}"/>
              </a:ext>
            </a:extLst>
          </p:cNvPr>
          <p:cNvSpPr/>
          <p:nvPr/>
        </p:nvSpPr>
        <p:spPr>
          <a:xfrm>
            <a:off x="6179671" y="1402898"/>
            <a:ext cx="2887061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створення комп'ютерних моделей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22BDEDC-C37F-4902-9C20-EB986E055044}"/>
              </a:ext>
            </a:extLst>
          </p:cNvPr>
          <p:cNvSpPr/>
          <p:nvPr/>
        </p:nvSpPr>
        <p:spPr>
          <a:xfrm>
            <a:off x="9110802" y="1402898"/>
            <a:ext cx="2887061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комп'ютерних публікацій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8F38FE94-CCBE-4D82-83FB-412A681BF910}"/>
              </a:ext>
            </a:extLst>
          </p:cNvPr>
          <p:cNvSpPr/>
          <p:nvPr/>
        </p:nvSpPr>
        <p:spPr>
          <a:xfrm>
            <a:off x="93232" y="3916465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векторних зображень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A4B09E8-B878-4F47-91C9-8A0FDD532FC5}"/>
              </a:ext>
            </a:extLst>
          </p:cNvPr>
          <p:cNvSpPr/>
          <p:nvPr/>
        </p:nvSpPr>
        <p:spPr>
          <a:xfrm>
            <a:off x="4066282" y="3928365"/>
            <a:ext cx="3973050" cy="14874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розміщення різноманітних даних в Інтернеті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1BEA7D68-0DB1-4F6C-9CB9-8ACC21277D51}"/>
              </a:ext>
            </a:extLst>
          </p:cNvPr>
          <p:cNvSpPr/>
          <p:nvPr/>
        </p:nvSpPr>
        <p:spPr>
          <a:xfrm>
            <a:off x="8024813" y="3902845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даних у «хмарах» і групах тощо</a:t>
            </a:r>
          </a:p>
        </p:txBody>
      </p:sp>
      <p:sp>
        <p:nvSpPr>
          <p:cNvPr id="16" name="Місце для нижнього колонтитула 12"/>
          <p:cNvSpPr txBox="1">
            <a:spLocks/>
          </p:cNvSpPr>
          <p:nvPr/>
        </p:nvSpPr>
        <p:spPr>
          <a:xfrm>
            <a:off x="1988598" y="6045632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38889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Удосконалили свої знання та вміння: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F98C59-01FA-4CA0-8CE9-93AFEF92428C}"/>
              </a:ext>
            </a:extLst>
          </p:cNvPr>
          <p:cNvSpPr txBox="1"/>
          <p:nvPr/>
        </p:nvSpPr>
        <p:spPr>
          <a:xfrm>
            <a:off x="51739" y="447453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розв'язування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00"/>
                </a:solidFill>
              </a:rPr>
              <a:t> задач </a:t>
            </a:r>
            <a:r>
              <a:rPr lang="uk-UA" sz="2800" b="1" i="1" kern="0" dirty="0">
                <a:solidFill>
                  <a:srgbClr val="FFFFFF"/>
                </a:solidFill>
              </a:rPr>
              <a:t>ви повинні продемонструвати вміння застосовувати це програмне забезпечення.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687BB24-2E94-4A2C-9B94-1A4973D7F093}"/>
              </a:ext>
            </a:extLst>
          </p:cNvPr>
          <p:cNvSpPr/>
          <p:nvPr/>
        </p:nvSpPr>
        <p:spPr>
          <a:xfrm>
            <a:off x="72008" y="1056101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програмування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8AFA28F-2C71-478F-AFFB-AF62F4F23D0D}"/>
              </a:ext>
            </a:extLst>
          </p:cNvPr>
          <p:cNvSpPr/>
          <p:nvPr/>
        </p:nvSpPr>
        <p:spPr>
          <a:xfrm>
            <a:off x="4110553" y="1046881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числових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98BB326-D853-4341-9269-CB01069B80A3}"/>
              </a:ext>
            </a:extLst>
          </p:cNvPr>
          <p:cNvSpPr/>
          <p:nvPr/>
        </p:nvSpPr>
        <p:spPr>
          <a:xfrm>
            <a:off x="8149100" y="1046881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презентацій</a:t>
            </a:r>
          </a:p>
        </p:txBody>
      </p:sp>
      <p:pic>
        <p:nvPicPr>
          <p:cNvPr id="12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xmlns="" id="{CAAFCD5B-7D5F-4A1E-AAE6-C530D096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1" y="2179888"/>
            <a:ext cx="2172224" cy="21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xmlns="" id="{D6F96A49-5ECA-4E4E-899A-E90A89F6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14" y="2179888"/>
            <a:ext cx="2113393" cy="21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xmlns="" id="{8264302F-D2FC-416D-B4C0-90D1A5DC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131" y="2063659"/>
            <a:ext cx="2113393" cy="2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30011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 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задач, нагадаємо їх та програмне забезпечення, що може бути використано на кожному з них.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7B8C63-FBAD-4C0F-BCD6-666D00969107}"/>
              </a:ext>
            </a:extLst>
          </p:cNvPr>
          <p:cNvSpPr/>
          <p:nvPr/>
        </p:nvSpPr>
        <p:spPr>
          <a:xfrm>
            <a:off x="72008" y="1763972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B72F4A6-44E4-482F-802D-75B673FBEBC8}"/>
              </a:ext>
            </a:extLst>
          </p:cNvPr>
          <p:cNvSpPr/>
          <p:nvPr/>
        </p:nvSpPr>
        <p:spPr>
          <a:xfrm>
            <a:off x="6271590" y="176128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xmlns="" id="{D36B995A-565E-416A-9C19-4A593ED7832A}"/>
              </a:ext>
            </a:extLst>
          </p:cNvPr>
          <p:cNvSpPr/>
          <p:nvPr/>
        </p:nvSpPr>
        <p:spPr>
          <a:xfrm>
            <a:off x="72007" y="2933898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xmlns="" id="{B5BEA190-184A-4AC0-AF3B-2981869826B5}"/>
              </a:ext>
            </a:extLst>
          </p:cNvPr>
          <p:cNvSpPr/>
          <p:nvPr/>
        </p:nvSpPr>
        <p:spPr>
          <a:xfrm>
            <a:off x="72008" y="4316864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611F8BBC-248F-41DE-8ACB-031834EE5540}"/>
              </a:ext>
            </a:extLst>
          </p:cNvPr>
          <p:cNvSpPr/>
          <p:nvPr/>
        </p:nvSpPr>
        <p:spPr>
          <a:xfrm>
            <a:off x="6341441" y="3785114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xmlns="" id="{EED725A8-9B0B-4E17-BE04-FC1DF1C19948}"/>
              </a:ext>
            </a:extLst>
          </p:cNvPr>
          <p:cNvSpPr/>
          <p:nvPr/>
        </p:nvSpPr>
        <p:spPr>
          <a:xfrm>
            <a:off x="5550810" y="4426224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2024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879687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0" y="879687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114804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xmlns="" id="{C33765AA-7821-4DB5-98F1-115D806C83FA}"/>
              </a:ext>
            </a:extLst>
          </p:cNvPr>
          <p:cNvSpPr/>
          <p:nvPr/>
        </p:nvSpPr>
        <p:spPr>
          <a:xfrm>
            <a:off x="54672" y="230588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8605B89-41E5-42C8-8475-1E638ED34900}"/>
              </a:ext>
            </a:extLst>
          </p:cNvPr>
          <p:cNvSpPr/>
          <p:nvPr/>
        </p:nvSpPr>
        <p:spPr>
          <a:xfrm>
            <a:off x="6271589" y="2744471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xmlns="" id="{791FD77B-5EF4-425A-A9CA-754BC024B366}"/>
              </a:ext>
            </a:extLst>
          </p:cNvPr>
          <p:cNvSpPr/>
          <p:nvPr/>
        </p:nvSpPr>
        <p:spPr>
          <a:xfrm>
            <a:off x="160785" y="3684777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xmlns="" id="{7FA6911E-4F6F-46F1-A046-D40908A226E3}"/>
              </a:ext>
            </a:extLst>
          </p:cNvPr>
          <p:cNvSpPr/>
          <p:nvPr/>
        </p:nvSpPr>
        <p:spPr>
          <a:xfrm>
            <a:off x="5541065" y="3886304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31787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993240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191692" y="993240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116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xmlns="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5" y="2571582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008" y="38001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компетентнісну</a:t>
            </a:r>
            <a:r>
              <a:rPr lang="uk-UA" sz="2800" b="1" i="1" kern="0" dirty="0">
                <a:solidFill>
                  <a:schemeClr val="bg1"/>
                </a:solidFill>
              </a:rPr>
              <a:t> задачу.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236BCF-9A5D-41D4-9405-93AF7E1F73E4}"/>
              </a:ext>
            </a:extLst>
          </p:cNvPr>
          <p:cNvSpPr txBox="1"/>
          <p:nvPr/>
        </p:nvSpPr>
        <p:spPr>
          <a:xfrm>
            <a:off x="72008" y="1096467"/>
            <a:ext cx="34381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chemeClr val="bg1"/>
                </a:solidFill>
              </a:rPr>
              <a:t>. Створити програму, яка реалізує гру «Морський бій».</a:t>
            </a:r>
          </a:p>
        </p:txBody>
      </p:sp>
      <p:pic>
        <p:nvPicPr>
          <p:cNvPr id="5122" name="Picture 2" descr="Результат пошуку зображень за запитом &quot;морской бой&quot;">
            <a:extLst>
              <a:ext uri="{FF2B5EF4-FFF2-40B4-BE49-F238E27FC236}">
                <a16:creationId xmlns:a16="http://schemas.microsoft.com/office/drawing/2014/main" xmlns="" id="{7652702B-2182-4A2F-AB04-9630DE04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4" y="1096467"/>
            <a:ext cx="8444886" cy="47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нижнього колонтитула 12"/>
          <p:cNvSpPr txBox="1">
            <a:spLocks/>
          </p:cNvSpPr>
          <p:nvPr/>
        </p:nvSpPr>
        <p:spPr>
          <a:xfrm>
            <a:off x="1988598" y="6036754"/>
            <a:ext cx="6333478" cy="506089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М.Коцюбинська гімназія</a:t>
            </a:r>
            <a:endParaRPr lang="uk-UA" sz="28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85613</TotalTime>
  <Words>1121</Words>
  <Application>Microsoft Office PowerPoint</Application>
  <PresentationFormat>Довільний</PresentationFormat>
  <Paragraphs>183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Розв’язування компетентнісних задач</vt:lpstr>
      <vt:lpstr>Презентація PowerPoint</vt:lpstr>
      <vt:lpstr>Розв'язування компетентнісних задач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Розгадайте ребус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Did</cp:lastModifiedBy>
  <cp:revision>1303</cp:revision>
  <dcterms:created xsi:type="dcterms:W3CDTF">2016-06-06T19:48:43Z</dcterms:created>
  <dcterms:modified xsi:type="dcterms:W3CDTF">2020-03-23T09:49:22Z</dcterms:modified>
</cp:coreProperties>
</file>