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9" r:id="rId4"/>
    <p:sldId id="272" r:id="rId5"/>
    <p:sldId id="273" r:id="rId6"/>
    <p:sldId id="274" r:id="rId7"/>
    <p:sldId id="278" r:id="rId8"/>
    <p:sldId id="279" r:id="rId9"/>
    <p:sldId id="260" r:id="rId10"/>
    <p:sldId id="262" r:id="rId11"/>
    <p:sldId id="264" r:id="rId12"/>
    <p:sldId id="265" r:id="rId13"/>
    <p:sldId id="266" r:id="rId14"/>
    <p:sldId id="267" r:id="rId15"/>
    <p:sldId id="268" r:id="rId16"/>
    <p:sldId id="276" r:id="rId17"/>
    <p:sldId id="269" r:id="rId18"/>
    <p:sldId id="275" r:id="rId19"/>
    <p:sldId id="261" r:id="rId20"/>
    <p:sldId id="263" r:id="rId21"/>
    <p:sldId id="271" r:id="rId22"/>
    <p:sldId id="270" r:id="rId23"/>
    <p:sldId id="257" r:id="rId24"/>
    <p:sldId id="277" r:id="rId25"/>
    <p:sldId id="258"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128" d="100"/>
          <a:sy n="128" d="100"/>
        </p:scale>
        <p:origin x="99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ctrTitle"/>
          </p:nvPr>
        </p:nvSpPr>
        <p:spPr>
          <a:xfrm>
            <a:off x="1928794" y="2130425"/>
            <a:ext cx="6529406" cy="1470025"/>
          </a:xfrm>
        </p:spPr>
        <p:txBody>
          <a:bodyPr/>
          <a:lstStyle>
            <a:lvl1pPr algn="ctr">
              <a:defRPr>
                <a:solidFill>
                  <a:srgbClr val="0033CC"/>
                </a:solidFill>
              </a:defRPr>
            </a:lvl1pPr>
          </a:lstStyle>
          <a:p>
            <a:r>
              <a:rPr lang="uk-UA" smtClean="0"/>
              <a:t>Образец заголовка</a:t>
            </a:r>
            <a:endParaRPr lang="uk-UA"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Образец подзаголовка</a:t>
            </a:r>
            <a:endParaRPr lang="uk-UA"/>
          </a:p>
        </p:txBody>
      </p:sp>
      <p:sp>
        <p:nvSpPr>
          <p:cNvPr id="4" name="3 Marcador de fecha"/>
          <p:cNvSpPr>
            <a:spLocks noGrp="1"/>
          </p:cNvSpPr>
          <p:nvPr>
            <p:ph type="dt" sz="half" idx="10"/>
          </p:nvPr>
        </p:nvSpPr>
        <p:spPr/>
        <p:txBody>
          <a:bodyPr/>
          <a:lstStyle/>
          <a:p>
            <a:fld id="{4FC6F2AB-E9FB-4F64-BF0E-277D1B6C7E90}" type="datetimeFigureOut">
              <a:rPr lang="uk-UA" smtClean="0"/>
              <a:pPr/>
              <a:t>10.03.2019</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1624B6E7-90A6-4B89-A6FC-8F167016E299}"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uk-UA" smtClean="0"/>
              <a:t>Образец заголовка</a:t>
            </a:r>
            <a:endParaRPr lang="uk-UA"/>
          </a:p>
        </p:txBody>
      </p:sp>
      <p:sp>
        <p:nvSpPr>
          <p:cNvPr id="3" name="2 Marcador de texto vertical"/>
          <p:cNvSpPr>
            <a:spLocks noGrp="1"/>
          </p:cNvSpPr>
          <p:nvPr>
            <p:ph type="body" orient="vert" idx="1"/>
          </p:nvPr>
        </p:nvSpPr>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3 Marcador de fecha"/>
          <p:cNvSpPr>
            <a:spLocks noGrp="1"/>
          </p:cNvSpPr>
          <p:nvPr>
            <p:ph type="dt" sz="half" idx="10"/>
          </p:nvPr>
        </p:nvSpPr>
        <p:spPr/>
        <p:txBody>
          <a:bodyPr/>
          <a:lstStyle/>
          <a:p>
            <a:fld id="{4FC6F2AB-E9FB-4F64-BF0E-277D1B6C7E90}" type="datetimeFigureOut">
              <a:rPr lang="uk-UA" smtClean="0"/>
              <a:pPr/>
              <a:t>10.03.2019</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1624B6E7-90A6-4B89-A6FC-8F167016E299}"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uk-UA" smtClean="0"/>
              <a:t>Образец заголовка</a:t>
            </a:r>
            <a:endParaRPr lang="uk-U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3 Marcador de fecha"/>
          <p:cNvSpPr>
            <a:spLocks noGrp="1"/>
          </p:cNvSpPr>
          <p:nvPr>
            <p:ph type="dt" sz="half" idx="10"/>
          </p:nvPr>
        </p:nvSpPr>
        <p:spPr/>
        <p:txBody>
          <a:bodyPr/>
          <a:lstStyle/>
          <a:p>
            <a:fld id="{4FC6F2AB-E9FB-4F64-BF0E-277D1B6C7E90}" type="datetimeFigureOut">
              <a:rPr lang="uk-UA" smtClean="0"/>
              <a:pPr/>
              <a:t>10.03.2019</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1624B6E7-90A6-4B89-A6FC-8F167016E299}"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033CC"/>
                </a:solidFill>
              </a:defRPr>
            </a:lvl1pPr>
          </a:lstStyle>
          <a:p>
            <a:r>
              <a:rPr lang="uk-UA" smtClean="0"/>
              <a:t>Образец заголовка</a:t>
            </a:r>
            <a:endParaRPr lang="uk-UA" dirty="0"/>
          </a:p>
        </p:txBody>
      </p:sp>
      <p:sp>
        <p:nvSpPr>
          <p:cNvPr id="3" name="2 Marcador de contenido"/>
          <p:cNvSpPr>
            <a:spLocks noGrp="1"/>
          </p:cNvSpPr>
          <p:nvPr>
            <p:ph idx="1"/>
          </p:nvPr>
        </p:nvSpPr>
        <p:spPr/>
        <p:txBody>
          <a:bodyPr/>
          <a:lstStyle>
            <a:lvl1pPr>
              <a:defRPr sz="2600"/>
            </a:lvl1pPr>
            <a:lvl2pPr>
              <a:defRPr sz="2500"/>
            </a:lvl2pPr>
            <a:lvl3pPr>
              <a:defRPr sz="2300"/>
            </a:lvl3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dirty="0"/>
          </a:p>
        </p:txBody>
      </p:sp>
      <p:sp>
        <p:nvSpPr>
          <p:cNvPr id="4" name="3 Marcador de fecha"/>
          <p:cNvSpPr>
            <a:spLocks noGrp="1"/>
          </p:cNvSpPr>
          <p:nvPr>
            <p:ph type="dt" sz="half" idx="10"/>
          </p:nvPr>
        </p:nvSpPr>
        <p:spPr/>
        <p:txBody>
          <a:bodyPr/>
          <a:lstStyle/>
          <a:p>
            <a:fld id="{4FC6F2AB-E9FB-4F64-BF0E-277D1B6C7E90}" type="datetimeFigureOut">
              <a:rPr lang="uk-UA" smtClean="0"/>
              <a:pPr/>
              <a:t>10.03.2019</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1624B6E7-90A6-4B89-A6FC-8F167016E299}"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uk-UA" smtClean="0"/>
              <a:t>Образец заголовка</a:t>
            </a:r>
            <a:endParaRPr lang="uk-U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Образец текста</a:t>
            </a:r>
          </a:p>
        </p:txBody>
      </p:sp>
      <p:sp>
        <p:nvSpPr>
          <p:cNvPr id="4" name="3 Marcador de fecha"/>
          <p:cNvSpPr>
            <a:spLocks noGrp="1"/>
          </p:cNvSpPr>
          <p:nvPr>
            <p:ph type="dt" sz="half" idx="10"/>
          </p:nvPr>
        </p:nvSpPr>
        <p:spPr/>
        <p:txBody>
          <a:bodyPr/>
          <a:lstStyle/>
          <a:p>
            <a:fld id="{4FC6F2AB-E9FB-4F64-BF0E-277D1B6C7E90}" type="datetimeFigureOut">
              <a:rPr lang="uk-UA" smtClean="0"/>
              <a:pPr/>
              <a:t>10.03.2019</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1624B6E7-90A6-4B89-A6FC-8F167016E299}"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uk-UA" smtClean="0"/>
              <a:t>Образец заголовка</a:t>
            </a:r>
            <a:endParaRPr lang="uk-U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4 Marcador de fecha"/>
          <p:cNvSpPr>
            <a:spLocks noGrp="1"/>
          </p:cNvSpPr>
          <p:nvPr>
            <p:ph type="dt" sz="half" idx="10"/>
          </p:nvPr>
        </p:nvSpPr>
        <p:spPr/>
        <p:txBody>
          <a:bodyPr/>
          <a:lstStyle/>
          <a:p>
            <a:fld id="{4FC6F2AB-E9FB-4F64-BF0E-277D1B6C7E90}" type="datetimeFigureOut">
              <a:rPr lang="uk-UA" smtClean="0"/>
              <a:pPr/>
              <a:t>10.03.2019</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1624B6E7-90A6-4B89-A6FC-8F167016E299}"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uk-UA" smtClean="0"/>
              <a:t>Образец заголовка</a:t>
            </a:r>
            <a:endParaRPr lang="uk-U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7" name="6 Marcador de fecha"/>
          <p:cNvSpPr>
            <a:spLocks noGrp="1"/>
          </p:cNvSpPr>
          <p:nvPr>
            <p:ph type="dt" sz="half" idx="10"/>
          </p:nvPr>
        </p:nvSpPr>
        <p:spPr/>
        <p:txBody>
          <a:bodyPr/>
          <a:lstStyle/>
          <a:p>
            <a:fld id="{4FC6F2AB-E9FB-4F64-BF0E-277D1B6C7E90}" type="datetimeFigureOut">
              <a:rPr lang="uk-UA" smtClean="0"/>
              <a:pPr/>
              <a:t>10.03.2019</a:t>
            </a:fld>
            <a:endParaRPr lang="uk-UA"/>
          </a:p>
        </p:txBody>
      </p:sp>
      <p:sp>
        <p:nvSpPr>
          <p:cNvPr id="8" name="7 Marcador de pie de página"/>
          <p:cNvSpPr>
            <a:spLocks noGrp="1"/>
          </p:cNvSpPr>
          <p:nvPr>
            <p:ph type="ftr" sz="quarter" idx="11"/>
          </p:nvPr>
        </p:nvSpPr>
        <p:spPr/>
        <p:txBody>
          <a:bodyPr/>
          <a:lstStyle/>
          <a:p>
            <a:endParaRPr lang="uk-UA"/>
          </a:p>
        </p:txBody>
      </p:sp>
      <p:sp>
        <p:nvSpPr>
          <p:cNvPr id="9" name="8 Marcador de número de diapositiva"/>
          <p:cNvSpPr>
            <a:spLocks noGrp="1"/>
          </p:cNvSpPr>
          <p:nvPr>
            <p:ph type="sldNum" sz="quarter" idx="12"/>
          </p:nvPr>
        </p:nvSpPr>
        <p:spPr/>
        <p:txBody>
          <a:bodyPr/>
          <a:lstStyle/>
          <a:p>
            <a:fld id="{1624B6E7-90A6-4B89-A6FC-8F167016E299}"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uk-UA" smtClean="0"/>
              <a:t>Образец заголовка</a:t>
            </a:r>
            <a:endParaRPr lang="uk-UA"/>
          </a:p>
        </p:txBody>
      </p:sp>
      <p:sp>
        <p:nvSpPr>
          <p:cNvPr id="3" name="2 Marcador de fecha"/>
          <p:cNvSpPr>
            <a:spLocks noGrp="1"/>
          </p:cNvSpPr>
          <p:nvPr>
            <p:ph type="dt" sz="half" idx="10"/>
          </p:nvPr>
        </p:nvSpPr>
        <p:spPr/>
        <p:txBody>
          <a:bodyPr/>
          <a:lstStyle/>
          <a:p>
            <a:fld id="{4FC6F2AB-E9FB-4F64-BF0E-277D1B6C7E90}" type="datetimeFigureOut">
              <a:rPr lang="uk-UA" smtClean="0"/>
              <a:pPr/>
              <a:t>10.03.2019</a:t>
            </a:fld>
            <a:endParaRPr lang="uk-UA"/>
          </a:p>
        </p:txBody>
      </p:sp>
      <p:sp>
        <p:nvSpPr>
          <p:cNvPr id="4" name="3 Marcador de pie de página"/>
          <p:cNvSpPr>
            <a:spLocks noGrp="1"/>
          </p:cNvSpPr>
          <p:nvPr>
            <p:ph type="ftr" sz="quarter" idx="11"/>
          </p:nvPr>
        </p:nvSpPr>
        <p:spPr/>
        <p:txBody>
          <a:bodyPr/>
          <a:lstStyle/>
          <a:p>
            <a:endParaRPr lang="uk-UA"/>
          </a:p>
        </p:txBody>
      </p:sp>
      <p:sp>
        <p:nvSpPr>
          <p:cNvPr id="5" name="4 Marcador de número de diapositiva"/>
          <p:cNvSpPr>
            <a:spLocks noGrp="1"/>
          </p:cNvSpPr>
          <p:nvPr>
            <p:ph type="sldNum" sz="quarter" idx="12"/>
          </p:nvPr>
        </p:nvSpPr>
        <p:spPr/>
        <p:txBody>
          <a:bodyPr/>
          <a:lstStyle/>
          <a:p>
            <a:fld id="{1624B6E7-90A6-4B89-A6FC-8F167016E299}"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C6F2AB-E9FB-4F64-BF0E-277D1B6C7E90}" type="datetimeFigureOut">
              <a:rPr lang="uk-UA" smtClean="0"/>
              <a:pPr/>
              <a:t>10.03.2019</a:t>
            </a:fld>
            <a:endParaRPr lang="uk-UA"/>
          </a:p>
        </p:txBody>
      </p:sp>
      <p:sp>
        <p:nvSpPr>
          <p:cNvPr id="3" name="2 Marcador de pie de página"/>
          <p:cNvSpPr>
            <a:spLocks noGrp="1"/>
          </p:cNvSpPr>
          <p:nvPr>
            <p:ph type="ftr" sz="quarter" idx="11"/>
          </p:nvPr>
        </p:nvSpPr>
        <p:spPr/>
        <p:txBody>
          <a:bodyPr/>
          <a:lstStyle/>
          <a:p>
            <a:endParaRPr lang="uk-UA"/>
          </a:p>
        </p:txBody>
      </p:sp>
      <p:sp>
        <p:nvSpPr>
          <p:cNvPr id="4" name="3 Marcador de número de diapositiva"/>
          <p:cNvSpPr>
            <a:spLocks noGrp="1"/>
          </p:cNvSpPr>
          <p:nvPr>
            <p:ph type="sldNum" sz="quarter" idx="12"/>
          </p:nvPr>
        </p:nvSpPr>
        <p:spPr/>
        <p:txBody>
          <a:bodyPr/>
          <a:lstStyle/>
          <a:p>
            <a:fld id="{1624B6E7-90A6-4B89-A6FC-8F167016E299}"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uk-UA" smtClean="0"/>
              <a:t>Образец заголовка</a:t>
            </a:r>
            <a:endParaRPr lang="uk-U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4 Marcador de fecha"/>
          <p:cNvSpPr>
            <a:spLocks noGrp="1"/>
          </p:cNvSpPr>
          <p:nvPr>
            <p:ph type="dt" sz="half" idx="10"/>
          </p:nvPr>
        </p:nvSpPr>
        <p:spPr/>
        <p:txBody>
          <a:bodyPr/>
          <a:lstStyle/>
          <a:p>
            <a:fld id="{4FC6F2AB-E9FB-4F64-BF0E-277D1B6C7E90}" type="datetimeFigureOut">
              <a:rPr lang="uk-UA" smtClean="0"/>
              <a:pPr/>
              <a:t>10.03.2019</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1624B6E7-90A6-4B89-A6FC-8F167016E299}"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uk-UA" smtClean="0"/>
              <a:t>Образец заголовка</a:t>
            </a:r>
            <a:endParaRPr lang="uk-U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Вставка рисунка</a:t>
            </a:r>
            <a:endParaRPr lang="uk-U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4 Marcador de fecha"/>
          <p:cNvSpPr>
            <a:spLocks noGrp="1"/>
          </p:cNvSpPr>
          <p:nvPr>
            <p:ph type="dt" sz="half" idx="10"/>
          </p:nvPr>
        </p:nvSpPr>
        <p:spPr/>
        <p:txBody>
          <a:bodyPr/>
          <a:lstStyle/>
          <a:p>
            <a:fld id="{4FC6F2AB-E9FB-4F64-BF0E-277D1B6C7E90}" type="datetimeFigureOut">
              <a:rPr lang="uk-UA" smtClean="0"/>
              <a:pPr/>
              <a:t>10.03.2019</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1624B6E7-90A6-4B89-A6FC-8F167016E299}"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a:effectLst/>
        </p:spPr>
      </p:pic>
      <p:sp>
        <p:nvSpPr>
          <p:cNvPr id="2" name="1 Marcador de título"/>
          <p:cNvSpPr>
            <a:spLocks noGrp="1"/>
          </p:cNvSpPr>
          <p:nvPr>
            <p:ph type="title"/>
          </p:nvPr>
        </p:nvSpPr>
        <p:spPr>
          <a:xfrm>
            <a:off x="3071802" y="274638"/>
            <a:ext cx="5857916"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r>
              <a:rPr lang="uk-UA" smtClean="0"/>
              <a:t>Haga clic para modificar el estilo de título del patrón</a:t>
            </a:r>
            <a:endParaRPr lang="uk-UA" dirty="0"/>
          </a:p>
        </p:txBody>
      </p:sp>
      <p:sp>
        <p:nvSpPr>
          <p:cNvPr id="3" name="2 Marcador de texto"/>
          <p:cNvSpPr>
            <a:spLocks noGrp="1"/>
          </p:cNvSpPr>
          <p:nvPr>
            <p:ph type="body" idx="1"/>
          </p:nvPr>
        </p:nvSpPr>
        <p:spPr>
          <a:xfrm>
            <a:off x="2000232" y="1600200"/>
            <a:ext cx="6929486" cy="4525963"/>
          </a:xfrm>
          <a:prstGeom prst="rect">
            <a:avLst/>
          </a:prstGeom>
        </p:spPr>
        <p:txBody>
          <a:bodyPr vert="horz" lIns="91440" tIns="45720" rIns="91440" bIns="45720" rtlCol="0">
            <a:normAutofit/>
          </a:bodyPr>
          <a:lstStyle/>
          <a:p>
            <a:pPr lvl="0"/>
            <a:r>
              <a:rPr lang="uk-UA" smtClean="0"/>
              <a:t>Haga clic para modificar el estilo de texto del patrón</a:t>
            </a:r>
          </a:p>
          <a:p>
            <a:pPr lvl="1"/>
            <a:r>
              <a:rPr lang="uk-UA" smtClean="0"/>
              <a:t>Segundo nivel</a:t>
            </a:r>
          </a:p>
          <a:p>
            <a:pPr lvl="2"/>
            <a:r>
              <a:rPr lang="uk-UA" smtClean="0"/>
              <a:t>Tercer nivel</a:t>
            </a:r>
          </a:p>
          <a:p>
            <a:pPr lvl="3"/>
            <a:r>
              <a:rPr lang="uk-UA" smtClean="0"/>
              <a:t>Cuarto nivel</a:t>
            </a:r>
          </a:p>
          <a:p>
            <a:pPr lvl="4"/>
            <a:r>
              <a:rPr lang="uk-UA" smtClean="0"/>
              <a:t>Quinto nivel</a:t>
            </a:r>
            <a:endParaRPr lang="uk-UA"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6F2AB-E9FB-4F64-BF0E-277D1B6C7E90}" type="datetimeFigureOut">
              <a:rPr lang="uk-UA" smtClean="0"/>
              <a:pPr/>
              <a:t>10.03.2019</a:t>
            </a:fld>
            <a:endParaRPr lang="uk-U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4B6E7-90A6-4B89-A6FC-8F167016E299}"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700" b="1" kern="1200" cap="none" spc="0">
          <a:ln w="11430">
            <a:solidFill>
              <a:schemeClr val="tx1"/>
            </a:solidFill>
          </a:ln>
          <a:solidFill>
            <a:srgbClr val="0070C0"/>
          </a:solidFill>
          <a:effectLst>
            <a:outerShdw blurRad="80000" dist="40000" dir="5040000" algn="tl">
              <a:srgbClr val="000000">
                <a:alpha val="30000"/>
              </a:srgbClr>
            </a:outerShdw>
          </a:effectLst>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28794" y="2130425"/>
            <a:ext cx="6529406" cy="2594719"/>
          </a:xfrm>
        </p:spPr>
        <p:txBody>
          <a:bodyPr/>
          <a:lstStyle/>
          <a:p>
            <a:r>
              <a:rPr lang="uk-UA" dirty="0"/>
              <a:t>Онкологічні захворювання. Профілактика. Лікування.</a:t>
            </a:r>
            <a:br>
              <a:rPr lang="uk-UA" dirty="0"/>
            </a:br>
            <a:endParaRPr lang="es-ES" dirty="0"/>
          </a:p>
        </p:txBody>
      </p:sp>
      <p:sp>
        <p:nvSpPr>
          <p:cNvPr id="3" name="2 Subtítulo"/>
          <p:cNvSpPr>
            <a:spLocks noGrp="1"/>
          </p:cNvSpPr>
          <p:nvPr>
            <p:ph type="subTitle" idx="1"/>
          </p:nvPr>
        </p:nvSpPr>
        <p:spPr/>
        <p:txBody>
          <a:bodyPr/>
          <a:lstStyle/>
          <a:p>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ЩО ВИКЛИКАЄ </a:t>
            </a:r>
            <a:r>
              <a:rPr lang="uk-UA" dirty="0" smtClean="0"/>
              <a:t>РАК ?</a:t>
            </a:r>
            <a:endParaRPr lang="uk-UA" dirty="0"/>
          </a:p>
        </p:txBody>
      </p:sp>
      <p:sp>
        <p:nvSpPr>
          <p:cNvPr id="3" name="Объект 2"/>
          <p:cNvSpPr>
            <a:spLocks noGrp="1"/>
          </p:cNvSpPr>
          <p:nvPr>
            <p:ph idx="1"/>
          </p:nvPr>
        </p:nvSpPr>
        <p:spPr/>
        <p:txBody>
          <a:bodyPr>
            <a:normAutofit lnSpcReduction="10000"/>
          </a:bodyPr>
          <a:lstStyle/>
          <a:p>
            <a:r>
              <a:rPr lang="uk-UA" b="1" dirty="0" smtClean="0">
                <a:solidFill>
                  <a:srgbClr val="7030A0"/>
                </a:solidFill>
              </a:rPr>
              <a:t>Зовнішні чинники:</a:t>
            </a:r>
            <a:endParaRPr lang="uk-UA" b="1" dirty="0">
              <a:solidFill>
                <a:srgbClr val="7030A0"/>
              </a:solidFill>
            </a:endParaRPr>
          </a:p>
          <a:p>
            <a:endParaRPr lang="uk-UA" b="1" dirty="0">
              <a:solidFill>
                <a:srgbClr val="7030A0"/>
              </a:solidFill>
            </a:endParaRPr>
          </a:p>
          <a:p>
            <a:r>
              <a:rPr lang="uk-UA" b="1" dirty="0">
                <a:solidFill>
                  <a:srgbClr val="7030A0"/>
                </a:solidFill>
              </a:rPr>
              <a:t>іонізуюче випромінювання: аварії на атомних електростанціях, атомні бомби, джерела випромінювання…</a:t>
            </a:r>
          </a:p>
          <a:p>
            <a:r>
              <a:rPr lang="uk-UA" b="1" dirty="0">
                <a:solidFill>
                  <a:srgbClr val="7030A0"/>
                </a:solidFill>
              </a:rPr>
              <a:t>те, що є у продуктах спалювання органічних речовин: чи сигарета горить, чи двигун внутрішнього згорання – в атмосферу викидаються онкогенні фактори.</a:t>
            </a:r>
          </a:p>
          <a:p>
            <a:r>
              <a:rPr lang="uk-UA" b="1" dirty="0">
                <a:solidFill>
                  <a:srgbClr val="7030A0"/>
                </a:solidFill>
              </a:rPr>
              <a:t>біологічні – онкогенні віруси.</a:t>
            </a:r>
          </a:p>
        </p:txBody>
      </p:sp>
    </p:spTree>
    <p:extLst>
      <p:ext uri="{BB962C8B-B14F-4D97-AF65-F5344CB8AC3E}">
        <p14:creationId xmlns:p14="http://schemas.microsoft.com/office/powerpoint/2010/main" val="486837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Іонізуюче випромінювання </a:t>
            </a:r>
            <a:endParaRPr lang="uk-UA" dirty="0"/>
          </a:p>
        </p:txBody>
      </p:sp>
      <p:pic>
        <p:nvPicPr>
          <p:cNvPr id="6" name="Объект 5"/>
          <p:cNvPicPr>
            <a:picLocks noGrp="1" noChangeAspect="1"/>
          </p:cNvPicPr>
          <p:nvPr>
            <p:ph idx="1"/>
          </p:nvPr>
        </p:nvPicPr>
        <p:blipFill>
          <a:blip r:embed="rId2"/>
          <a:stretch>
            <a:fillRect/>
          </a:stretch>
        </p:blipFill>
        <p:spPr>
          <a:xfrm>
            <a:off x="1907704" y="1565713"/>
            <a:ext cx="3185515" cy="2186368"/>
          </a:xfrm>
          <a:prstGeom prst="rect">
            <a:avLst/>
          </a:prstGeom>
        </p:spPr>
      </p:pic>
      <p:pic>
        <p:nvPicPr>
          <p:cNvPr id="7" name="Рисунок 6"/>
          <p:cNvPicPr>
            <a:picLocks noChangeAspect="1"/>
          </p:cNvPicPr>
          <p:nvPr/>
        </p:nvPicPr>
        <p:blipFill>
          <a:blip r:embed="rId3"/>
          <a:stretch>
            <a:fillRect/>
          </a:stretch>
        </p:blipFill>
        <p:spPr>
          <a:xfrm>
            <a:off x="5342761" y="1549263"/>
            <a:ext cx="3586957" cy="2219268"/>
          </a:xfrm>
          <a:prstGeom prst="rect">
            <a:avLst/>
          </a:prstGeom>
        </p:spPr>
      </p:pic>
      <p:pic>
        <p:nvPicPr>
          <p:cNvPr id="8" name="Рисунок 7"/>
          <p:cNvPicPr>
            <a:picLocks noChangeAspect="1"/>
          </p:cNvPicPr>
          <p:nvPr/>
        </p:nvPicPr>
        <p:blipFill>
          <a:blip r:embed="rId4"/>
          <a:stretch>
            <a:fillRect/>
          </a:stretch>
        </p:blipFill>
        <p:spPr>
          <a:xfrm>
            <a:off x="141127" y="4538985"/>
            <a:ext cx="3533153" cy="2185979"/>
          </a:xfrm>
          <a:prstGeom prst="rect">
            <a:avLst/>
          </a:prstGeom>
        </p:spPr>
      </p:pic>
      <p:pic>
        <p:nvPicPr>
          <p:cNvPr id="9" name="Рисунок 8"/>
          <p:cNvPicPr>
            <a:picLocks noChangeAspect="1"/>
          </p:cNvPicPr>
          <p:nvPr/>
        </p:nvPicPr>
        <p:blipFill>
          <a:blip r:embed="rId5"/>
          <a:stretch>
            <a:fillRect/>
          </a:stretch>
        </p:blipFill>
        <p:spPr>
          <a:xfrm>
            <a:off x="5463901" y="4401924"/>
            <a:ext cx="3665984" cy="2272910"/>
          </a:xfrm>
          <a:prstGeom prst="rect">
            <a:avLst/>
          </a:prstGeom>
        </p:spPr>
      </p:pic>
      <p:pic>
        <p:nvPicPr>
          <p:cNvPr id="10" name="Рисунок 9"/>
          <p:cNvPicPr>
            <a:picLocks noChangeAspect="1"/>
          </p:cNvPicPr>
          <p:nvPr/>
        </p:nvPicPr>
        <p:blipFill rotWithShape="1">
          <a:blip r:embed="rId6"/>
          <a:srcRect l="14448" t="4527" r="21477" b="13989"/>
          <a:stretch/>
        </p:blipFill>
        <p:spPr>
          <a:xfrm>
            <a:off x="3508508" y="3916606"/>
            <a:ext cx="2407499" cy="1864805"/>
          </a:xfrm>
          <a:prstGeom prst="rect">
            <a:avLst/>
          </a:prstGeom>
        </p:spPr>
      </p:pic>
    </p:spTree>
    <p:extLst>
      <p:ext uri="{BB962C8B-B14F-4D97-AF65-F5344CB8AC3E}">
        <p14:creationId xmlns:p14="http://schemas.microsoft.com/office/powerpoint/2010/main" val="6266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Продукти спалювання</a:t>
            </a:r>
            <a:endParaRPr lang="uk-UA" dirty="0"/>
          </a:p>
        </p:txBody>
      </p:sp>
      <p:pic>
        <p:nvPicPr>
          <p:cNvPr id="4" name="Объект 3"/>
          <p:cNvPicPr>
            <a:picLocks noGrp="1" noChangeAspect="1"/>
          </p:cNvPicPr>
          <p:nvPr>
            <p:ph idx="1"/>
          </p:nvPr>
        </p:nvPicPr>
        <p:blipFill>
          <a:blip r:embed="rId2"/>
          <a:stretch>
            <a:fillRect/>
          </a:stretch>
        </p:blipFill>
        <p:spPr>
          <a:xfrm>
            <a:off x="1835696" y="2132856"/>
            <a:ext cx="2724150" cy="1676400"/>
          </a:xfrm>
          <a:prstGeom prst="rect">
            <a:avLst/>
          </a:prstGeom>
        </p:spPr>
      </p:pic>
      <p:pic>
        <p:nvPicPr>
          <p:cNvPr id="5" name="Рисунок 4"/>
          <p:cNvPicPr>
            <a:picLocks noChangeAspect="1"/>
          </p:cNvPicPr>
          <p:nvPr/>
        </p:nvPicPr>
        <p:blipFill>
          <a:blip r:embed="rId3"/>
          <a:stretch>
            <a:fillRect/>
          </a:stretch>
        </p:blipFill>
        <p:spPr>
          <a:xfrm>
            <a:off x="611560" y="4149080"/>
            <a:ext cx="3847133" cy="2244713"/>
          </a:xfrm>
          <a:prstGeom prst="rect">
            <a:avLst/>
          </a:prstGeom>
        </p:spPr>
      </p:pic>
      <p:pic>
        <p:nvPicPr>
          <p:cNvPr id="6" name="Рисунок 5"/>
          <p:cNvPicPr>
            <a:picLocks noChangeAspect="1"/>
          </p:cNvPicPr>
          <p:nvPr/>
        </p:nvPicPr>
        <p:blipFill>
          <a:blip r:embed="rId4"/>
          <a:stretch>
            <a:fillRect/>
          </a:stretch>
        </p:blipFill>
        <p:spPr>
          <a:xfrm>
            <a:off x="4716016" y="1484784"/>
            <a:ext cx="3958010" cy="2448841"/>
          </a:xfrm>
          <a:prstGeom prst="rect">
            <a:avLst/>
          </a:prstGeom>
        </p:spPr>
      </p:pic>
      <p:pic>
        <p:nvPicPr>
          <p:cNvPr id="7" name="Рисунок 6"/>
          <p:cNvPicPr>
            <a:picLocks noChangeAspect="1"/>
          </p:cNvPicPr>
          <p:nvPr/>
        </p:nvPicPr>
        <p:blipFill>
          <a:blip r:embed="rId5"/>
          <a:stretch>
            <a:fillRect/>
          </a:stretch>
        </p:blipFill>
        <p:spPr>
          <a:xfrm>
            <a:off x="4716016" y="4104912"/>
            <a:ext cx="3511277" cy="2333048"/>
          </a:xfrm>
          <a:prstGeom prst="rect">
            <a:avLst/>
          </a:prstGeom>
        </p:spPr>
      </p:pic>
    </p:spTree>
    <p:extLst>
      <p:ext uri="{BB962C8B-B14F-4D97-AF65-F5344CB8AC3E}">
        <p14:creationId xmlns:p14="http://schemas.microsoft.com/office/powerpoint/2010/main" val="3425419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Онкогенні віруси</a:t>
            </a:r>
            <a:endParaRPr lang="uk-UA" dirty="0"/>
          </a:p>
        </p:txBody>
      </p:sp>
      <p:pic>
        <p:nvPicPr>
          <p:cNvPr id="4" name="Объект 3"/>
          <p:cNvPicPr>
            <a:picLocks noGrp="1" noChangeAspect="1"/>
          </p:cNvPicPr>
          <p:nvPr>
            <p:ph idx="1"/>
          </p:nvPr>
        </p:nvPicPr>
        <p:blipFill>
          <a:blip r:embed="rId2"/>
          <a:stretch>
            <a:fillRect/>
          </a:stretch>
        </p:blipFill>
        <p:spPr>
          <a:xfrm>
            <a:off x="1547664" y="3573016"/>
            <a:ext cx="3531659" cy="2648744"/>
          </a:xfrm>
          <a:prstGeom prst="rect">
            <a:avLst/>
          </a:prstGeom>
        </p:spPr>
      </p:pic>
      <p:sp>
        <p:nvSpPr>
          <p:cNvPr id="5" name="Прямоугольник 4"/>
          <p:cNvSpPr/>
          <p:nvPr/>
        </p:nvSpPr>
        <p:spPr>
          <a:xfrm>
            <a:off x="2339752" y="1556792"/>
            <a:ext cx="4464496" cy="1754326"/>
          </a:xfrm>
          <a:prstGeom prst="rect">
            <a:avLst/>
          </a:prstGeom>
        </p:spPr>
        <p:txBody>
          <a:bodyPr wrap="square">
            <a:spAutoFit/>
          </a:bodyPr>
          <a:lstStyle/>
          <a:p>
            <a:r>
              <a:rPr lang="uk-UA" b="1" dirty="0" smtClean="0">
                <a:solidFill>
                  <a:srgbClr val="7030A0"/>
                </a:solidFill>
              </a:rPr>
              <a:t>1. </a:t>
            </a:r>
            <a:r>
              <a:rPr lang="uk-UA" b="1" dirty="0" err="1" smtClean="0">
                <a:solidFill>
                  <a:srgbClr val="7030A0"/>
                </a:solidFill>
              </a:rPr>
              <a:t>Папіломавірус</a:t>
            </a:r>
            <a:r>
              <a:rPr lang="uk-UA" b="1" dirty="0" smtClean="0">
                <a:solidFill>
                  <a:srgbClr val="7030A0"/>
                </a:solidFill>
              </a:rPr>
              <a:t> людини.</a:t>
            </a:r>
          </a:p>
          <a:p>
            <a:r>
              <a:rPr lang="ru-RU" b="1" dirty="0" smtClean="0">
                <a:solidFill>
                  <a:srgbClr val="7030A0"/>
                </a:solidFill>
              </a:rPr>
              <a:t>2. </a:t>
            </a:r>
            <a:r>
              <a:rPr lang="ru-RU" b="1" dirty="0" err="1" smtClean="0">
                <a:solidFill>
                  <a:srgbClr val="7030A0"/>
                </a:solidFill>
              </a:rPr>
              <a:t>Віруси</a:t>
            </a:r>
            <a:r>
              <a:rPr lang="ru-RU" b="1" dirty="0">
                <a:solidFill>
                  <a:srgbClr val="7030A0"/>
                </a:solidFill>
              </a:rPr>
              <a:t>, </a:t>
            </a:r>
            <a:r>
              <a:rPr lang="ru-RU" b="1" dirty="0" err="1">
                <a:solidFill>
                  <a:srgbClr val="7030A0"/>
                </a:solidFill>
              </a:rPr>
              <a:t>що</a:t>
            </a:r>
            <a:r>
              <a:rPr lang="ru-RU" b="1" dirty="0">
                <a:solidFill>
                  <a:srgbClr val="7030A0"/>
                </a:solidFill>
              </a:rPr>
              <a:t> </a:t>
            </a:r>
            <a:r>
              <a:rPr lang="ru-RU" b="1" dirty="0" err="1">
                <a:solidFill>
                  <a:srgbClr val="7030A0"/>
                </a:solidFill>
              </a:rPr>
              <a:t>викликають</a:t>
            </a:r>
            <a:r>
              <a:rPr lang="ru-RU" b="1" dirty="0">
                <a:solidFill>
                  <a:srgbClr val="7030A0"/>
                </a:solidFill>
              </a:rPr>
              <a:t> </a:t>
            </a:r>
            <a:r>
              <a:rPr lang="ru-RU" b="1" dirty="0" err="1">
                <a:solidFill>
                  <a:srgbClr val="7030A0"/>
                </a:solidFill>
              </a:rPr>
              <a:t>гепатити</a:t>
            </a:r>
            <a:r>
              <a:rPr lang="ru-RU" b="1" dirty="0">
                <a:solidFill>
                  <a:srgbClr val="7030A0"/>
                </a:solidFill>
              </a:rPr>
              <a:t> В і </a:t>
            </a:r>
            <a:r>
              <a:rPr lang="ru-RU" b="1" dirty="0" smtClean="0">
                <a:solidFill>
                  <a:srgbClr val="7030A0"/>
                </a:solidFill>
              </a:rPr>
              <a:t>С.</a:t>
            </a:r>
          </a:p>
          <a:p>
            <a:r>
              <a:rPr lang="uk-UA" b="1" dirty="0" smtClean="0">
                <a:solidFill>
                  <a:srgbClr val="7030A0"/>
                </a:solidFill>
              </a:rPr>
              <a:t>3. Вірус </a:t>
            </a:r>
            <a:r>
              <a:rPr lang="uk-UA" b="1" dirty="0" err="1" smtClean="0">
                <a:solidFill>
                  <a:srgbClr val="7030A0"/>
                </a:solidFill>
              </a:rPr>
              <a:t>Епштейна-Барра</a:t>
            </a:r>
            <a:r>
              <a:rPr lang="uk-UA" b="1" dirty="0" smtClean="0">
                <a:solidFill>
                  <a:srgbClr val="7030A0"/>
                </a:solidFill>
              </a:rPr>
              <a:t>.</a:t>
            </a:r>
          </a:p>
          <a:p>
            <a:r>
              <a:rPr lang="uk-UA" b="1" dirty="0" smtClean="0">
                <a:solidFill>
                  <a:srgbClr val="7030A0"/>
                </a:solidFill>
              </a:rPr>
              <a:t>4. Вірус </a:t>
            </a:r>
            <a:r>
              <a:rPr lang="uk-UA" b="1" dirty="0" err="1" smtClean="0">
                <a:solidFill>
                  <a:srgbClr val="7030A0"/>
                </a:solidFill>
              </a:rPr>
              <a:t>герпесу</a:t>
            </a:r>
            <a:r>
              <a:rPr lang="uk-UA" b="1" dirty="0" smtClean="0">
                <a:solidFill>
                  <a:srgbClr val="7030A0"/>
                </a:solidFill>
              </a:rPr>
              <a:t>.</a:t>
            </a:r>
          </a:p>
          <a:p>
            <a:r>
              <a:rPr lang="uk-UA" b="1" dirty="0" smtClean="0">
                <a:solidFill>
                  <a:srgbClr val="7030A0"/>
                </a:solidFill>
              </a:rPr>
              <a:t>5. Вірус </a:t>
            </a:r>
            <a:r>
              <a:rPr lang="uk-UA" b="1" dirty="0">
                <a:solidFill>
                  <a:srgbClr val="7030A0"/>
                </a:solidFill>
              </a:rPr>
              <a:t>Т-клітинного </a:t>
            </a:r>
            <a:r>
              <a:rPr lang="uk-UA" b="1" dirty="0" smtClean="0">
                <a:solidFill>
                  <a:srgbClr val="7030A0"/>
                </a:solidFill>
              </a:rPr>
              <a:t>лейкозу.</a:t>
            </a:r>
          </a:p>
          <a:p>
            <a:r>
              <a:rPr lang="uk-UA" b="1" dirty="0" smtClean="0">
                <a:solidFill>
                  <a:srgbClr val="7030A0"/>
                </a:solidFill>
              </a:rPr>
              <a:t>6. ВІЛ.</a:t>
            </a:r>
            <a:endParaRPr lang="uk-UA" b="1" dirty="0">
              <a:solidFill>
                <a:srgbClr val="7030A0"/>
              </a:solidFill>
            </a:endParaRPr>
          </a:p>
        </p:txBody>
      </p:sp>
      <p:pic>
        <p:nvPicPr>
          <p:cNvPr id="6" name="Рисунок 5"/>
          <p:cNvPicPr>
            <a:picLocks noChangeAspect="1"/>
          </p:cNvPicPr>
          <p:nvPr/>
        </p:nvPicPr>
        <p:blipFill>
          <a:blip r:embed="rId3"/>
          <a:stretch>
            <a:fillRect/>
          </a:stretch>
        </p:blipFill>
        <p:spPr>
          <a:xfrm>
            <a:off x="5292080" y="3140968"/>
            <a:ext cx="3519867" cy="2206114"/>
          </a:xfrm>
          <a:prstGeom prst="rect">
            <a:avLst/>
          </a:prstGeom>
        </p:spPr>
      </p:pic>
    </p:spTree>
    <p:extLst>
      <p:ext uri="{BB962C8B-B14F-4D97-AF65-F5344CB8AC3E}">
        <p14:creationId xmlns:p14="http://schemas.microsoft.com/office/powerpoint/2010/main" val="1463394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332656"/>
            <a:ext cx="5857916" cy="1143000"/>
          </a:xfrm>
        </p:spPr>
        <p:txBody>
          <a:bodyPr/>
          <a:lstStyle/>
          <a:p>
            <a:r>
              <a:rPr lang="uk-UA" dirty="0"/>
              <a:t/>
            </a:r>
            <a:br>
              <a:rPr lang="uk-UA" dirty="0"/>
            </a:br>
            <a:r>
              <a:rPr lang="uk-UA" dirty="0" smtClean="0"/>
              <a:t>Внутрішні чинники</a:t>
            </a:r>
            <a:r>
              <a:rPr lang="uk-UA" dirty="0"/>
              <a:t/>
            </a:r>
            <a:br>
              <a:rPr lang="uk-UA" dirty="0"/>
            </a:br>
            <a:endParaRPr lang="uk-UA" dirty="0"/>
          </a:p>
        </p:txBody>
      </p:sp>
      <p:sp>
        <p:nvSpPr>
          <p:cNvPr id="3" name="Объект 2"/>
          <p:cNvSpPr>
            <a:spLocks noGrp="1"/>
          </p:cNvSpPr>
          <p:nvPr>
            <p:ph idx="1"/>
          </p:nvPr>
        </p:nvSpPr>
        <p:spPr/>
        <p:txBody>
          <a:bodyPr>
            <a:normAutofit fontScale="92500"/>
          </a:bodyPr>
          <a:lstStyle/>
          <a:p>
            <a:endParaRPr lang="uk-UA" dirty="0"/>
          </a:p>
          <a:p>
            <a:r>
              <a:rPr lang="uk-UA" b="1" dirty="0">
                <a:solidFill>
                  <a:srgbClr val="7030A0"/>
                </a:solidFill>
              </a:rPr>
              <a:t>Найпоширеніший з них – гормональний дисбаланс: підвищення рівня певних гормонів. Тож не дивно, що найрозповсюдженіші пухлини в світі: рак молочної залози у жінок і передміхурової у чоловіків.</a:t>
            </a:r>
          </a:p>
          <a:p>
            <a:endParaRPr lang="uk-UA" b="1" dirty="0">
              <a:solidFill>
                <a:srgbClr val="7030A0"/>
              </a:solidFill>
            </a:endParaRPr>
          </a:p>
          <a:p>
            <a:r>
              <a:rPr lang="uk-UA" b="1" dirty="0" smtClean="0">
                <a:solidFill>
                  <a:srgbClr val="7030A0"/>
                </a:solidFill>
              </a:rPr>
              <a:t> </a:t>
            </a:r>
            <a:r>
              <a:rPr lang="uk-UA" b="1" dirty="0">
                <a:solidFill>
                  <a:srgbClr val="7030A0"/>
                </a:solidFill>
              </a:rPr>
              <a:t>П</a:t>
            </a:r>
            <a:r>
              <a:rPr lang="uk-UA" b="1" dirty="0" smtClean="0">
                <a:solidFill>
                  <a:srgbClr val="7030A0"/>
                </a:solidFill>
              </a:rPr>
              <a:t>орушення </a:t>
            </a:r>
            <a:r>
              <a:rPr lang="uk-UA" b="1" dirty="0">
                <a:solidFill>
                  <a:srgbClr val="7030A0"/>
                </a:solidFill>
              </a:rPr>
              <a:t>імунної системи, спадкові захворювання </a:t>
            </a:r>
            <a:r>
              <a:rPr lang="uk-UA" b="1" dirty="0" smtClean="0">
                <a:solidFill>
                  <a:srgbClr val="7030A0"/>
                </a:solidFill>
              </a:rPr>
              <a:t>, </a:t>
            </a:r>
            <a:r>
              <a:rPr lang="uk-UA" b="1" dirty="0">
                <a:solidFill>
                  <a:srgbClr val="7030A0"/>
                </a:solidFill>
              </a:rPr>
              <a:t>коли людина народжується з мутацією, що обов’язково призводить до раку тощо.</a:t>
            </a:r>
          </a:p>
        </p:txBody>
      </p:sp>
    </p:spTree>
    <p:extLst>
      <p:ext uri="{BB962C8B-B14F-4D97-AF65-F5344CB8AC3E}">
        <p14:creationId xmlns:p14="http://schemas.microsoft.com/office/powerpoint/2010/main" val="3883186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Інші чинники</a:t>
            </a:r>
            <a:endParaRPr lang="uk-UA" dirty="0"/>
          </a:p>
        </p:txBody>
      </p:sp>
      <p:sp>
        <p:nvSpPr>
          <p:cNvPr id="3" name="Объект 2"/>
          <p:cNvSpPr>
            <a:spLocks noGrp="1"/>
          </p:cNvSpPr>
          <p:nvPr>
            <p:ph idx="1"/>
          </p:nvPr>
        </p:nvSpPr>
        <p:spPr/>
        <p:txBody>
          <a:bodyPr>
            <a:noAutofit/>
          </a:bodyPr>
          <a:lstStyle/>
          <a:p>
            <a:r>
              <a:rPr lang="ru-RU" sz="3200" b="1" dirty="0">
                <a:solidFill>
                  <a:srgbClr val="7030A0"/>
                </a:solidFill>
              </a:rPr>
              <a:t> </a:t>
            </a:r>
            <a:r>
              <a:rPr lang="ru-RU" sz="3200" b="1" dirty="0" err="1" smtClean="0">
                <a:solidFill>
                  <a:srgbClr val="7030A0"/>
                </a:solidFill>
              </a:rPr>
              <a:t>Шкідливі</a:t>
            </a:r>
            <a:r>
              <a:rPr lang="ru-RU" sz="3200" b="1" dirty="0" smtClean="0">
                <a:solidFill>
                  <a:srgbClr val="7030A0"/>
                </a:solidFill>
              </a:rPr>
              <a:t> </a:t>
            </a:r>
            <a:r>
              <a:rPr lang="ru-RU" sz="3200" b="1" dirty="0" err="1">
                <a:solidFill>
                  <a:srgbClr val="7030A0"/>
                </a:solidFill>
              </a:rPr>
              <a:t>звички</a:t>
            </a:r>
            <a:r>
              <a:rPr lang="ru-RU" sz="3200" b="1" dirty="0">
                <a:solidFill>
                  <a:srgbClr val="7030A0"/>
                </a:solidFill>
              </a:rPr>
              <a:t> з </a:t>
            </a:r>
            <a:r>
              <a:rPr lang="ru-RU" sz="3200" b="1" dirty="0" err="1">
                <a:solidFill>
                  <a:srgbClr val="7030A0"/>
                </a:solidFill>
              </a:rPr>
              <a:t>пристойним</a:t>
            </a:r>
            <a:r>
              <a:rPr lang="ru-RU" sz="3200" b="1" dirty="0">
                <a:solidFill>
                  <a:srgbClr val="7030A0"/>
                </a:solidFill>
              </a:rPr>
              <a:t> стажем (</a:t>
            </a:r>
            <a:r>
              <a:rPr lang="ru-RU" sz="3200" b="1" dirty="0" err="1">
                <a:solidFill>
                  <a:srgbClr val="7030A0"/>
                </a:solidFill>
              </a:rPr>
              <a:t>куріння</a:t>
            </a:r>
            <a:r>
              <a:rPr lang="ru-RU" sz="3200" b="1" dirty="0">
                <a:solidFill>
                  <a:srgbClr val="7030A0"/>
                </a:solidFill>
              </a:rPr>
              <a:t>, алкоголь, наркотики</a:t>
            </a:r>
            <a:r>
              <a:rPr lang="ru-RU" sz="3200" b="1" dirty="0" smtClean="0">
                <a:solidFill>
                  <a:srgbClr val="7030A0"/>
                </a:solidFill>
              </a:rPr>
              <a:t>).</a:t>
            </a:r>
            <a:endParaRPr lang="ru-RU" sz="3200" b="1" dirty="0">
              <a:solidFill>
                <a:srgbClr val="7030A0"/>
              </a:solidFill>
            </a:endParaRPr>
          </a:p>
          <a:p>
            <a:pPr marL="0" indent="0">
              <a:buNone/>
            </a:pPr>
            <a:r>
              <a:rPr lang="ru-RU" sz="3200" b="1" dirty="0">
                <a:solidFill>
                  <a:srgbClr val="7030A0"/>
                </a:solidFill>
              </a:rPr>
              <a:t>• </a:t>
            </a:r>
            <a:r>
              <a:rPr lang="ru-RU" sz="3200" b="1" dirty="0" err="1" smtClean="0">
                <a:solidFill>
                  <a:srgbClr val="7030A0"/>
                </a:solidFill>
              </a:rPr>
              <a:t>Малорухомий</a:t>
            </a:r>
            <a:r>
              <a:rPr lang="ru-RU" sz="3200" b="1" dirty="0" smtClean="0">
                <a:solidFill>
                  <a:srgbClr val="7030A0"/>
                </a:solidFill>
              </a:rPr>
              <a:t> </a:t>
            </a:r>
            <a:r>
              <a:rPr lang="ru-RU" sz="3200" b="1" dirty="0" err="1">
                <a:solidFill>
                  <a:srgbClr val="7030A0"/>
                </a:solidFill>
              </a:rPr>
              <a:t>спосіб</a:t>
            </a:r>
            <a:r>
              <a:rPr lang="ru-RU" sz="3200" b="1" dirty="0">
                <a:solidFill>
                  <a:srgbClr val="7030A0"/>
                </a:solidFill>
              </a:rPr>
              <a:t> </a:t>
            </a:r>
            <a:r>
              <a:rPr lang="ru-RU" sz="3200" b="1" dirty="0" err="1">
                <a:solidFill>
                  <a:srgbClr val="7030A0"/>
                </a:solidFill>
              </a:rPr>
              <a:t>життя</a:t>
            </a:r>
            <a:r>
              <a:rPr lang="ru-RU" sz="3200" b="1" dirty="0">
                <a:solidFill>
                  <a:srgbClr val="7030A0"/>
                </a:solidFill>
              </a:rPr>
              <a:t>, </a:t>
            </a:r>
            <a:r>
              <a:rPr lang="ru-RU" sz="3200" b="1" dirty="0" err="1">
                <a:solidFill>
                  <a:srgbClr val="7030A0"/>
                </a:solidFill>
              </a:rPr>
              <a:t>зайва</a:t>
            </a:r>
            <a:r>
              <a:rPr lang="ru-RU" sz="3200" b="1" dirty="0">
                <a:solidFill>
                  <a:srgbClr val="7030A0"/>
                </a:solidFill>
              </a:rPr>
              <a:t> вага, </a:t>
            </a:r>
            <a:r>
              <a:rPr lang="ru-RU" sz="3200" b="1" dirty="0" err="1">
                <a:solidFill>
                  <a:srgbClr val="7030A0"/>
                </a:solidFill>
              </a:rPr>
              <a:t>ожиріння</a:t>
            </a:r>
            <a:r>
              <a:rPr lang="ru-RU" sz="3200" b="1" dirty="0" smtClean="0">
                <a:solidFill>
                  <a:srgbClr val="7030A0"/>
                </a:solidFill>
              </a:rPr>
              <a:t>.</a:t>
            </a:r>
            <a:endParaRPr lang="ru-RU" sz="3200" b="1" dirty="0">
              <a:solidFill>
                <a:srgbClr val="7030A0"/>
              </a:solidFill>
            </a:endParaRPr>
          </a:p>
          <a:p>
            <a:pPr marL="0" indent="0">
              <a:buNone/>
            </a:pPr>
            <a:r>
              <a:rPr lang="ru-RU" sz="3200" b="1" dirty="0">
                <a:solidFill>
                  <a:srgbClr val="7030A0"/>
                </a:solidFill>
              </a:rPr>
              <a:t>• </a:t>
            </a:r>
            <a:r>
              <a:rPr lang="ru-RU" sz="3200" b="1" dirty="0" err="1">
                <a:solidFill>
                  <a:srgbClr val="7030A0"/>
                </a:solidFill>
              </a:rPr>
              <a:t>Стресові</a:t>
            </a:r>
            <a:r>
              <a:rPr lang="ru-RU" sz="3200" b="1" dirty="0">
                <a:solidFill>
                  <a:srgbClr val="7030A0"/>
                </a:solidFill>
              </a:rPr>
              <a:t> </a:t>
            </a:r>
            <a:r>
              <a:rPr lang="ru-RU" sz="3200" b="1" dirty="0" err="1">
                <a:solidFill>
                  <a:srgbClr val="7030A0"/>
                </a:solidFill>
              </a:rPr>
              <a:t>ситуації</a:t>
            </a:r>
            <a:r>
              <a:rPr lang="ru-RU" sz="3200" b="1" dirty="0">
                <a:solidFill>
                  <a:srgbClr val="7030A0"/>
                </a:solidFill>
              </a:rPr>
              <a:t> і </a:t>
            </a:r>
            <a:r>
              <a:rPr lang="ru-RU" sz="3200" b="1" dirty="0" err="1">
                <a:solidFill>
                  <a:srgbClr val="7030A0"/>
                </a:solidFill>
              </a:rPr>
              <a:t>депресивний</a:t>
            </a:r>
            <a:r>
              <a:rPr lang="ru-RU" sz="3200" b="1" dirty="0">
                <a:solidFill>
                  <a:srgbClr val="7030A0"/>
                </a:solidFill>
              </a:rPr>
              <a:t> стан.</a:t>
            </a:r>
            <a:endParaRPr lang="uk-UA" sz="3200" b="1" dirty="0">
              <a:solidFill>
                <a:srgbClr val="7030A0"/>
              </a:solidFill>
            </a:endParaRPr>
          </a:p>
        </p:txBody>
      </p:sp>
    </p:spTree>
    <p:extLst>
      <p:ext uri="{BB962C8B-B14F-4D97-AF65-F5344CB8AC3E}">
        <p14:creationId xmlns:p14="http://schemas.microsoft.com/office/powerpoint/2010/main" val="1619012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Їжа, що викликає рак</a:t>
            </a:r>
            <a:endParaRPr lang="uk-UA" dirty="0"/>
          </a:p>
        </p:txBody>
      </p:sp>
      <p:sp>
        <p:nvSpPr>
          <p:cNvPr id="3" name="Объект 2"/>
          <p:cNvSpPr>
            <a:spLocks noGrp="1"/>
          </p:cNvSpPr>
          <p:nvPr>
            <p:ph idx="1"/>
          </p:nvPr>
        </p:nvSpPr>
        <p:spPr/>
        <p:txBody>
          <a:bodyPr>
            <a:normAutofit fontScale="92500" lnSpcReduction="20000"/>
          </a:bodyPr>
          <a:lstStyle/>
          <a:p>
            <a:r>
              <a:rPr lang="uk-UA" b="1" dirty="0">
                <a:solidFill>
                  <a:srgbClr val="7030A0"/>
                </a:solidFill>
              </a:rPr>
              <a:t>1. Гідровані </a:t>
            </a:r>
            <a:r>
              <a:rPr lang="uk-UA" b="1" dirty="0" smtClean="0">
                <a:solidFill>
                  <a:srgbClr val="7030A0"/>
                </a:solidFill>
              </a:rPr>
              <a:t>масла</a:t>
            </a:r>
          </a:p>
          <a:p>
            <a:r>
              <a:rPr lang="uk-UA" b="1" dirty="0">
                <a:solidFill>
                  <a:srgbClr val="7030A0"/>
                </a:solidFill>
              </a:rPr>
              <a:t>2. </a:t>
            </a:r>
            <a:r>
              <a:rPr lang="uk-UA" b="1" dirty="0" smtClean="0">
                <a:solidFill>
                  <a:srgbClr val="7030A0"/>
                </a:solidFill>
              </a:rPr>
              <a:t>Попкорн</a:t>
            </a:r>
          </a:p>
          <a:p>
            <a:r>
              <a:rPr lang="uk-UA" b="1" dirty="0">
                <a:solidFill>
                  <a:srgbClr val="7030A0"/>
                </a:solidFill>
              </a:rPr>
              <a:t>3. Оброблене </a:t>
            </a:r>
            <a:r>
              <a:rPr lang="uk-UA" b="1" dirty="0" smtClean="0">
                <a:solidFill>
                  <a:srgbClr val="7030A0"/>
                </a:solidFill>
              </a:rPr>
              <a:t>м'ясо</a:t>
            </a:r>
          </a:p>
          <a:p>
            <a:r>
              <a:rPr lang="uk-UA" b="1" dirty="0">
                <a:solidFill>
                  <a:srgbClr val="7030A0"/>
                </a:solidFill>
              </a:rPr>
              <a:t>4. </a:t>
            </a:r>
            <a:r>
              <a:rPr lang="uk-UA" b="1" dirty="0" smtClean="0">
                <a:solidFill>
                  <a:srgbClr val="7030A0"/>
                </a:solidFill>
              </a:rPr>
              <a:t>Хот-доги</a:t>
            </a:r>
          </a:p>
          <a:p>
            <a:r>
              <a:rPr lang="uk-UA" b="1" dirty="0">
                <a:solidFill>
                  <a:srgbClr val="7030A0"/>
                </a:solidFill>
              </a:rPr>
              <a:t>5. Біла </a:t>
            </a:r>
            <a:r>
              <a:rPr lang="uk-UA" b="1" dirty="0" smtClean="0">
                <a:solidFill>
                  <a:srgbClr val="7030A0"/>
                </a:solidFill>
              </a:rPr>
              <a:t>мука</a:t>
            </a:r>
          </a:p>
          <a:p>
            <a:r>
              <a:rPr lang="uk-UA" b="1" dirty="0">
                <a:solidFill>
                  <a:srgbClr val="7030A0"/>
                </a:solidFill>
              </a:rPr>
              <a:t>6. </a:t>
            </a:r>
            <a:r>
              <a:rPr lang="ru-RU" b="1" dirty="0" err="1" smtClean="0">
                <a:solidFill>
                  <a:srgbClr val="7030A0"/>
                </a:solidFill>
              </a:rPr>
              <a:t>Газована</a:t>
            </a:r>
            <a:r>
              <a:rPr lang="ru-RU" b="1" dirty="0" smtClean="0">
                <a:solidFill>
                  <a:srgbClr val="7030A0"/>
                </a:solidFill>
              </a:rPr>
              <a:t> </a:t>
            </a:r>
            <a:r>
              <a:rPr lang="ru-RU" b="1" dirty="0">
                <a:solidFill>
                  <a:srgbClr val="7030A0"/>
                </a:solidFill>
              </a:rPr>
              <a:t>вода </a:t>
            </a:r>
            <a:r>
              <a:rPr lang="ru-RU" b="1" dirty="0" smtClean="0">
                <a:solidFill>
                  <a:srgbClr val="7030A0"/>
                </a:solidFill>
              </a:rPr>
              <a:t>та </a:t>
            </a:r>
            <a:r>
              <a:rPr lang="ru-RU" b="1" dirty="0" err="1">
                <a:solidFill>
                  <a:srgbClr val="7030A0"/>
                </a:solidFill>
              </a:rPr>
              <a:t>інші</a:t>
            </a:r>
            <a:r>
              <a:rPr lang="ru-RU" b="1" dirty="0">
                <a:solidFill>
                  <a:srgbClr val="7030A0"/>
                </a:solidFill>
              </a:rPr>
              <a:t> </a:t>
            </a:r>
            <a:r>
              <a:rPr lang="ru-RU" b="1" dirty="0" err="1" smtClean="0">
                <a:solidFill>
                  <a:srgbClr val="7030A0"/>
                </a:solidFill>
              </a:rPr>
              <a:t>солодощі</a:t>
            </a:r>
            <a:endParaRPr lang="ru-RU" b="1" dirty="0" smtClean="0">
              <a:solidFill>
                <a:srgbClr val="7030A0"/>
              </a:solidFill>
            </a:endParaRPr>
          </a:p>
          <a:p>
            <a:r>
              <a:rPr lang="uk-UA" b="1" dirty="0" smtClean="0">
                <a:solidFill>
                  <a:srgbClr val="7030A0"/>
                </a:solidFill>
              </a:rPr>
              <a:t>7. </a:t>
            </a:r>
            <a:r>
              <a:rPr lang="uk-UA" b="1" dirty="0">
                <a:solidFill>
                  <a:srgbClr val="7030A0"/>
                </a:solidFill>
              </a:rPr>
              <a:t>Різні замінники </a:t>
            </a:r>
            <a:r>
              <a:rPr lang="uk-UA" b="1" dirty="0" smtClean="0">
                <a:solidFill>
                  <a:srgbClr val="7030A0"/>
                </a:solidFill>
              </a:rPr>
              <a:t>цукру</a:t>
            </a:r>
          </a:p>
          <a:p>
            <a:r>
              <a:rPr lang="uk-UA" b="1" dirty="0" smtClean="0">
                <a:solidFill>
                  <a:srgbClr val="7030A0"/>
                </a:solidFill>
              </a:rPr>
              <a:t>8.Штучно </a:t>
            </a:r>
            <a:r>
              <a:rPr lang="uk-UA" b="1" dirty="0">
                <a:solidFill>
                  <a:srgbClr val="7030A0"/>
                </a:solidFill>
              </a:rPr>
              <a:t>вирощена </a:t>
            </a:r>
            <a:r>
              <a:rPr lang="uk-UA" b="1" dirty="0" smtClean="0">
                <a:solidFill>
                  <a:srgbClr val="7030A0"/>
                </a:solidFill>
              </a:rPr>
              <a:t>риба</a:t>
            </a:r>
          </a:p>
          <a:p>
            <a:r>
              <a:rPr lang="uk-UA" b="1" dirty="0">
                <a:solidFill>
                  <a:srgbClr val="7030A0"/>
                </a:solidFill>
              </a:rPr>
              <a:t>9</a:t>
            </a:r>
            <a:r>
              <a:rPr lang="uk-UA" b="1" dirty="0" smtClean="0">
                <a:solidFill>
                  <a:srgbClr val="7030A0"/>
                </a:solidFill>
              </a:rPr>
              <a:t>. Рибні та м</a:t>
            </a:r>
            <a:r>
              <a:rPr lang="en-US" b="1" dirty="0" smtClean="0">
                <a:solidFill>
                  <a:srgbClr val="7030A0"/>
                </a:solidFill>
              </a:rPr>
              <a:t>`</a:t>
            </a:r>
            <a:r>
              <a:rPr lang="uk-UA" b="1" dirty="0" smtClean="0">
                <a:solidFill>
                  <a:srgbClr val="7030A0"/>
                </a:solidFill>
              </a:rPr>
              <a:t>ясні консерви</a:t>
            </a:r>
          </a:p>
          <a:p>
            <a:r>
              <a:rPr lang="uk-UA" b="1" dirty="0" smtClean="0">
                <a:solidFill>
                  <a:srgbClr val="7030A0"/>
                </a:solidFill>
              </a:rPr>
              <a:t>10. </a:t>
            </a:r>
            <a:r>
              <a:rPr lang="uk-UA" b="1" dirty="0">
                <a:solidFill>
                  <a:srgbClr val="7030A0"/>
                </a:solidFill>
              </a:rPr>
              <a:t>Картопляні </a:t>
            </a:r>
            <a:r>
              <a:rPr lang="uk-UA" b="1" dirty="0" smtClean="0">
                <a:solidFill>
                  <a:srgbClr val="7030A0"/>
                </a:solidFill>
              </a:rPr>
              <a:t>чіпси</a:t>
            </a:r>
          </a:p>
          <a:p>
            <a:r>
              <a:rPr lang="uk-UA" b="1" dirty="0" smtClean="0">
                <a:solidFill>
                  <a:srgbClr val="7030A0"/>
                </a:solidFill>
              </a:rPr>
              <a:t>11.Картопля-фрі</a:t>
            </a:r>
          </a:p>
          <a:p>
            <a:r>
              <a:rPr lang="uk-UA" b="1" dirty="0" smtClean="0">
                <a:solidFill>
                  <a:srgbClr val="7030A0"/>
                </a:solidFill>
              </a:rPr>
              <a:t>12.Смажена їжа і приготована на вугіллі</a:t>
            </a:r>
          </a:p>
          <a:p>
            <a:endParaRPr lang="uk-UA" dirty="0"/>
          </a:p>
        </p:txBody>
      </p:sp>
    </p:spTree>
    <p:extLst>
      <p:ext uri="{BB962C8B-B14F-4D97-AF65-F5344CB8AC3E}">
        <p14:creationId xmlns:p14="http://schemas.microsoft.com/office/powerpoint/2010/main" val="1282927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Як лікувати рак?</a:t>
            </a:r>
          </a:p>
        </p:txBody>
      </p:sp>
      <p:sp>
        <p:nvSpPr>
          <p:cNvPr id="3" name="Объект 2"/>
          <p:cNvSpPr>
            <a:spLocks noGrp="1"/>
          </p:cNvSpPr>
          <p:nvPr>
            <p:ph idx="1"/>
          </p:nvPr>
        </p:nvSpPr>
        <p:spPr/>
        <p:txBody>
          <a:bodyPr>
            <a:normAutofit fontScale="92500" lnSpcReduction="20000"/>
          </a:bodyPr>
          <a:lstStyle/>
          <a:p>
            <a:endParaRPr lang="uk-UA" b="1" dirty="0">
              <a:solidFill>
                <a:srgbClr val="7030A0"/>
              </a:solidFill>
            </a:endParaRPr>
          </a:p>
          <a:p>
            <a:r>
              <a:rPr lang="uk-UA" b="1" dirty="0">
                <a:solidFill>
                  <a:srgbClr val="7030A0"/>
                </a:solidFill>
              </a:rPr>
              <a:t>Хірургія – пряме видалення пухлини.</a:t>
            </a:r>
          </a:p>
          <a:p>
            <a:r>
              <a:rPr lang="uk-UA" b="1" dirty="0">
                <a:solidFill>
                  <a:srgbClr val="7030A0"/>
                </a:solidFill>
              </a:rPr>
              <a:t>Хіміотерапія – використання хімічних речовин для ліквідації ракових клітин.</a:t>
            </a:r>
          </a:p>
          <a:p>
            <a:r>
              <a:rPr lang="uk-UA" b="1" dirty="0">
                <a:solidFill>
                  <a:srgbClr val="7030A0"/>
                </a:solidFill>
              </a:rPr>
              <a:t>Радіаційна терапія – використання рентгенівських променів для ліквідації ракових клітин</a:t>
            </a:r>
            <a:r>
              <a:rPr lang="uk-UA" b="1" dirty="0" smtClean="0">
                <a:solidFill>
                  <a:srgbClr val="7030A0"/>
                </a:solidFill>
              </a:rPr>
              <a:t>.</a:t>
            </a:r>
          </a:p>
          <a:p>
            <a:r>
              <a:rPr lang="uk-UA" b="1" dirty="0">
                <a:solidFill>
                  <a:srgbClr val="7030A0"/>
                </a:solidFill>
              </a:rPr>
              <a:t> Гормональна терапія призначається в певних випадках, коли клітини мають рецептори до статевих гормонів, чоловічим або жіночим.</a:t>
            </a:r>
          </a:p>
          <a:p>
            <a:endParaRPr lang="uk-UA" b="1" dirty="0">
              <a:solidFill>
                <a:srgbClr val="7030A0"/>
              </a:solidFill>
            </a:endParaRPr>
          </a:p>
          <a:p>
            <a:pPr marL="0" indent="0">
              <a:buNone/>
            </a:pPr>
            <a:r>
              <a:rPr lang="uk-UA" b="1" dirty="0">
                <a:solidFill>
                  <a:srgbClr val="7030A0"/>
                </a:solidFill>
              </a:rPr>
              <a:t>• Імунотерапія потрібна, коли імунна система не в змозі розпізнавати ракові клітини.</a:t>
            </a:r>
          </a:p>
        </p:txBody>
      </p:sp>
    </p:spTree>
    <p:extLst>
      <p:ext uri="{BB962C8B-B14F-4D97-AF65-F5344CB8AC3E}">
        <p14:creationId xmlns:p14="http://schemas.microsoft.com/office/powerpoint/2010/main" val="20338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«Приховане» життя раку</a:t>
            </a:r>
          </a:p>
        </p:txBody>
      </p:sp>
      <p:sp>
        <p:nvSpPr>
          <p:cNvPr id="3" name="Объект 2"/>
          <p:cNvSpPr>
            <a:spLocks noGrp="1"/>
          </p:cNvSpPr>
          <p:nvPr>
            <p:ph idx="1"/>
          </p:nvPr>
        </p:nvSpPr>
        <p:spPr>
          <a:xfrm>
            <a:off x="2195736" y="1340769"/>
            <a:ext cx="6733982" cy="3096344"/>
          </a:xfrm>
        </p:spPr>
        <p:txBody>
          <a:bodyPr>
            <a:normAutofit fontScale="85000" lnSpcReduction="20000"/>
          </a:bodyPr>
          <a:lstStyle/>
          <a:p>
            <a:r>
              <a:rPr lang="uk-UA" sz="2400" b="1" dirty="0">
                <a:solidFill>
                  <a:srgbClr val="7030A0"/>
                </a:solidFill>
              </a:rPr>
              <a:t>Щодня в нашому організмі утворюються тисячі ракових клітин, які гинуть самостійно або внаслідок діяльності імунної системи</a:t>
            </a:r>
            <a:r>
              <a:rPr lang="uk-UA" sz="2400" b="1" dirty="0" smtClean="0">
                <a:solidFill>
                  <a:srgbClr val="7030A0"/>
                </a:solidFill>
              </a:rPr>
              <a:t>.</a:t>
            </a:r>
          </a:p>
          <a:p>
            <a:r>
              <a:rPr lang="uk-UA" sz="2400" b="1" dirty="0">
                <a:solidFill>
                  <a:srgbClr val="7030A0"/>
                </a:solidFill>
              </a:rPr>
              <a:t>Як тільки перша клітина стає раковою, вона починає хаотично розмножуватися. На цій стадії своєчасне втручання нашої імунної системи може усунути деякі злоякісні клітини. Однак якщо наш імунітет ігнорує злоякісний процес, то ракові клітини поступово накопичуються, формуючи пухлину. Цей період займає певну кількість часу і називається латентним (прихованим).</a:t>
            </a:r>
            <a:endParaRPr lang="uk-UA" sz="2400" b="1" dirty="0" smtClean="0">
              <a:solidFill>
                <a:srgbClr val="7030A0"/>
              </a:solidFill>
            </a:endParaRPr>
          </a:p>
        </p:txBody>
      </p:sp>
      <p:pic>
        <p:nvPicPr>
          <p:cNvPr id="4" name="Рисунок 3"/>
          <p:cNvPicPr>
            <a:picLocks noChangeAspect="1"/>
          </p:cNvPicPr>
          <p:nvPr/>
        </p:nvPicPr>
        <p:blipFill>
          <a:blip r:embed="rId2"/>
          <a:stretch>
            <a:fillRect/>
          </a:stretch>
        </p:blipFill>
        <p:spPr>
          <a:xfrm>
            <a:off x="4716016" y="4187855"/>
            <a:ext cx="3638966" cy="2519284"/>
          </a:xfrm>
          <a:prstGeom prst="rect">
            <a:avLst/>
          </a:prstGeom>
        </p:spPr>
      </p:pic>
      <p:pic>
        <p:nvPicPr>
          <p:cNvPr id="5" name="Рисунок 4"/>
          <p:cNvPicPr>
            <a:picLocks noChangeAspect="1"/>
          </p:cNvPicPr>
          <p:nvPr/>
        </p:nvPicPr>
        <p:blipFill>
          <a:blip r:embed="rId3"/>
          <a:stretch>
            <a:fillRect/>
          </a:stretch>
        </p:blipFill>
        <p:spPr>
          <a:xfrm>
            <a:off x="286899" y="4189582"/>
            <a:ext cx="3854381" cy="2668418"/>
          </a:xfrm>
          <a:prstGeom prst="rect">
            <a:avLst/>
          </a:prstGeom>
        </p:spPr>
      </p:pic>
    </p:spTree>
    <p:extLst>
      <p:ext uri="{BB962C8B-B14F-4D97-AF65-F5344CB8AC3E}">
        <p14:creationId xmlns:p14="http://schemas.microsoft.com/office/powerpoint/2010/main" val="3816661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274638"/>
            <a:ext cx="5941894" cy="1143000"/>
          </a:xfrm>
        </p:spPr>
        <p:txBody>
          <a:bodyPr/>
          <a:lstStyle/>
          <a:p>
            <a:r>
              <a:rPr lang="ru-RU" sz="2800" dirty="0"/>
              <a:t>Коли наша </a:t>
            </a:r>
            <a:r>
              <a:rPr lang="ru-RU" sz="2800" dirty="0" err="1"/>
              <a:t>клітина</a:t>
            </a:r>
            <a:r>
              <a:rPr lang="ru-RU" sz="2800" dirty="0"/>
              <a:t> </a:t>
            </a:r>
            <a:r>
              <a:rPr lang="ru-RU" sz="2800" dirty="0" err="1"/>
              <a:t>починає</a:t>
            </a:r>
            <a:r>
              <a:rPr lang="ru-RU" sz="2800" dirty="0"/>
              <a:t> </a:t>
            </a:r>
            <a:r>
              <a:rPr lang="ru-RU" sz="2800" dirty="0" err="1"/>
              <a:t>неконтрольовано</a:t>
            </a:r>
            <a:r>
              <a:rPr lang="ru-RU" sz="2800" dirty="0"/>
              <a:t> </a:t>
            </a:r>
            <a:r>
              <a:rPr lang="ru-RU" sz="2800" dirty="0" err="1"/>
              <a:t>ділитися</a:t>
            </a:r>
            <a:r>
              <a:rPr lang="ru-RU" sz="2800" dirty="0"/>
              <a:t>, вона </a:t>
            </a:r>
            <a:r>
              <a:rPr lang="ru-RU" sz="2800" dirty="0" err="1"/>
              <a:t>стає</a:t>
            </a:r>
            <a:r>
              <a:rPr lang="ru-RU" sz="2800" dirty="0"/>
              <a:t> </a:t>
            </a:r>
            <a:r>
              <a:rPr lang="ru-RU" sz="2800" dirty="0" err="1"/>
              <a:t>пухлинною</a:t>
            </a:r>
            <a:r>
              <a:rPr lang="ru-RU" sz="2800" dirty="0"/>
              <a:t>.</a:t>
            </a:r>
            <a:endParaRPr lang="uk-UA" sz="2800" dirty="0"/>
          </a:p>
        </p:txBody>
      </p:sp>
      <p:pic>
        <p:nvPicPr>
          <p:cNvPr id="4" name="Объект 3"/>
          <p:cNvPicPr>
            <a:picLocks noGrp="1" noChangeAspect="1"/>
          </p:cNvPicPr>
          <p:nvPr>
            <p:ph idx="1"/>
          </p:nvPr>
        </p:nvPicPr>
        <p:blipFill>
          <a:blip r:embed="rId2"/>
          <a:stretch>
            <a:fillRect/>
          </a:stretch>
        </p:blipFill>
        <p:spPr>
          <a:xfrm>
            <a:off x="3900945" y="1628800"/>
            <a:ext cx="5051305" cy="3345235"/>
          </a:xfrm>
          <a:prstGeom prst="rect">
            <a:avLst/>
          </a:prstGeom>
        </p:spPr>
      </p:pic>
      <p:pic>
        <p:nvPicPr>
          <p:cNvPr id="5" name="Рисунок 4"/>
          <p:cNvPicPr>
            <a:picLocks noChangeAspect="1"/>
          </p:cNvPicPr>
          <p:nvPr/>
        </p:nvPicPr>
        <p:blipFill>
          <a:blip r:embed="rId3"/>
          <a:stretch>
            <a:fillRect/>
          </a:stretch>
        </p:blipFill>
        <p:spPr>
          <a:xfrm>
            <a:off x="179512" y="3883053"/>
            <a:ext cx="4465544" cy="2957314"/>
          </a:xfrm>
          <a:prstGeom prst="rect">
            <a:avLst/>
          </a:prstGeom>
        </p:spPr>
      </p:pic>
    </p:spTree>
    <p:extLst>
      <p:ext uri="{BB962C8B-B14F-4D97-AF65-F5344CB8AC3E}">
        <p14:creationId xmlns:p14="http://schemas.microsoft.com/office/powerpoint/2010/main" val="2990427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28794" y="404665"/>
            <a:ext cx="6529406" cy="1440159"/>
          </a:xfrm>
        </p:spPr>
        <p:txBody>
          <a:bodyPr/>
          <a:lstStyle/>
          <a:p>
            <a:r>
              <a:rPr lang="uk-UA" dirty="0"/>
              <a:t>Що таке рак?</a:t>
            </a:r>
          </a:p>
        </p:txBody>
      </p:sp>
      <p:sp>
        <p:nvSpPr>
          <p:cNvPr id="3" name="Подзаголовок 2"/>
          <p:cNvSpPr>
            <a:spLocks noGrp="1"/>
          </p:cNvSpPr>
          <p:nvPr>
            <p:ph type="subTitle" idx="1"/>
          </p:nvPr>
        </p:nvSpPr>
        <p:spPr>
          <a:xfrm>
            <a:off x="2051720" y="2276872"/>
            <a:ext cx="5720680" cy="3361928"/>
          </a:xfrm>
        </p:spPr>
        <p:txBody>
          <a:bodyPr>
            <a:normAutofit/>
          </a:bodyPr>
          <a:lstStyle/>
          <a:p>
            <a:r>
              <a:rPr lang="uk-UA" b="1" dirty="0">
                <a:solidFill>
                  <a:srgbClr val="7030A0"/>
                </a:solidFill>
              </a:rPr>
              <a:t>Рак – це злоякісна пухлина, яка може </a:t>
            </a:r>
            <a:r>
              <a:rPr lang="uk-UA" b="1" dirty="0" smtClean="0">
                <a:solidFill>
                  <a:srgbClr val="7030A0"/>
                </a:solidFill>
              </a:rPr>
              <a:t>утворитися </a:t>
            </a:r>
            <a:r>
              <a:rPr lang="uk-UA" b="1" dirty="0">
                <a:solidFill>
                  <a:srgbClr val="7030A0"/>
                </a:solidFill>
              </a:rPr>
              <a:t>з клітин епітелію шкіри, слизових оболонок, а також паренхіми внутрішніх органів</a:t>
            </a:r>
            <a:r>
              <a:rPr lang="uk-UA" b="1" dirty="0" smtClean="0">
                <a:solidFill>
                  <a:srgbClr val="7030A0"/>
                </a:solidFill>
              </a:rPr>
              <a:t>.</a:t>
            </a:r>
          </a:p>
          <a:p>
            <a:r>
              <a:rPr lang="uk-UA" b="1" dirty="0" smtClean="0">
                <a:solidFill>
                  <a:srgbClr val="7030A0"/>
                </a:solidFill>
              </a:rPr>
              <a:t>Онкологія – розділ медицини, що займається лікуванням раку.</a:t>
            </a:r>
          </a:p>
        </p:txBody>
      </p:sp>
    </p:spTree>
    <p:extLst>
      <p:ext uri="{BB962C8B-B14F-4D97-AF65-F5344CB8AC3E}">
        <p14:creationId xmlns:p14="http://schemas.microsoft.com/office/powerpoint/2010/main" val="40371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Щоб</a:t>
            </a:r>
            <a:r>
              <a:rPr lang="ru-RU" dirty="0"/>
              <a:t> з раком </a:t>
            </a:r>
            <a:r>
              <a:rPr lang="ru-RU" dirty="0" err="1"/>
              <a:t>боровся</a:t>
            </a:r>
            <a:r>
              <a:rPr lang="ru-RU" dirty="0"/>
              <a:t> сам </a:t>
            </a:r>
            <a:r>
              <a:rPr lang="ru-RU" dirty="0" err="1"/>
              <a:t>імунітет</a:t>
            </a:r>
            <a:r>
              <a:rPr lang="ru-RU" dirty="0"/>
              <a:t>. </a:t>
            </a:r>
            <a:endParaRPr lang="uk-UA" dirty="0"/>
          </a:p>
        </p:txBody>
      </p:sp>
      <p:sp>
        <p:nvSpPr>
          <p:cNvPr id="3" name="Объект 2"/>
          <p:cNvSpPr>
            <a:spLocks noGrp="1"/>
          </p:cNvSpPr>
          <p:nvPr>
            <p:ph idx="1"/>
          </p:nvPr>
        </p:nvSpPr>
        <p:spPr>
          <a:xfrm>
            <a:off x="1691680" y="1600200"/>
            <a:ext cx="7238038" cy="4709120"/>
          </a:xfrm>
        </p:spPr>
        <p:txBody>
          <a:bodyPr>
            <a:normAutofit fontScale="47500" lnSpcReduction="20000"/>
          </a:bodyPr>
          <a:lstStyle/>
          <a:p>
            <a:endParaRPr lang="uk-UA" dirty="0"/>
          </a:p>
          <a:p>
            <a:endParaRPr lang="uk-UA" dirty="0"/>
          </a:p>
          <a:p>
            <a:endParaRPr lang="uk-UA" b="1" dirty="0">
              <a:solidFill>
                <a:srgbClr val="7030A0"/>
              </a:solidFill>
            </a:endParaRPr>
          </a:p>
          <a:p>
            <a:r>
              <a:rPr lang="uk-UA" sz="4500" b="1" dirty="0" smtClean="0">
                <a:solidFill>
                  <a:srgbClr val="7030A0"/>
                </a:solidFill>
              </a:rPr>
              <a:t>Т-</a:t>
            </a:r>
            <a:r>
              <a:rPr lang="uk-UA" sz="4500" b="1" dirty="0" err="1" smtClean="0">
                <a:solidFill>
                  <a:srgbClr val="7030A0"/>
                </a:solidFill>
              </a:rPr>
              <a:t>кілери</a:t>
            </a:r>
            <a:r>
              <a:rPr lang="uk-UA" sz="4500" b="1" dirty="0" smtClean="0">
                <a:solidFill>
                  <a:srgbClr val="7030A0"/>
                </a:solidFill>
              </a:rPr>
              <a:t> </a:t>
            </a:r>
            <a:r>
              <a:rPr lang="uk-UA" sz="4500" b="1" dirty="0">
                <a:solidFill>
                  <a:srgbClr val="7030A0"/>
                </a:solidFill>
              </a:rPr>
              <a:t>(цитотоксичні Т-лімфоцити) – це білі кров’яні тільця, що спеціалізуються на знищенні вірусів і пухлинних клітин. В одній чайній ложці крові їх близько п’яти мільйонів.</a:t>
            </a:r>
          </a:p>
          <a:p>
            <a:r>
              <a:rPr lang="uk-UA" sz="4500" b="1" dirty="0" smtClean="0">
                <a:solidFill>
                  <a:srgbClr val="7030A0"/>
                </a:solidFill>
              </a:rPr>
              <a:t>Т-</a:t>
            </a:r>
            <a:r>
              <a:rPr lang="uk-UA" sz="4500" b="1" dirty="0" err="1" smtClean="0">
                <a:solidFill>
                  <a:srgbClr val="7030A0"/>
                </a:solidFill>
              </a:rPr>
              <a:t>кілери</a:t>
            </a:r>
            <a:r>
              <a:rPr lang="uk-UA" sz="4500" b="1" dirty="0">
                <a:solidFill>
                  <a:srgbClr val="7030A0"/>
                </a:solidFill>
              </a:rPr>
              <a:t>, </a:t>
            </a:r>
            <a:r>
              <a:rPr lang="uk-UA" sz="4500" b="1" dirty="0" smtClean="0">
                <a:solidFill>
                  <a:srgbClr val="7030A0"/>
                </a:solidFill>
              </a:rPr>
              <a:t>переміщуючись </a:t>
            </a:r>
            <a:r>
              <a:rPr lang="uk-UA" sz="4500" b="1" dirty="0">
                <a:solidFill>
                  <a:srgbClr val="7030A0"/>
                </a:solidFill>
              </a:rPr>
              <a:t>по організму, знищують клітини, інфіковані вірусами або бактеріями, а також ракові клітини.</a:t>
            </a:r>
          </a:p>
          <a:p>
            <a:endParaRPr lang="uk-UA" sz="4500" b="1" dirty="0">
              <a:solidFill>
                <a:srgbClr val="7030A0"/>
              </a:solidFill>
            </a:endParaRPr>
          </a:p>
          <a:p>
            <a:r>
              <a:rPr lang="uk-UA" sz="4500" b="1" dirty="0">
                <a:solidFill>
                  <a:srgbClr val="7030A0"/>
                </a:solidFill>
              </a:rPr>
              <a:t>Протягом свого життя, одна клітина Т-</a:t>
            </a:r>
            <a:r>
              <a:rPr lang="uk-UA" sz="4500" b="1" dirty="0" err="1">
                <a:solidFill>
                  <a:srgbClr val="7030A0"/>
                </a:solidFill>
              </a:rPr>
              <a:t>кілер</a:t>
            </a:r>
            <a:r>
              <a:rPr lang="uk-UA" sz="4500" b="1" dirty="0">
                <a:solidFill>
                  <a:srgbClr val="7030A0"/>
                </a:solidFill>
              </a:rPr>
              <a:t> знищує до 27 ракових клітин, прилипаючи до них і вводячи смертельні токсичні білки (цитотоксини), які можуть знищувати аномальні клітини менш, ніж за 5 хвилин.</a:t>
            </a:r>
          </a:p>
          <a:p>
            <a:r>
              <a:rPr lang="ru-RU" sz="4500" b="1" dirty="0">
                <a:solidFill>
                  <a:srgbClr val="7030A0"/>
                </a:solidFill>
              </a:rPr>
              <a:t>Як </a:t>
            </a:r>
            <a:r>
              <a:rPr lang="ru-RU" sz="4500" b="1" dirty="0" err="1">
                <a:solidFill>
                  <a:srgbClr val="7030A0"/>
                </a:solidFill>
              </a:rPr>
              <a:t>тільки</a:t>
            </a:r>
            <a:r>
              <a:rPr lang="ru-RU" sz="4500" b="1" dirty="0">
                <a:solidFill>
                  <a:srgbClr val="7030A0"/>
                </a:solidFill>
              </a:rPr>
              <a:t> </a:t>
            </a:r>
            <a:r>
              <a:rPr lang="ru-RU" sz="4500" b="1" dirty="0" err="1">
                <a:solidFill>
                  <a:srgbClr val="7030A0"/>
                </a:solidFill>
              </a:rPr>
              <a:t>цитотоксини</a:t>
            </a:r>
            <a:r>
              <a:rPr lang="ru-RU" sz="4500" b="1" dirty="0">
                <a:solidFill>
                  <a:srgbClr val="7030A0"/>
                </a:solidFill>
              </a:rPr>
              <a:t> </a:t>
            </a:r>
            <a:r>
              <a:rPr lang="ru-RU" sz="4500" b="1" dirty="0" err="1">
                <a:solidFill>
                  <a:srgbClr val="7030A0"/>
                </a:solidFill>
              </a:rPr>
              <a:t>потрапляють</a:t>
            </a:r>
            <a:r>
              <a:rPr lang="ru-RU" sz="4500" b="1" dirty="0">
                <a:solidFill>
                  <a:srgbClr val="7030A0"/>
                </a:solidFill>
              </a:rPr>
              <a:t> в </a:t>
            </a:r>
            <a:r>
              <a:rPr lang="ru-RU" sz="4500" b="1" dirty="0" err="1">
                <a:solidFill>
                  <a:srgbClr val="7030A0"/>
                </a:solidFill>
              </a:rPr>
              <a:t>пухлинну</a:t>
            </a:r>
            <a:r>
              <a:rPr lang="ru-RU" sz="4500" b="1" dirty="0">
                <a:solidFill>
                  <a:srgbClr val="7030A0"/>
                </a:solidFill>
              </a:rPr>
              <a:t> </a:t>
            </a:r>
            <a:r>
              <a:rPr lang="ru-RU" sz="4500" b="1" dirty="0" err="1">
                <a:solidFill>
                  <a:srgbClr val="7030A0"/>
                </a:solidFill>
              </a:rPr>
              <a:t>клітину</a:t>
            </a:r>
            <a:r>
              <a:rPr lang="ru-RU" sz="4500" b="1" dirty="0">
                <a:solidFill>
                  <a:srgbClr val="7030A0"/>
                </a:solidFill>
              </a:rPr>
              <a:t>, </a:t>
            </a:r>
            <a:r>
              <a:rPr lang="ru-RU" sz="4500" b="1" dirty="0" smtClean="0">
                <a:solidFill>
                  <a:srgbClr val="7030A0"/>
                </a:solidFill>
              </a:rPr>
              <a:t>вона  </a:t>
            </a:r>
            <a:r>
              <a:rPr lang="ru-RU" sz="4500" b="1" dirty="0" err="1">
                <a:solidFill>
                  <a:srgbClr val="7030A0"/>
                </a:solidFill>
              </a:rPr>
              <a:t>приречена</a:t>
            </a:r>
            <a:r>
              <a:rPr lang="ru-RU" sz="4500" b="1" dirty="0">
                <a:solidFill>
                  <a:srgbClr val="7030A0"/>
                </a:solidFill>
              </a:rPr>
              <a:t>.</a:t>
            </a:r>
          </a:p>
          <a:p>
            <a:endParaRPr lang="uk-UA" sz="4500" b="1" dirty="0">
              <a:solidFill>
                <a:srgbClr val="7030A0"/>
              </a:solidFill>
            </a:endParaRPr>
          </a:p>
        </p:txBody>
      </p:sp>
    </p:spTree>
    <p:extLst>
      <p:ext uri="{BB962C8B-B14F-4D97-AF65-F5344CB8AC3E}">
        <p14:creationId xmlns:p14="http://schemas.microsoft.com/office/powerpoint/2010/main" val="1082113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Т-клітини атакують пухлину.</a:t>
            </a:r>
            <a:endParaRPr lang="uk-UA" dirty="0"/>
          </a:p>
        </p:txBody>
      </p:sp>
      <p:pic>
        <p:nvPicPr>
          <p:cNvPr id="4" name="Объект 3"/>
          <p:cNvPicPr>
            <a:picLocks noGrp="1" noChangeAspect="1"/>
          </p:cNvPicPr>
          <p:nvPr>
            <p:ph idx="1"/>
          </p:nvPr>
        </p:nvPicPr>
        <p:blipFill>
          <a:blip r:embed="rId2"/>
          <a:stretch>
            <a:fillRect/>
          </a:stretch>
        </p:blipFill>
        <p:spPr>
          <a:xfrm>
            <a:off x="2047867" y="1600200"/>
            <a:ext cx="6834204" cy="4525963"/>
          </a:xfrm>
          <a:prstGeom prst="rect">
            <a:avLst/>
          </a:prstGeom>
        </p:spPr>
      </p:pic>
    </p:spTree>
    <p:extLst>
      <p:ext uri="{BB962C8B-B14F-4D97-AF65-F5344CB8AC3E}">
        <p14:creationId xmlns:p14="http://schemas.microsoft.com/office/powerpoint/2010/main" val="2996939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uk-UA" dirty="0" smtClean="0"/>
              <a:t>Коли імунна система не реагує?</a:t>
            </a:r>
            <a:endParaRPr lang="es-ES" dirty="0"/>
          </a:p>
        </p:txBody>
      </p:sp>
      <p:sp>
        <p:nvSpPr>
          <p:cNvPr id="3" name="2 Marcador de contenido"/>
          <p:cNvSpPr>
            <a:spLocks noGrp="1"/>
          </p:cNvSpPr>
          <p:nvPr>
            <p:ph idx="1"/>
          </p:nvPr>
        </p:nvSpPr>
        <p:spPr/>
        <p:txBody>
          <a:bodyPr>
            <a:normAutofit fontScale="85000" lnSpcReduction="20000"/>
          </a:bodyPr>
          <a:lstStyle/>
          <a:p>
            <a:r>
              <a:rPr lang="uk-UA" b="1" dirty="0">
                <a:solidFill>
                  <a:srgbClr val="7030A0"/>
                </a:solidFill>
              </a:rPr>
              <a:t> </a:t>
            </a:r>
            <a:r>
              <a:rPr lang="uk-UA" b="1" dirty="0" smtClean="0">
                <a:solidFill>
                  <a:srgbClr val="7030A0"/>
                </a:solidFill>
              </a:rPr>
              <a:t>Деякі </a:t>
            </a:r>
            <a:r>
              <a:rPr lang="uk-UA" b="1" dirty="0">
                <a:solidFill>
                  <a:srgbClr val="7030A0"/>
                </a:solidFill>
              </a:rPr>
              <a:t>типи пухлин </a:t>
            </a:r>
            <a:r>
              <a:rPr lang="uk-UA" b="1" dirty="0" smtClean="0">
                <a:solidFill>
                  <a:srgbClr val="7030A0"/>
                </a:solidFill>
              </a:rPr>
              <a:t>виробляють </a:t>
            </a:r>
            <a:r>
              <a:rPr lang="uk-UA" b="1" dirty="0">
                <a:solidFill>
                  <a:srgbClr val="7030A0"/>
                </a:solidFill>
              </a:rPr>
              <a:t>молекули, здатні зупинити Т-клітини імунітету, які їм загрожують</a:t>
            </a:r>
            <a:r>
              <a:rPr lang="uk-UA" b="1" dirty="0" smtClean="0">
                <a:solidFill>
                  <a:srgbClr val="7030A0"/>
                </a:solidFill>
              </a:rPr>
              <a:t>.</a:t>
            </a:r>
          </a:p>
          <a:p>
            <a:r>
              <a:rPr lang="uk-UA" b="1" dirty="0">
                <a:solidFill>
                  <a:srgbClr val="7030A0"/>
                </a:solidFill>
              </a:rPr>
              <a:t>Деякі – вміють залучати здорові клітини організму на свою користь.</a:t>
            </a:r>
          </a:p>
          <a:p>
            <a:endParaRPr lang="uk-UA" b="1" dirty="0">
              <a:solidFill>
                <a:srgbClr val="7030A0"/>
              </a:solidFill>
            </a:endParaRPr>
          </a:p>
          <a:p>
            <a:r>
              <a:rPr lang="uk-UA" b="1" dirty="0">
                <a:solidFill>
                  <a:srgbClr val="7030A0"/>
                </a:solidFill>
              </a:rPr>
              <a:t>– Т-клітини приходять до пухлини, щоб її вбивати, а там інші клітини кажуть їм: "Зараз не треба цього робити, почекайте". І ці Т-клітини впадають у стан анергії – не гинуть, але й не працюють.</a:t>
            </a:r>
          </a:p>
          <a:p>
            <a:endParaRPr lang="uk-UA" b="1" dirty="0">
              <a:solidFill>
                <a:srgbClr val="7030A0"/>
              </a:solidFill>
            </a:endParaRPr>
          </a:p>
          <a:p>
            <a:r>
              <a:rPr lang="uk-UA" b="1" dirty="0">
                <a:solidFill>
                  <a:srgbClr val="7030A0"/>
                </a:solidFill>
              </a:rPr>
              <a:t>Тихенько собі сидять, поки пухлина розвивається, і можуть там і померти від старості, чи їх покличуть в інше місце. Так пухлина відмежовується, щоб </a:t>
            </a:r>
            <a:r>
              <a:rPr lang="uk-UA" b="1" dirty="0" smtClean="0">
                <a:solidFill>
                  <a:srgbClr val="7030A0"/>
                </a:solidFill>
              </a:rPr>
              <a:t>рости.</a:t>
            </a:r>
            <a:endParaRPr lang="es-ES" b="1" dirty="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 ЩО ДАЛИ </a:t>
            </a:r>
            <a:r>
              <a:rPr lang="uk-UA" dirty="0" smtClean="0"/>
              <a:t>НОБЕЛЯ? </a:t>
            </a:r>
            <a:endParaRPr lang="uk-UA" dirty="0"/>
          </a:p>
        </p:txBody>
      </p:sp>
      <p:pic>
        <p:nvPicPr>
          <p:cNvPr id="4" name="Объект 3"/>
          <p:cNvPicPr>
            <a:picLocks noGrp="1" noChangeAspect="1"/>
          </p:cNvPicPr>
          <p:nvPr>
            <p:ph idx="1"/>
          </p:nvPr>
        </p:nvPicPr>
        <p:blipFill>
          <a:blip r:embed="rId2"/>
          <a:stretch>
            <a:fillRect/>
          </a:stretch>
        </p:blipFill>
        <p:spPr>
          <a:xfrm>
            <a:off x="2339752" y="1556792"/>
            <a:ext cx="5184576" cy="5150241"/>
          </a:xfrm>
          <a:prstGeom prst="rect">
            <a:avLst/>
          </a:prstGeom>
        </p:spPr>
      </p:pic>
    </p:spTree>
    <p:extLst>
      <p:ext uri="{BB962C8B-B14F-4D97-AF65-F5344CB8AC3E}">
        <p14:creationId xmlns:p14="http://schemas.microsoft.com/office/powerpoint/2010/main" val="1198377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ielolluvios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714348" y="785794"/>
            <a:ext cx="7715304" cy="707886"/>
          </a:xfrm>
          <a:prstGeom prst="rect">
            <a:avLst/>
          </a:prstGeom>
        </p:spPr>
        <p:txBody>
          <a:bodyPr wrap="square">
            <a:spAutoFit/>
          </a:bodyPr>
          <a:lstStyle/>
          <a:p>
            <a:pPr algn="just">
              <a:defRPr/>
            </a:pPr>
            <a:r>
              <a:rPr lang="es-ES" sz="4000" dirty="0" smtClean="0">
                <a:ln>
                  <a:solidFill>
                    <a:schemeClr val="tx1"/>
                  </a:solidFill>
                </a:ln>
                <a:solidFill>
                  <a:srgbClr val="FF9900"/>
                </a:solidFill>
                <a:latin typeface="Monotype Corsiva" pitchFamily="66" charset="0"/>
              </a:rPr>
              <a:t>	</a:t>
            </a:r>
            <a:endParaRPr lang="es-ES" sz="3500" dirty="0">
              <a:solidFill>
                <a:srgbClr val="0000CC"/>
              </a:solidFill>
              <a:effectLst>
                <a:outerShdw blurRad="38100" dist="38100" dir="2700000" algn="tl">
                  <a:srgbClr val="C0C0C0"/>
                </a:outerShdw>
              </a:effectLst>
              <a:latin typeface="Candara" pitchFamily="34" charset="0"/>
            </a:endParaRPr>
          </a:p>
        </p:txBody>
      </p:sp>
      <p:sp>
        <p:nvSpPr>
          <p:cNvPr id="2" name="Прямоугольник 1"/>
          <p:cNvSpPr/>
          <p:nvPr/>
        </p:nvSpPr>
        <p:spPr>
          <a:xfrm>
            <a:off x="539552" y="548680"/>
            <a:ext cx="6984776" cy="3539430"/>
          </a:xfrm>
          <a:prstGeom prst="rect">
            <a:avLst/>
          </a:prstGeom>
        </p:spPr>
        <p:txBody>
          <a:bodyPr wrap="square">
            <a:spAutoFit/>
          </a:bodyPr>
          <a:lstStyle/>
          <a:p>
            <a:r>
              <a:rPr lang="ru-RU" sz="3200" dirty="0">
                <a:solidFill>
                  <a:srgbClr val="7030A0"/>
                </a:solidFill>
              </a:rPr>
              <a:t>Будь-яка </a:t>
            </a:r>
            <a:r>
              <a:rPr lang="ru-RU" sz="3200" dirty="0" err="1">
                <a:solidFill>
                  <a:srgbClr val="7030A0"/>
                </a:solidFill>
              </a:rPr>
              <a:t>Нобелівська</a:t>
            </a:r>
            <a:r>
              <a:rPr lang="ru-RU" sz="3200" dirty="0">
                <a:solidFill>
                  <a:srgbClr val="7030A0"/>
                </a:solidFill>
              </a:rPr>
              <a:t> </a:t>
            </a:r>
            <a:r>
              <a:rPr lang="ru-RU" sz="3200" dirty="0" err="1">
                <a:solidFill>
                  <a:srgbClr val="7030A0"/>
                </a:solidFill>
              </a:rPr>
              <a:t>премія</a:t>
            </a:r>
            <a:r>
              <a:rPr lang="ru-RU" sz="3200" dirty="0">
                <a:solidFill>
                  <a:srgbClr val="7030A0"/>
                </a:solidFill>
              </a:rPr>
              <a:t> не </a:t>
            </a:r>
            <a:r>
              <a:rPr lang="ru-RU" sz="3200" dirty="0" err="1">
                <a:solidFill>
                  <a:srgbClr val="7030A0"/>
                </a:solidFill>
              </a:rPr>
              <a:t>закінчується</a:t>
            </a:r>
            <a:r>
              <a:rPr lang="ru-RU" sz="3200" dirty="0">
                <a:solidFill>
                  <a:srgbClr val="7030A0"/>
                </a:solidFill>
              </a:rPr>
              <a:t> на "</a:t>
            </a:r>
            <a:r>
              <a:rPr lang="ru-RU" sz="3200" dirty="0" err="1">
                <a:solidFill>
                  <a:srgbClr val="7030A0"/>
                </a:solidFill>
              </a:rPr>
              <a:t>Відкрили</a:t>
            </a:r>
            <a:r>
              <a:rPr lang="ru-RU" sz="3200" dirty="0">
                <a:solidFill>
                  <a:srgbClr val="7030A0"/>
                </a:solidFill>
              </a:rPr>
              <a:t> </a:t>
            </a:r>
            <a:r>
              <a:rPr lang="ru-RU" sz="3200" dirty="0" err="1">
                <a:solidFill>
                  <a:srgbClr val="7030A0"/>
                </a:solidFill>
              </a:rPr>
              <a:t>новий</a:t>
            </a:r>
            <a:r>
              <a:rPr lang="ru-RU" sz="3200" dirty="0">
                <a:solidFill>
                  <a:srgbClr val="7030A0"/>
                </a:solidFill>
              </a:rPr>
              <a:t> метод </a:t>
            </a:r>
            <a:r>
              <a:rPr lang="ru-RU" sz="3200" dirty="0" err="1">
                <a:solidFill>
                  <a:srgbClr val="7030A0"/>
                </a:solidFill>
              </a:rPr>
              <a:t>лікування</a:t>
            </a:r>
            <a:r>
              <a:rPr lang="ru-RU" sz="3200" dirty="0">
                <a:solidFill>
                  <a:srgbClr val="7030A0"/>
                </a:solidFill>
              </a:rPr>
              <a:t> раку". </a:t>
            </a:r>
            <a:r>
              <a:rPr lang="ru-RU" sz="3200" dirty="0" err="1">
                <a:solidFill>
                  <a:srgbClr val="7030A0"/>
                </a:solidFill>
              </a:rPr>
              <a:t>Крапка</a:t>
            </a:r>
            <a:r>
              <a:rPr lang="ru-RU" sz="3200" dirty="0">
                <a:solidFill>
                  <a:srgbClr val="7030A0"/>
                </a:solidFill>
              </a:rPr>
              <a:t>. </a:t>
            </a:r>
            <a:r>
              <a:rPr lang="ru-RU" sz="3200" dirty="0" err="1">
                <a:solidFill>
                  <a:srgbClr val="7030A0"/>
                </a:solidFill>
              </a:rPr>
              <a:t>Ні</a:t>
            </a:r>
            <a:r>
              <a:rPr lang="ru-RU" sz="3200" dirty="0">
                <a:solidFill>
                  <a:srgbClr val="7030A0"/>
                </a:solidFill>
              </a:rPr>
              <a:t>, вона </a:t>
            </a:r>
            <a:r>
              <a:rPr lang="ru-RU" sz="3200" dirty="0" err="1">
                <a:solidFill>
                  <a:srgbClr val="7030A0"/>
                </a:solidFill>
              </a:rPr>
              <a:t>відкрила</a:t>
            </a:r>
            <a:r>
              <a:rPr lang="ru-RU" sz="3200" dirty="0">
                <a:solidFill>
                  <a:srgbClr val="7030A0"/>
                </a:solidFill>
              </a:rPr>
              <a:t> </a:t>
            </a:r>
            <a:r>
              <a:rPr lang="ru-RU" sz="3200" dirty="0" err="1">
                <a:solidFill>
                  <a:srgbClr val="7030A0"/>
                </a:solidFill>
              </a:rPr>
              <a:t>нові</a:t>
            </a:r>
            <a:r>
              <a:rPr lang="ru-RU" sz="3200" dirty="0">
                <a:solidFill>
                  <a:srgbClr val="7030A0"/>
                </a:solidFill>
              </a:rPr>
              <a:t> </a:t>
            </a:r>
            <a:r>
              <a:rPr lang="ru-RU" sz="3200" dirty="0" err="1" smtClean="0">
                <a:solidFill>
                  <a:srgbClr val="7030A0"/>
                </a:solidFill>
              </a:rPr>
              <a:t>можливості</a:t>
            </a:r>
            <a:r>
              <a:rPr lang="ru-RU" sz="3200" dirty="0" smtClean="0">
                <a:solidFill>
                  <a:srgbClr val="7030A0"/>
                </a:solidFill>
              </a:rPr>
              <a:t> </a:t>
            </a:r>
            <a:r>
              <a:rPr lang="ru-RU" sz="3200" dirty="0">
                <a:solidFill>
                  <a:srgbClr val="7030A0"/>
                </a:solidFill>
              </a:rPr>
              <a:t>для </a:t>
            </a:r>
            <a:r>
              <a:rPr lang="ru-RU" sz="3200" dirty="0" err="1">
                <a:solidFill>
                  <a:srgbClr val="7030A0"/>
                </a:solidFill>
              </a:rPr>
              <a:t>розвитку</a:t>
            </a:r>
            <a:r>
              <a:rPr lang="ru-RU" sz="3200" dirty="0">
                <a:solidFill>
                  <a:srgbClr val="7030A0"/>
                </a:solidFill>
              </a:rPr>
              <a:t> в </a:t>
            </a:r>
            <a:r>
              <a:rPr lang="ru-RU" sz="3200" dirty="0" err="1">
                <a:solidFill>
                  <a:srgbClr val="7030A0"/>
                </a:solidFill>
              </a:rPr>
              <a:t>інших</a:t>
            </a:r>
            <a:r>
              <a:rPr lang="ru-RU" sz="3200" dirty="0">
                <a:solidFill>
                  <a:srgbClr val="7030A0"/>
                </a:solidFill>
              </a:rPr>
              <a:t> </a:t>
            </a:r>
            <a:r>
              <a:rPr lang="ru-RU" sz="3200" dirty="0" err="1">
                <a:solidFill>
                  <a:srgbClr val="7030A0"/>
                </a:solidFill>
              </a:rPr>
              <a:t>галузях</a:t>
            </a:r>
            <a:r>
              <a:rPr lang="ru-RU" sz="3200" dirty="0" smtClean="0">
                <a:solidFill>
                  <a:srgbClr val="7030A0"/>
                </a:solidFill>
              </a:rPr>
              <a:t>.</a:t>
            </a:r>
          </a:p>
          <a:p>
            <a:endParaRPr lang="ru-RU" sz="3200" dirty="0">
              <a:solidFill>
                <a:srgbClr val="7030A0"/>
              </a:solidFill>
            </a:endParaRPr>
          </a:p>
          <a:p>
            <a:r>
              <a:rPr lang="uk-UA" sz="3200" dirty="0">
                <a:solidFill>
                  <a:srgbClr val="7030A0"/>
                </a:solidFill>
              </a:rPr>
              <a:t>ДАЛІ БУДЕ…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Рак: тільки факти</a:t>
            </a:r>
          </a:p>
        </p:txBody>
      </p:sp>
      <p:sp>
        <p:nvSpPr>
          <p:cNvPr id="3" name="Объект 2"/>
          <p:cNvSpPr>
            <a:spLocks noGrp="1"/>
          </p:cNvSpPr>
          <p:nvPr>
            <p:ph idx="1"/>
          </p:nvPr>
        </p:nvSpPr>
        <p:spPr/>
        <p:txBody>
          <a:bodyPr>
            <a:normAutofit fontScale="85000" lnSpcReduction="10000"/>
          </a:bodyPr>
          <a:lstStyle/>
          <a:p>
            <a:r>
              <a:rPr lang="uk-UA" b="1" dirty="0">
                <a:solidFill>
                  <a:srgbClr val="7030A0"/>
                </a:solidFill>
              </a:rPr>
              <a:t>Вперше рак виявили лікарі Стародавньої Греції. Гіппократ (460-370 рр. до н. е.) назвав злоякісне утворення карциному словом </a:t>
            </a:r>
            <a:r>
              <a:rPr lang="en-US" b="1" dirty="0" err="1">
                <a:solidFill>
                  <a:srgbClr val="7030A0"/>
                </a:solidFill>
              </a:rPr>
              <a:t>karkinos</a:t>
            </a:r>
            <a:r>
              <a:rPr lang="en-US" b="1" dirty="0">
                <a:solidFill>
                  <a:srgbClr val="7030A0"/>
                </a:solidFill>
              </a:rPr>
              <a:t>, </a:t>
            </a:r>
            <a:r>
              <a:rPr lang="uk-UA" b="1" dirty="0">
                <a:solidFill>
                  <a:srgbClr val="7030A0"/>
                </a:solidFill>
              </a:rPr>
              <a:t>що в перекладі з давньогрецької означає «рак». Чому Гіппократ дав таку назву? Справа в тому, що великі злоякісні пухлини в розрізі нагадували йому раків. З тих пір злоякісні пухлини і називають раком. Але він не був першим, хто виявив це захворювання</a:t>
            </a:r>
            <a:r>
              <a:rPr lang="uk-UA" b="1" dirty="0" smtClean="0">
                <a:solidFill>
                  <a:srgbClr val="7030A0"/>
                </a:solidFill>
              </a:rPr>
              <a:t>.</a:t>
            </a:r>
          </a:p>
          <a:p>
            <a:r>
              <a:rPr lang="ru-RU" b="1" dirty="0">
                <a:solidFill>
                  <a:srgbClr val="7030A0"/>
                </a:solidFill>
              </a:rPr>
              <a:t>Рак </a:t>
            </a:r>
            <a:r>
              <a:rPr lang="ru-RU" b="1" dirty="0" err="1">
                <a:solidFill>
                  <a:srgbClr val="7030A0"/>
                </a:solidFill>
              </a:rPr>
              <a:t>кістки</a:t>
            </a:r>
            <a:r>
              <a:rPr lang="ru-RU" b="1" dirty="0">
                <a:solidFill>
                  <a:srgbClr val="7030A0"/>
                </a:solidFill>
              </a:rPr>
              <a:t>, </a:t>
            </a:r>
            <a:r>
              <a:rPr lang="ru-RU" b="1" dirty="0" err="1">
                <a:solidFill>
                  <a:srgbClr val="7030A0"/>
                </a:solidFill>
              </a:rPr>
              <a:t>наприклад</a:t>
            </a:r>
            <a:r>
              <a:rPr lang="ru-RU" b="1" dirty="0">
                <a:solidFill>
                  <a:srgbClr val="7030A0"/>
                </a:solidFill>
              </a:rPr>
              <a:t>, </a:t>
            </a:r>
            <a:r>
              <a:rPr lang="ru-RU" b="1" dirty="0" err="1">
                <a:solidFill>
                  <a:srgbClr val="7030A0"/>
                </a:solidFill>
              </a:rPr>
              <a:t>був</a:t>
            </a:r>
            <a:r>
              <a:rPr lang="ru-RU" b="1" dirty="0">
                <a:solidFill>
                  <a:srgbClr val="7030A0"/>
                </a:solidFill>
              </a:rPr>
              <a:t> </a:t>
            </a:r>
            <a:r>
              <a:rPr lang="ru-RU" b="1" dirty="0" err="1">
                <a:solidFill>
                  <a:srgbClr val="7030A0"/>
                </a:solidFill>
              </a:rPr>
              <a:t>знайдений</a:t>
            </a:r>
            <a:r>
              <a:rPr lang="ru-RU" b="1" dirty="0">
                <a:solidFill>
                  <a:srgbClr val="7030A0"/>
                </a:solidFill>
              </a:rPr>
              <a:t> у </a:t>
            </a:r>
            <a:r>
              <a:rPr lang="ru-RU" b="1" dirty="0" err="1">
                <a:solidFill>
                  <a:srgbClr val="7030A0"/>
                </a:solidFill>
              </a:rPr>
              <a:t>деяких</a:t>
            </a:r>
            <a:r>
              <a:rPr lang="ru-RU" b="1" dirty="0">
                <a:solidFill>
                  <a:srgbClr val="7030A0"/>
                </a:solidFill>
              </a:rPr>
              <a:t> </a:t>
            </a:r>
            <a:r>
              <a:rPr lang="ru-RU" b="1" dirty="0" err="1">
                <a:solidFill>
                  <a:srgbClr val="7030A0"/>
                </a:solidFill>
              </a:rPr>
              <a:t>мумій</a:t>
            </a:r>
            <a:r>
              <a:rPr lang="ru-RU" b="1" dirty="0">
                <a:solidFill>
                  <a:srgbClr val="7030A0"/>
                </a:solidFill>
              </a:rPr>
              <a:t>, </a:t>
            </a:r>
            <a:r>
              <a:rPr lang="ru-RU" b="1" dirty="0" err="1">
                <a:solidFill>
                  <a:srgbClr val="7030A0"/>
                </a:solidFill>
              </a:rPr>
              <a:t>що</a:t>
            </a:r>
            <a:r>
              <a:rPr lang="ru-RU" b="1" dirty="0">
                <a:solidFill>
                  <a:srgbClr val="7030A0"/>
                </a:solidFill>
              </a:rPr>
              <a:t> </a:t>
            </a:r>
            <a:r>
              <a:rPr lang="ru-RU" b="1" dirty="0" err="1">
                <a:solidFill>
                  <a:srgbClr val="7030A0"/>
                </a:solidFill>
              </a:rPr>
              <a:t>відносяться</a:t>
            </a:r>
            <a:r>
              <a:rPr lang="ru-RU" b="1" dirty="0">
                <a:solidFill>
                  <a:srgbClr val="7030A0"/>
                </a:solidFill>
              </a:rPr>
              <a:t> до </a:t>
            </a:r>
            <a:r>
              <a:rPr lang="ru-RU" b="1" dirty="0" err="1">
                <a:solidFill>
                  <a:srgbClr val="7030A0"/>
                </a:solidFill>
              </a:rPr>
              <a:t>Стародавнього</a:t>
            </a:r>
            <a:r>
              <a:rPr lang="ru-RU" b="1" dirty="0">
                <a:solidFill>
                  <a:srgbClr val="7030A0"/>
                </a:solidFill>
              </a:rPr>
              <a:t> </a:t>
            </a:r>
            <a:r>
              <a:rPr lang="ru-RU" b="1" dirty="0" err="1">
                <a:solidFill>
                  <a:srgbClr val="7030A0"/>
                </a:solidFill>
              </a:rPr>
              <a:t>Єгипту</a:t>
            </a:r>
            <a:r>
              <a:rPr lang="ru-RU" b="1" dirty="0">
                <a:solidFill>
                  <a:srgbClr val="7030A0"/>
                </a:solidFill>
              </a:rPr>
              <a:t> (</a:t>
            </a:r>
            <a:r>
              <a:rPr lang="ru-RU" b="1" dirty="0" err="1">
                <a:solidFill>
                  <a:srgbClr val="7030A0"/>
                </a:solidFill>
              </a:rPr>
              <a:t>приблизно</a:t>
            </a:r>
            <a:r>
              <a:rPr lang="ru-RU" b="1" dirty="0">
                <a:solidFill>
                  <a:srgbClr val="7030A0"/>
                </a:solidFill>
              </a:rPr>
              <a:t> 1 600 </a:t>
            </a:r>
            <a:r>
              <a:rPr lang="ru-RU" b="1" dirty="0" err="1">
                <a:solidFill>
                  <a:srgbClr val="7030A0"/>
                </a:solidFill>
              </a:rPr>
              <a:t>рік</a:t>
            </a:r>
            <a:r>
              <a:rPr lang="ru-RU" b="1" dirty="0">
                <a:solidFill>
                  <a:srgbClr val="7030A0"/>
                </a:solidFill>
              </a:rPr>
              <a:t> до н. е..). У </a:t>
            </a:r>
            <a:r>
              <a:rPr lang="ru-RU" b="1" dirty="0" err="1">
                <a:solidFill>
                  <a:srgbClr val="7030A0"/>
                </a:solidFill>
              </a:rPr>
              <a:t>давньоєгипетському</a:t>
            </a:r>
            <a:r>
              <a:rPr lang="ru-RU" b="1" dirty="0">
                <a:solidFill>
                  <a:srgbClr val="7030A0"/>
                </a:solidFill>
              </a:rPr>
              <a:t> </a:t>
            </a:r>
            <a:r>
              <a:rPr lang="ru-RU" b="1" dirty="0" err="1">
                <a:solidFill>
                  <a:srgbClr val="7030A0"/>
                </a:solidFill>
              </a:rPr>
              <a:t>рукописі</a:t>
            </a:r>
            <a:r>
              <a:rPr lang="ru-RU" b="1" dirty="0">
                <a:solidFill>
                  <a:srgbClr val="7030A0"/>
                </a:solidFill>
              </a:rPr>
              <a:t>, </a:t>
            </a:r>
            <a:r>
              <a:rPr lang="ru-RU" b="1" dirty="0" err="1">
                <a:solidFill>
                  <a:srgbClr val="7030A0"/>
                </a:solidFill>
              </a:rPr>
              <a:t>датованому</a:t>
            </a:r>
            <a:r>
              <a:rPr lang="ru-RU" b="1" dirty="0">
                <a:solidFill>
                  <a:srgbClr val="7030A0"/>
                </a:solidFill>
              </a:rPr>
              <a:t> 1 500 р. до н. е., є </a:t>
            </a:r>
            <a:r>
              <a:rPr lang="ru-RU" b="1" dirty="0" err="1">
                <a:solidFill>
                  <a:srgbClr val="7030A0"/>
                </a:solidFill>
              </a:rPr>
              <a:t>повідомлення</a:t>
            </a:r>
            <a:r>
              <a:rPr lang="ru-RU" b="1" dirty="0">
                <a:solidFill>
                  <a:srgbClr val="7030A0"/>
                </a:solidFill>
              </a:rPr>
              <a:t> про рак </a:t>
            </a:r>
            <a:r>
              <a:rPr lang="ru-RU" b="1" dirty="0" err="1">
                <a:solidFill>
                  <a:srgbClr val="7030A0"/>
                </a:solidFill>
              </a:rPr>
              <a:t>молочної</a:t>
            </a:r>
            <a:r>
              <a:rPr lang="ru-RU" b="1" dirty="0">
                <a:solidFill>
                  <a:srgbClr val="7030A0"/>
                </a:solidFill>
              </a:rPr>
              <a:t> </a:t>
            </a:r>
            <a:r>
              <a:rPr lang="ru-RU" b="1" dirty="0" err="1">
                <a:solidFill>
                  <a:srgbClr val="7030A0"/>
                </a:solidFill>
              </a:rPr>
              <a:t>залози</a:t>
            </a:r>
            <a:r>
              <a:rPr lang="ru-RU" b="1" dirty="0">
                <a:solidFill>
                  <a:srgbClr val="7030A0"/>
                </a:solidFill>
              </a:rPr>
              <a:t>. </a:t>
            </a:r>
            <a:endParaRPr lang="uk-UA" b="1" dirty="0">
              <a:solidFill>
                <a:srgbClr val="7030A0"/>
              </a:solidFill>
            </a:endParaRPr>
          </a:p>
        </p:txBody>
      </p:sp>
    </p:spTree>
    <p:extLst>
      <p:ext uri="{BB962C8B-B14F-4D97-AF65-F5344CB8AC3E}">
        <p14:creationId xmlns:p14="http://schemas.microsoft.com/office/powerpoint/2010/main" val="1769602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Які</a:t>
            </a:r>
            <a:r>
              <a:rPr lang="ru-RU" dirty="0"/>
              <a:t> </a:t>
            </a:r>
            <a:r>
              <a:rPr lang="ru-RU" dirty="0" err="1"/>
              <a:t>найбільш</a:t>
            </a:r>
            <a:r>
              <a:rPr lang="ru-RU" dirty="0"/>
              <a:t> </a:t>
            </a:r>
            <a:r>
              <a:rPr lang="ru-RU" dirty="0" err="1"/>
              <a:t>поширені</a:t>
            </a:r>
            <a:r>
              <a:rPr lang="ru-RU" dirty="0"/>
              <a:t> </a:t>
            </a:r>
            <a:r>
              <a:rPr lang="ru-RU" dirty="0" err="1"/>
              <a:t>форми</a:t>
            </a:r>
            <a:r>
              <a:rPr lang="ru-RU" dirty="0"/>
              <a:t> раку?</a:t>
            </a:r>
            <a:endParaRPr lang="uk-UA" dirty="0"/>
          </a:p>
        </p:txBody>
      </p:sp>
      <p:sp>
        <p:nvSpPr>
          <p:cNvPr id="3" name="Объект 2"/>
          <p:cNvSpPr>
            <a:spLocks noGrp="1"/>
          </p:cNvSpPr>
          <p:nvPr>
            <p:ph idx="1"/>
          </p:nvPr>
        </p:nvSpPr>
        <p:spPr/>
        <p:txBody>
          <a:bodyPr>
            <a:normAutofit/>
          </a:bodyPr>
          <a:lstStyle/>
          <a:p>
            <a:pPr marL="0" indent="0">
              <a:buNone/>
            </a:pPr>
            <a:r>
              <a:rPr lang="uk-UA" b="1" dirty="0" smtClean="0">
                <a:solidFill>
                  <a:srgbClr val="7030A0"/>
                </a:solidFill>
              </a:rPr>
              <a:t>Форми раку у чоловіків:</a:t>
            </a:r>
            <a:endParaRPr lang="uk-UA" b="1" dirty="0">
              <a:solidFill>
                <a:srgbClr val="7030A0"/>
              </a:solidFill>
            </a:endParaRPr>
          </a:p>
          <a:p>
            <a:r>
              <a:rPr lang="uk-UA" b="1" dirty="0">
                <a:solidFill>
                  <a:srgbClr val="7030A0"/>
                </a:solidFill>
              </a:rPr>
              <a:t>рак </a:t>
            </a:r>
            <a:r>
              <a:rPr lang="uk-UA" b="1" dirty="0" smtClean="0">
                <a:solidFill>
                  <a:srgbClr val="7030A0"/>
                </a:solidFill>
              </a:rPr>
              <a:t>легень</a:t>
            </a:r>
            <a:endParaRPr lang="uk-UA" b="1" dirty="0">
              <a:solidFill>
                <a:srgbClr val="7030A0"/>
              </a:solidFill>
            </a:endParaRPr>
          </a:p>
          <a:p>
            <a:r>
              <a:rPr lang="uk-UA" b="1" dirty="0">
                <a:solidFill>
                  <a:srgbClr val="7030A0"/>
                </a:solidFill>
              </a:rPr>
              <a:t>рак печінки</a:t>
            </a:r>
          </a:p>
          <a:p>
            <a:r>
              <a:rPr lang="uk-UA" b="1" dirty="0">
                <a:solidFill>
                  <a:srgbClr val="7030A0"/>
                </a:solidFill>
              </a:rPr>
              <a:t>рак </a:t>
            </a:r>
            <a:r>
              <a:rPr lang="uk-UA" b="1" dirty="0" err="1">
                <a:solidFill>
                  <a:srgbClr val="7030A0"/>
                </a:solidFill>
              </a:rPr>
              <a:t>шлунка</a:t>
            </a:r>
            <a:endParaRPr lang="uk-UA" b="1" dirty="0">
              <a:solidFill>
                <a:srgbClr val="7030A0"/>
              </a:solidFill>
            </a:endParaRPr>
          </a:p>
          <a:p>
            <a:r>
              <a:rPr lang="uk-UA" b="1" dirty="0" err="1">
                <a:solidFill>
                  <a:srgbClr val="7030A0"/>
                </a:solidFill>
              </a:rPr>
              <a:t>колоректальний</a:t>
            </a:r>
            <a:r>
              <a:rPr lang="uk-UA" b="1" dirty="0">
                <a:solidFill>
                  <a:srgbClr val="7030A0"/>
                </a:solidFill>
              </a:rPr>
              <a:t> рак</a:t>
            </a:r>
          </a:p>
          <a:p>
            <a:r>
              <a:rPr lang="uk-UA" b="1" dirty="0">
                <a:solidFill>
                  <a:srgbClr val="7030A0"/>
                </a:solidFill>
              </a:rPr>
              <a:t>рак </a:t>
            </a:r>
            <a:r>
              <a:rPr lang="uk-UA" b="1" dirty="0" smtClean="0">
                <a:solidFill>
                  <a:srgbClr val="7030A0"/>
                </a:solidFill>
              </a:rPr>
              <a:t>простати </a:t>
            </a:r>
            <a:endParaRPr lang="uk-UA" b="1" dirty="0">
              <a:solidFill>
                <a:srgbClr val="7030A0"/>
              </a:solidFill>
            </a:endParaRPr>
          </a:p>
          <a:p>
            <a:r>
              <a:rPr lang="uk-UA" b="1" dirty="0">
                <a:solidFill>
                  <a:srgbClr val="7030A0"/>
                </a:solidFill>
              </a:rPr>
              <a:t>рак шкіри</a:t>
            </a:r>
          </a:p>
          <a:p>
            <a:r>
              <a:rPr lang="uk-UA" b="1" dirty="0">
                <a:solidFill>
                  <a:srgbClr val="7030A0"/>
                </a:solidFill>
              </a:rPr>
              <a:t>рак гортані</a:t>
            </a:r>
          </a:p>
        </p:txBody>
      </p:sp>
    </p:spTree>
    <p:extLst>
      <p:ext uri="{BB962C8B-B14F-4D97-AF65-F5344CB8AC3E}">
        <p14:creationId xmlns:p14="http://schemas.microsoft.com/office/powerpoint/2010/main" val="3820710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274638"/>
            <a:ext cx="5857916" cy="778098"/>
          </a:xfrm>
        </p:spPr>
        <p:txBody>
          <a:bodyPr/>
          <a:lstStyle/>
          <a:p>
            <a:r>
              <a:rPr lang="ru-RU" dirty="0" err="1" smtClean="0"/>
              <a:t>Найпоширеніші</a:t>
            </a:r>
            <a:r>
              <a:rPr lang="ru-RU" dirty="0" smtClean="0"/>
              <a:t> </a:t>
            </a:r>
            <a:r>
              <a:rPr lang="ru-RU" dirty="0" err="1" smtClean="0"/>
              <a:t>форми</a:t>
            </a:r>
            <a:r>
              <a:rPr lang="ru-RU" dirty="0" smtClean="0"/>
              <a:t> раку у </a:t>
            </a:r>
            <a:r>
              <a:rPr lang="ru-RU" dirty="0" err="1" smtClean="0"/>
              <a:t>жінок</a:t>
            </a:r>
            <a:r>
              <a:rPr lang="ru-RU" dirty="0" smtClean="0"/>
              <a:t>:</a:t>
            </a:r>
            <a:endParaRPr lang="uk-UA" dirty="0"/>
          </a:p>
        </p:txBody>
      </p:sp>
      <p:sp>
        <p:nvSpPr>
          <p:cNvPr id="3" name="Объект 2"/>
          <p:cNvSpPr>
            <a:spLocks noGrp="1"/>
          </p:cNvSpPr>
          <p:nvPr>
            <p:ph idx="1"/>
          </p:nvPr>
        </p:nvSpPr>
        <p:spPr>
          <a:xfrm>
            <a:off x="2000232" y="2132856"/>
            <a:ext cx="6929486" cy="3993307"/>
          </a:xfrm>
        </p:spPr>
        <p:txBody>
          <a:bodyPr>
            <a:normAutofit/>
          </a:bodyPr>
          <a:lstStyle/>
          <a:p>
            <a:r>
              <a:rPr lang="ru-RU" sz="2800" b="1" dirty="0">
                <a:solidFill>
                  <a:srgbClr val="7030A0"/>
                </a:solidFill>
              </a:rPr>
              <a:t>рак грудей</a:t>
            </a:r>
          </a:p>
          <a:p>
            <a:r>
              <a:rPr lang="ru-RU" sz="2800" b="1" dirty="0">
                <a:solidFill>
                  <a:srgbClr val="7030A0"/>
                </a:solidFill>
              </a:rPr>
              <a:t>рак </a:t>
            </a:r>
            <a:r>
              <a:rPr lang="ru-RU" sz="2800" b="1" dirty="0" err="1" smtClean="0">
                <a:solidFill>
                  <a:srgbClr val="7030A0"/>
                </a:solidFill>
              </a:rPr>
              <a:t>легень</a:t>
            </a:r>
            <a:endParaRPr lang="ru-RU" sz="2800" b="1" dirty="0">
              <a:solidFill>
                <a:srgbClr val="7030A0"/>
              </a:solidFill>
            </a:endParaRPr>
          </a:p>
          <a:p>
            <a:r>
              <a:rPr lang="ru-RU" sz="2800" b="1" dirty="0" err="1">
                <a:solidFill>
                  <a:srgbClr val="7030A0"/>
                </a:solidFill>
              </a:rPr>
              <a:t>колоректальний</a:t>
            </a:r>
            <a:r>
              <a:rPr lang="ru-RU" sz="2800" b="1" dirty="0">
                <a:solidFill>
                  <a:srgbClr val="7030A0"/>
                </a:solidFill>
              </a:rPr>
              <a:t> рак</a:t>
            </a:r>
          </a:p>
          <a:p>
            <a:r>
              <a:rPr lang="ru-RU" sz="2800" b="1" dirty="0">
                <a:solidFill>
                  <a:srgbClr val="7030A0"/>
                </a:solidFill>
              </a:rPr>
              <a:t>рак </a:t>
            </a:r>
            <a:r>
              <a:rPr lang="ru-RU" sz="2800" b="1" dirty="0" err="1">
                <a:solidFill>
                  <a:srgbClr val="7030A0"/>
                </a:solidFill>
              </a:rPr>
              <a:t>шийки</a:t>
            </a:r>
            <a:r>
              <a:rPr lang="ru-RU" sz="2800" b="1" dirty="0">
                <a:solidFill>
                  <a:srgbClr val="7030A0"/>
                </a:solidFill>
              </a:rPr>
              <a:t> матки</a:t>
            </a:r>
          </a:p>
          <a:p>
            <a:r>
              <a:rPr lang="ru-RU" sz="2800" b="1" dirty="0">
                <a:solidFill>
                  <a:srgbClr val="7030A0"/>
                </a:solidFill>
              </a:rPr>
              <a:t>рак </a:t>
            </a:r>
            <a:r>
              <a:rPr lang="ru-RU" sz="2800" b="1" dirty="0" err="1">
                <a:solidFill>
                  <a:srgbClr val="7030A0"/>
                </a:solidFill>
              </a:rPr>
              <a:t>шлунка</a:t>
            </a:r>
            <a:endParaRPr lang="ru-RU" sz="2800" b="1" dirty="0">
              <a:solidFill>
                <a:srgbClr val="7030A0"/>
              </a:solidFill>
            </a:endParaRPr>
          </a:p>
          <a:p>
            <a:r>
              <a:rPr lang="ru-RU" sz="2800" b="1" dirty="0">
                <a:solidFill>
                  <a:srgbClr val="7030A0"/>
                </a:solidFill>
              </a:rPr>
              <a:t>рак </a:t>
            </a:r>
            <a:r>
              <a:rPr lang="ru-RU" sz="2800" b="1" dirty="0" err="1">
                <a:solidFill>
                  <a:srgbClr val="7030A0"/>
                </a:solidFill>
              </a:rPr>
              <a:t>шкіри</a:t>
            </a:r>
            <a:endParaRPr lang="uk-UA" sz="2800" b="1" dirty="0">
              <a:solidFill>
                <a:srgbClr val="7030A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500" y="3789040"/>
            <a:ext cx="3446675" cy="2160240"/>
          </a:xfrm>
          <a:prstGeom prst="rect">
            <a:avLst/>
          </a:prstGeom>
        </p:spPr>
      </p:pic>
    </p:spTree>
    <p:extLst>
      <p:ext uri="{BB962C8B-B14F-4D97-AF65-F5344CB8AC3E}">
        <p14:creationId xmlns:p14="http://schemas.microsoft.com/office/powerpoint/2010/main" val="2218296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Рак шкіри</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2163268"/>
            <a:ext cx="7380312" cy="3874663"/>
          </a:xfrm>
        </p:spPr>
      </p:pic>
    </p:spTree>
    <p:extLst>
      <p:ext uri="{BB962C8B-B14F-4D97-AF65-F5344CB8AC3E}">
        <p14:creationId xmlns:p14="http://schemas.microsoft.com/office/powerpoint/2010/main" val="1875864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Статистика </a:t>
            </a:r>
            <a:r>
              <a:rPr lang="ru-RU" dirty="0" err="1"/>
              <a:t>онкологічних</a:t>
            </a:r>
            <a:r>
              <a:rPr lang="ru-RU" dirty="0"/>
              <a:t> </a:t>
            </a:r>
            <a:r>
              <a:rPr lang="ru-RU" dirty="0" err="1"/>
              <a:t>захворювань</a:t>
            </a:r>
            <a:r>
              <a:rPr lang="ru-RU" dirty="0"/>
              <a:t> в </a:t>
            </a:r>
            <a:r>
              <a:rPr lang="ru-RU" dirty="0" err="1"/>
              <a:t>Україні</a:t>
            </a:r>
            <a:endParaRPr lang="uk-UA" dirty="0"/>
          </a:p>
        </p:txBody>
      </p:sp>
      <p:sp>
        <p:nvSpPr>
          <p:cNvPr id="3" name="Объект 2"/>
          <p:cNvSpPr>
            <a:spLocks noGrp="1"/>
          </p:cNvSpPr>
          <p:nvPr>
            <p:ph idx="1"/>
          </p:nvPr>
        </p:nvSpPr>
        <p:spPr/>
        <p:txBody>
          <a:bodyPr>
            <a:noAutofit/>
          </a:bodyPr>
          <a:lstStyle/>
          <a:p>
            <a:r>
              <a:rPr lang="uk-UA" sz="1800" b="1" dirty="0" smtClean="0">
                <a:solidFill>
                  <a:srgbClr val="7030A0"/>
                </a:solidFill>
              </a:rPr>
              <a:t>Україна </a:t>
            </a:r>
            <a:r>
              <a:rPr lang="uk-UA" sz="1800" b="1" dirty="0">
                <a:solidFill>
                  <a:srgbClr val="7030A0"/>
                </a:solidFill>
              </a:rPr>
              <a:t>на другому місці в Європі за темпами поширення раку</a:t>
            </a:r>
            <a:r>
              <a:rPr lang="uk-UA" sz="1800" b="1" dirty="0" smtClean="0">
                <a:solidFill>
                  <a:srgbClr val="7030A0"/>
                </a:solidFill>
              </a:rPr>
              <a:t>.</a:t>
            </a:r>
            <a:endParaRPr lang="uk-UA" sz="1800" b="1" dirty="0">
              <a:solidFill>
                <a:srgbClr val="7030A0"/>
              </a:solidFill>
            </a:endParaRPr>
          </a:p>
          <a:p>
            <a:r>
              <a:rPr lang="uk-UA" sz="1800" b="1" dirty="0">
                <a:solidFill>
                  <a:srgbClr val="7030A0"/>
                </a:solidFill>
              </a:rPr>
              <a:t>Щорічно в Україні більше 160 тис. чоловік дізнаються, що вони </a:t>
            </a:r>
            <a:r>
              <a:rPr lang="uk-UA" sz="1800" b="1" dirty="0" err="1">
                <a:solidFill>
                  <a:srgbClr val="7030A0"/>
                </a:solidFill>
              </a:rPr>
              <a:t>онкохворі</a:t>
            </a:r>
            <a:r>
              <a:rPr lang="uk-UA" sz="1800" b="1" dirty="0" smtClean="0">
                <a:solidFill>
                  <a:srgbClr val="7030A0"/>
                </a:solidFill>
              </a:rPr>
              <a:t>.</a:t>
            </a:r>
            <a:endParaRPr lang="uk-UA" sz="1800" b="1" dirty="0">
              <a:solidFill>
                <a:srgbClr val="7030A0"/>
              </a:solidFill>
            </a:endParaRPr>
          </a:p>
          <a:p>
            <a:r>
              <a:rPr lang="uk-UA" sz="1800" b="1" dirty="0">
                <a:solidFill>
                  <a:srgbClr val="7030A0"/>
                </a:solidFill>
              </a:rPr>
              <a:t>Щороку від раку помирають близько 90 тис. осіб, з них 35% </a:t>
            </a:r>
            <a:r>
              <a:rPr lang="uk-UA" sz="1800" b="1" dirty="0" smtClean="0">
                <a:solidFill>
                  <a:srgbClr val="7030A0"/>
                </a:solidFill>
              </a:rPr>
              <a:t>людей працездатного </a:t>
            </a:r>
            <a:r>
              <a:rPr lang="uk-UA" sz="1800" b="1" dirty="0">
                <a:solidFill>
                  <a:srgbClr val="7030A0"/>
                </a:solidFill>
              </a:rPr>
              <a:t>віку</a:t>
            </a:r>
            <a:r>
              <a:rPr lang="uk-UA" sz="1800" b="1" dirty="0" smtClean="0">
                <a:solidFill>
                  <a:srgbClr val="7030A0"/>
                </a:solidFill>
              </a:rPr>
              <a:t>.</a:t>
            </a:r>
            <a:endParaRPr lang="uk-UA" sz="1800" b="1" dirty="0">
              <a:solidFill>
                <a:srgbClr val="7030A0"/>
              </a:solidFill>
            </a:endParaRPr>
          </a:p>
          <a:p>
            <a:r>
              <a:rPr lang="uk-UA" sz="1800" b="1" dirty="0">
                <a:solidFill>
                  <a:srgbClr val="7030A0"/>
                </a:solidFill>
              </a:rPr>
              <a:t>Щодня в Україні захворюють раком 450 людей, з них гинуть 250</a:t>
            </a:r>
            <a:r>
              <a:rPr lang="uk-UA" sz="1800" b="1" dirty="0" smtClean="0">
                <a:solidFill>
                  <a:srgbClr val="7030A0"/>
                </a:solidFill>
              </a:rPr>
              <a:t>.</a:t>
            </a:r>
            <a:endParaRPr lang="uk-UA" sz="1800" b="1" dirty="0">
              <a:solidFill>
                <a:srgbClr val="7030A0"/>
              </a:solidFill>
            </a:endParaRPr>
          </a:p>
          <a:p>
            <a:r>
              <a:rPr lang="uk-UA" sz="1800" b="1" dirty="0">
                <a:solidFill>
                  <a:srgbClr val="7030A0"/>
                </a:solidFill>
              </a:rPr>
              <a:t>Щогодини реєструється понад 20 нових випадків захворювання, а 10 жителів України помирають від раку</a:t>
            </a:r>
            <a:r>
              <a:rPr lang="uk-UA" sz="1800" b="1" dirty="0" smtClean="0">
                <a:solidFill>
                  <a:srgbClr val="7030A0"/>
                </a:solidFill>
              </a:rPr>
              <a:t>.</a:t>
            </a:r>
            <a:endParaRPr lang="uk-UA" sz="1800" b="1" dirty="0">
              <a:solidFill>
                <a:srgbClr val="7030A0"/>
              </a:solidFill>
            </a:endParaRPr>
          </a:p>
          <a:p>
            <a:r>
              <a:rPr lang="uk-UA" sz="1800" b="1" dirty="0">
                <a:solidFill>
                  <a:srgbClr val="7030A0"/>
                </a:solidFill>
              </a:rPr>
              <a:t>Ризик розвитку онкологічних захворювань становить 27,7% для чоловіків і 18,5% для жінок. Злоякісні новоутворення вражають в Україні кожного четвертого чоловіка і кожну </a:t>
            </a:r>
            <a:r>
              <a:rPr lang="uk-UA" sz="1800" b="1" dirty="0" smtClean="0">
                <a:solidFill>
                  <a:srgbClr val="7030A0"/>
                </a:solidFill>
              </a:rPr>
              <a:t>шосту </a:t>
            </a:r>
            <a:r>
              <a:rPr lang="uk-UA" sz="1800" b="1" dirty="0">
                <a:solidFill>
                  <a:srgbClr val="7030A0"/>
                </a:solidFill>
              </a:rPr>
              <a:t>жінку</a:t>
            </a:r>
            <a:r>
              <a:rPr lang="uk-UA" sz="1800" b="1" dirty="0" smtClean="0">
                <a:solidFill>
                  <a:srgbClr val="7030A0"/>
                </a:solidFill>
              </a:rPr>
              <a:t>.</a:t>
            </a:r>
          </a:p>
          <a:p>
            <a:r>
              <a:rPr lang="ru-RU" sz="1800" b="1" dirty="0">
                <a:solidFill>
                  <a:srgbClr val="7030A0"/>
                </a:solidFill>
              </a:rPr>
              <a:t>В </a:t>
            </a:r>
            <a:r>
              <a:rPr lang="ru-RU" sz="1800" b="1" dirty="0" err="1">
                <a:solidFill>
                  <a:srgbClr val="7030A0"/>
                </a:solidFill>
              </a:rPr>
              <a:t>Україні</a:t>
            </a:r>
            <a:r>
              <a:rPr lang="ru-RU" sz="1800" b="1" dirty="0">
                <a:solidFill>
                  <a:srgbClr val="7030A0"/>
                </a:solidFill>
              </a:rPr>
              <a:t> </a:t>
            </a:r>
            <a:r>
              <a:rPr lang="ru-RU" sz="1800" b="1" dirty="0" err="1">
                <a:solidFill>
                  <a:srgbClr val="7030A0"/>
                </a:solidFill>
              </a:rPr>
              <a:t>щороку</a:t>
            </a:r>
            <a:r>
              <a:rPr lang="ru-RU" sz="1800" b="1" dirty="0">
                <a:solidFill>
                  <a:srgbClr val="7030A0"/>
                </a:solidFill>
              </a:rPr>
              <a:t> </a:t>
            </a:r>
            <a:r>
              <a:rPr lang="ru-RU" sz="1800" b="1" dirty="0" err="1">
                <a:solidFill>
                  <a:srgbClr val="7030A0"/>
                </a:solidFill>
              </a:rPr>
              <a:t>виявляють</a:t>
            </a:r>
            <a:r>
              <a:rPr lang="ru-RU" sz="1800" b="1" dirty="0">
                <a:solidFill>
                  <a:srgbClr val="7030A0"/>
                </a:solidFill>
              </a:rPr>
              <a:t> рак у </a:t>
            </a:r>
            <a:r>
              <a:rPr lang="ru-RU" sz="1800" b="1" dirty="0" err="1">
                <a:solidFill>
                  <a:srgbClr val="7030A0"/>
                </a:solidFill>
              </a:rPr>
              <a:t>близько</a:t>
            </a:r>
            <a:r>
              <a:rPr lang="ru-RU" sz="1800" b="1" dirty="0">
                <a:solidFill>
                  <a:srgbClr val="7030A0"/>
                </a:solidFill>
              </a:rPr>
              <a:t> </a:t>
            </a:r>
            <a:r>
              <a:rPr lang="ru-RU" sz="1800" b="1" dirty="0" err="1">
                <a:solidFill>
                  <a:srgbClr val="7030A0"/>
                </a:solidFill>
              </a:rPr>
              <a:t>тисячі</a:t>
            </a:r>
            <a:r>
              <a:rPr lang="ru-RU" sz="1800" b="1" dirty="0">
                <a:solidFill>
                  <a:srgbClr val="7030A0"/>
                </a:solidFill>
              </a:rPr>
              <a:t> </a:t>
            </a:r>
            <a:r>
              <a:rPr lang="ru-RU" sz="1800" b="1" dirty="0" err="1" smtClean="0">
                <a:solidFill>
                  <a:srgbClr val="7030A0"/>
                </a:solidFill>
              </a:rPr>
              <a:t>дітей</a:t>
            </a:r>
            <a:r>
              <a:rPr lang="ru-RU" sz="1800" b="1" dirty="0" smtClean="0">
                <a:solidFill>
                  <a:srgbClr val="7030A0"/>
                </a:solidFill>
              </a:rPr>
              <a:t>.</a:t>
            </a:r>
            <a:endParaRPr lang="ru-RU" sz="1800" b="1" dirty="0">
              <a:solidFill>
                <a:srgbClr val="7030A0"/>
              </a:solidFill>
            </a:endParaRPr>
          </a:p>
          <a:p>
            <a:endParaRPr lang="ru-RU" sz="1800" b="1" dirty="0">
              <a:solidFill>
                <a:srgbClr val="7030A0"/>
              </a:solidFill>
            </a:endParaRPr>
          </a:p>
        </p:txBody>
      </p:sp>
    </p:spTree>
    <p:extLst>
      <p:ext uri="{BB962C8B-B14F-4D97-AF65-F5344CB8AC3E}">
        <p14:creationId xmlns:p14="http://schemas.microsoft.com/office/powerpoint/2010/main" val="1823454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260648"/>
            <a:ext cx="5857916" cy="2376264"/>
          </a:xfrm>
        </p:spPr>
        <p:txBody>
          <a:bodyPr/>
          <a:lstStyle/>
          <a:p>
            <a:r>
              <a:rPr lang="uk-UA" sz="2000" dirty="0"/>
              <a:t>Пухлинні клітини здатні проникати навіть в кров’яні судини, використовуючи їх в якості транспортних магістралей для потрапляння в інші органи і частини тіла. Також ракові клітини можуть поширюватися лімфою. Проникаючи в інші органи і частини тіла злоякісні клітини стають джерелами вторинних пухлин, які називаються метастазами.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5" y="2708920"/>
            <a:ext cx="7136793" cy="4014446"/>
          </a:xfrm>
          <a:prstGeom prst="rect">
            <a:avLst/>
          </a:prstGeom>
        </p:spPr>
      </p:pic>
    </p:spTree>
    <p:extLst>
      <p:ext uri="{BB962C8B-B14F-4D97-AF65-F5344CB8AC3E}">
        <p14:creationId xmlns:p14="http://schemas.microsoft.com/office/powerpoint/2010/main" val="4015627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Розвиток раку</a:t>
            </a:r>
          </a:p>
        </p:txBody>
      </p:sp>
      <p:sp>
        <p:nvSpPr>
          <p:cNvPr id="3" name="Объект 2"/>
          <p:cNvSpPr>
            <a:spLocks noGrp="1"/>
          </p:cNvSpPr>
          <p:nvPr>
            <p:ph idx="1"/>
          </p:nvPr>
        </p:nvSpPr>
        <p:spPr/>
        <p:txBody>
          <a:bodyPr>
            <a:normAutofit lnSpcReduction="10000"/>
          </a:bodyPr>
          <a:lstStyle/>
          <a:p>
            <a:r>
              <a:rPr lang="uk-UA" b="1" dirty="0">
                <a:solidFill>
                  <a:srgbClr val="7030A0"/>
                </a:solidFill>
              </a:rPr>
              <a:t>Розвиток раку – це не миттєвий процес. Для виникнення злоякісної клітини необхідно, щоб генетичний апарат нормальної клітини змінився (мутував) під впливом тих чи інших факторів. Спочатку в клітині з’являються незначні пошкодження (зміни), після чого відбувається серія подальших ушкоджень, поки клітина остаточно не перетвориться в ракову. Залежно від ряду обставин, цей процес може тривати роками, а іноді й десятиліттями.</a:t>
            </a:r>
          </a:p>
        </p:txBody>
      </p:sp>
    </p:spTree>
    <p:extLst>
      <p:ext uri="{BB962C8B-B14F-4D97-AF65-F5344CB8AC3E}">
        <p14:creationId xmlns:p14="http://schemas.microsoft.com/office/powerpoint/2010/main" val="2618455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c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2C4AA7D-07E5-4B8D-B300-2D90392D17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Медицина</Template>
  <TotalTime>196</TotalTime>
  <Words>1086</Words>
  <Application>Microsoft Office PowerPoint</Application>
  <PresentationFormat>Экран (4:3)</PresentationFormat>
  <Paragraphs>106</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Calibri</vt:lpstr>
      <vt:lpstr>Candara</vt:lpstr>
      <vt:lpstr>Monotype Corsiva</vt:lpstr>
      <vt:lpstr>medicina</vt:lpstr>
      <vt:lpstr>Онкологічні захворювання. Профілактика. Лікування. </vt:lpstr>
      <vt:lpstr>Що таке рак?</vt:lpstr>
      <vt:lpstr>Рак: тільки факти</vt:lpstr>
      <vt:lpstr>Які найбільш поширені форми раку?</vt:lpstr>
      <vt:lpstr>Найпоширеніші форми раку у жінок:</vt:lpstr>
      <vt:lpstr>Рак шкіри</vt:lpstr>
      <vt:lpstr>Статистика онкологічних захворювань в Україні</vt:lpstr>
      <vt:lpstr>Пухлинні клітини здатні проникати навіть в кров’яні судини, використовуючи їх в якості транспортних магістралей для потрапляння в інші органи і частини тіла. Також ракові клітини можуть поширюватися лімфою. Проникаючи в інші органи і частини тіла злоякісні клітини стають джерелами вторинних пухлин, які називаються метастазами.</vt:lpstr>
      <vt:lpstr>Розвиток раку</vt:lpstr>
      <vt:lpstr>ЩО ВИКЛИКАЄ РАК ?</vt:lpstr>
      <vt:lpstr>Іонізуюче випромінювання </vt:lpstr>
      <vt:lpstr>Продукти спалювання</vt:lpstr>
      <vt:lpstr>Онкогенні віруси</vt:lpstr>
      <vt:lpstr> Внутрішні чинники </vt:lpstr>
      <vt:lpstr>Інші чинники</vt:lpstr>
      <vt:lpstr>Їжа, що викликає рак</vt:lpstr>
      <vt:lpstr>Як лікувати рак?</vt:lpstr>
      <vt:lpstr>«Приховане» життя раку</vt:lpstr>
      <vt:lpstr>Коли наша клітина починає неконтрольовано ділитися, вона стає пухлинною.</vt:lpstr>
      <vt:lpstr>Щоб з раком боровся сам імунітет. </vt:lpstr>
      <vt:lpstr>Т-клітини атакують пухлину.</vt:lpstr>
      <vt:lpstr>Коли імунна система не реагує?</vt:lpstr>
      <vt:lpstr>ЗА ЩО ДАЛИ НОБЕЛЯ?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Онкологічні захворювання. Профілактика. Лікування. </dc:title>
  <dc:creator>Оксана Париняк</dc:creator>
  <cp:keywords/>
  <cp:lastModifiedBy>Оксана Париняк</cp:lastModifiedBy>
  <cp:revision>23</cp:revision>
  <dcterms:created xsi:type="dcterms:W3CDTF">2019-03-10T12:37:19Z</dcterms:created>
  <dcterms:modified xsi:type="dcterms:W3CDTF">2019-03-10T21:38:58Z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TC023968029991</vt:lpwstr>
  </property>
</Properties>
</file>