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83" r:id="rId6"/>
    <p:sldId id="284" r:id="rId7"/>
    <p:sldId id="265" r:id="rId8"/>
    <p:sldId id="264" r:id="rId9"/>
    <p:sldId id="266" r:id="rId10"/>
    <p:sldId id="268" r:id="rId11"/>
    <p:sldId id="270" r:id="rId12"/>
    <p:sldId id="272" r:id="rId13"/>
    <p:sldId id="274" r:id="rId14"/>
    <p:sldId id="276" r:id="rId15"/>
    <p:sldId id="277" r:id="rId16"/>
    <p:sldId id="278" r:id="rId17"/>
    <p:sldId id="279" r:id="rId18"/>
    <p:sldId id="286" r:id="rId19"/>
    <p:sldId id="285" r:id="rId20"/>
    <p:sldId id="280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A31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39964" autoAdjust="0"/>
  </p:normalViewPr>
  <p:slideViewPr>
    <p:cSldViewPr>
      <p:cViewPr>
        <p:scale>
          <a:sx n="80" d="100"/>
          <a:sy n="80" d="100"/>
        </p:scale>
        <p:origin x="-10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3861048"/>
            <a:ext cx="8028384" cy="1470025"/>
          </a:xfrm>
        </p:spPr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9143999" cy="1872208"/>
          </a:xfrm>
          <a:solidFill>
            <a:srgbClr val="FFCCCC">
              <a:alpha val="88000"/>
            </a:srgbClr>
          </a:solidFill>
        </p:spPr>
        <p:txBody>
          <a:bodyPr>
            <a:normAutofit/>
          </a:bodyPr>
          <a:lstStyle/>
          <a:p>
            <a:r>
              <a:rPr lang="ru-RU" sz="5400" dirty="0" err="1">
                <a:solidFill>
                  <a:schemeClr val="tx1"/>
                </a:solidFill>
              </a:rPr>
              <a:t>Історія</a:t>
            </a:r>
            <a:r>
              <a:rPr lang="ru-RU" sz="5400" dirty="0">
                <a:solidFill>
                  <a:schemeClr val="tx1"/>
                </a:solidFill>
              </a:rPr>
              <a:t> </a:t>
            </a:r>
            <a:r>
              <a:rPr lang="ru-RU" sz="5400" dirty="0" err="1">
                <a:solidFill>
                  <a:schemeClr val="tx1"/>
                </a:solidFill>
              </a:rPr>
              <a:t>О</a:t>
            </a:r>
            <a:r>
              <a:rPr lang="ru-RU" sz="5400" dirty="0" err="1" smtClean="0">
                <a:solidFill>
                  <a:schemeClr val="tx1"/>
                </a:solidFill>
              </a:rPr>
              <a:t>лімпійських</a:t>
            </a:r>
            <a:r>
              <a:rPr lang="ru-RU" sz="5400" dirty="0" smtClean="0">
                <a:solidFill>
                  <a:schemeClr val="tx1"/>
                </a:solidFill>
              </a:rPr>
              <a:t> </a:t>
            </a:r>
            <a:r>
              <a:rPr lang="ru-RU" sz="5400" dirty="0" err="1">
                <a:solidFill>
                  <a:schemeClr val="tx1"/>
                </a:solidFill>
              </a:rPr>
              <a:t>ігор</a:t>
            </a:r>
            <a:r>
              <a:rPr lang="ru-RU" sz="5400" dirty="0">
                <a:solidFill>
                  <a:schemeClr val="tx1"/>
                </a:solidFill>
              </a:rPr>
              <a:t> - </a:t>
            </a:r>
            <a:r>
              <a:rPr lang="ru-RU" sz="5400" dirty="0" err="1">
                <a:solidFill>
                  <a:schemeClr val="tx1"/>
                </a:solidFill>
              </a:rPr>
              <a:t>від</a:t>
            </a:r>
            <a:r>
              <a:rPr lang="ru-RU" sz="5400" dirty="0">
                <a:solidFill>
                  <a:schemeClr val="tx1"/>
                </a:solidFill>
              </a:rPr>
              <a:t> </a:t>
            </a:r>
            <a:r>
              <a:rPr lang="ru-RU" sz="5400" dirty="0" err="1">
                <a:solidFill>
                  <a:schemeClr val="tx1"/>
                </a:solidFill>
              </a:rPr>
              <a:t>давнини</a:t>
            </a:r>
            <a:r>
              <a:rPr lang="ru-RU" sz="5400" dirty="0">
                <a:solidFill>
                  <a:schemeClr val="tx1"/>
                </a:solidFill>
              </a:rPr>
              <a:t> до </a:t>
            </a:r>
            <a:r>
              <a:rPr lang="ru-RU" sz="5400" dirty="0" err="1">
                <a:solidFill>
                  <a:schemeClr val="tx1"/>
                </a:solidFill>
              </a:rPr>
              <a:t>сучасності</a:t>
            </a:r>
            <a:r>
              <a:rPr lang="ru-RU" sz="5400" dirty="0">
                <a:solidFill>
                  <a:schemeClr val="tx1"/>
                </a:solidFill>
              </a:rPr>
              <a:t> </a:t>
            </a:r>
            <a:endParaRPr lang="uk-UA" sz="5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Результат пошуку зображень за запитом &quot;олімпійські ігри в давній греції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3308378" cy="211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езультат пошуку зображень за запитом &quot;олімпійські ігри 2020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93362"/>
            <a:ext cx="2298931" cy="252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65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  <a:solidFill>
            <a:srgbClr val="FFCCCC">
              <a:alpha val="66000"/>
            </a:srgbClr>
          </a:solidFill>
        </p:spPr>
        <p:txBody>
          <a:bodyPr>
            <a:normAutofit/>
          </a:bodyPr>
          <a:lstStyle/>
          <a:p>
            <a:r>
              <a:rPr lang="uk-UA" sz="3600" dirty="0"/>
              <a:t>Олімпійські </a:t>
            </a:r>
            <a:r>
              <a:rPr lang="uk-UA" sz="3600" dirty="0" smtClean="0"/>
              <a:t>медалі </a:t>
            </a:r>
            <a:endParaRPr lang="uk-UA" sz="36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980729"/>
            <a:ext cx="9144000" cy="3024335"/>
          </a:xfrm>
          <a:solidFill>
            <a:srgbClr val="FFCCCC">
              <a:alpha val="78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600" dirty="0"/>
              <a:t> </a:t>
            </a:r>
            <a:r>
              <a:rPr lang="uk-UA" sz="2400" dirty="0" smtClean="0"/>
              <a:t>Переможець отримує золоту медаль (насправді ця медаль срібна, але покрита товстим шаром золота). За друге місце дають срібну медаль, за третє - бронзову. Вручення медалей відбувається на спеціальній церемонії після змагань. Переможці розташовуються на подіумі відповідно до завойованих місць. Піднімаються прапори країн, представниками яких є переможці. Грає гімн країни, представником якої є володар золотої медалі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12290" name="Picture 2" descr="Пов’язане зображ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4"/>
            <a:ext cx="442912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643314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5334000"/>
            <a:ext cx="30003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4357694"/>
            <a:ext cx="2285984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6672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2074"/>
          </a:xfrm>
          <a:solidFill>
            <a:srgbClr val="FFCCCC">
              <a:alpha val="80000"/>
            </a:srgbClr>
          </a:solidFill>
        </p:spPr>
        <p:txBody>
          <a:bodyPr>
            <a:normAutofit fontScale="90000"/>
          </a:bodyPr>
          <a:lstStyle/>
          <a:p>
            <a:r>
              <a:rPr lang="uk-UA" dirty="0"/>
              <a:t>Церемонія відкриття ігор. 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-23458" y="1052736"/>
            <a:ext cx="9144000" cy="3096343"/>
          </a:xfrm>
          <a:solidFill>
            <a:srgbClr val="FFCCCC">
              <a:alpha val="63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 smtClean="0"/>
              <a:t>У </a:t>
            </a:r>
            <a:r>
              <a:rPr lang="uk-UA" sz="2400" dirty="0"/>
              <a:t>параді країн першою завжди виходить команда Греції. Далі команди країн йдуть в алфавітному порядку. Замикає парад команда країни-господаря Ігор. На церемонії виступають Президент Оргкомітету і Президент МОК. Олімпійський прапор піднімають під час виконання олімпійського гімну. Олімпійський факел, доставлений з Греції, використовується для запалювання олімпійського вогню. Випускаються голуби як символ миру. Всі атлети та офіційні особи команд беруть олімпійську клятву. </a:t>
            </a:r>
          </a:p>
        </p:txBody>
      </p:sp>
      <p:pic>
        <p:nvPicPr>
          <p:cNvPr id="14338" name="Picture 2" descr="Результат пошуку зображень за запитом &quot;олімпійські ігр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3857620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8900" y="4000504"/>
            <a:ext cx="27051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4000504"/>
            <a:ext cx="28479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0" y="5276850"/>
            <a:ext cx="28956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986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88641"/>
            <a:ext cx="9144000" cy="1512168"/>
          </a:xfrm>
          <a:solidFill>
            <a:srgbClr val="FFCCCC">
              <a:alpha val="82000"/>
            </a:srgb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err="1"/>
              <a:t>Місцем</a:t>
            </a:r>
            <a:r>
              <a:rPr lang="ru-RU" dirty="0"/>
              <a:t> </a:t>
            </a:r>
            <a:r>
              <a:rPr lang="ru-RU" dirty="0" err="1"/>
              <a:t>проведення</a:t>
            </a:r>
            <a:r>
              <a:rPr lang="ru-RU" dirty="0"/>
              <a:t> I </a:t>
            </a:r>
            <a:r>
              <a:rPr lang="ru-RU" dirty="0" err="1"/>
              <a:t>Олімпійських</a:t>
            </a:r>
            <a:r>
              <a:rPr lang="ru-RU" dirty="0"/>
              <a:t> </a:t>
            </a:r>
            <a:r>
              <a:rPr lang="ru-RU" dirty="0" err="1"/>
              <a:t>ігор</a:t>
            </a:r>
            <a:r>
              <a:rPr lang="ru-RU" dirty="0"/>
              <a:t> </a:t>
            </a:r>
            <a:r>
              <a:rPr lang="ru-RU" dirty="0" err="1"/>
              <a:t>сучасності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обрані</a:t>
            </a:r>
            <a:r>
              <a:rPr lang="ru-RU" dirty="0"/>
              <a:t> </a:t>
            </a:r>
            <a:r>
              <a:rPr lang="ru-RU" dirty="0" err="1"/>
              <a:t>Афіни</a:t>
            </a:r>
            <a:r>
              <a:rPr lang="ru-RU" dirty="0"/>
              <a:t>.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Роком </a:t>
            </a:r>
            <a:r>
              <a:rPr lang="ru-RU" dirty="0"/>
              <a:t>I </a:t>
            </a:r>
            <a:r>
              <a:rPr lang="ru-RU" dirty="0" err="1"/>
              <a:t>Олімпіади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названий 1896-й. </a:t>
            </a:r>
            <a:endParaRPr lang="uk-UA" dirty="0"/>
          </a:p>
        </p:txBody>
      </p:sp>
      <p:pic>
        <p:nvPicPr>
          <p:cNvPr id="16386" name="Picture 2" descr="Результат пошуку зображень за запитом &quot;афін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94" y="3235504"/>
            <a:ext cx="9192394" cy="314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Результат пошуку зображень за запитом &quot;олімпійські ігр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8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47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-16304" y="404664"/>
            <a:ext cx="9160303" cy="2232248"/>
          </a:xfrm>
          <a:solidFill>
            <a:srgbClr val="FFCCCC">
              <a:alpha val="70000"/>
            </a:srgbClr>
          </a:solidFill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Всього </a:t>
            </a:r>
            <a:r>
              <a:rPr lang="uk-UA" dirty="0"/>
              <a:t>пройшло 50 Олімпійських Ігор, з них: </a:t>
            </a:r>
            <a:r>
              <a:rPr lang="uk-UA" dirty="0" smtClean="0"/>
              <a:t>Літніх </a:t>
            </a:r>
            <a:r>
              <a:rPr lang="uk-UA" dirty="0"/>
              <a:t>Олімпійських Ігор </a:t>
            </a:r>
            <a:r>
              <a:rPr lang="uk-UA" dirty="0" smtClean="0"/>
              <a:t>- 29 </a:t>
            </a:r>
          </a:p>
          <a:p>
            <a:pPr marL="0" indent="0" algn="ctr">
              <a:buNone/>
            </a:pPr>
            <a:r>
              <a:rPr lang="uk-UA" dirty="0" smtClean="0"/>
              <a:t>Зимових </a:t>
            </a:r>
            <a:r>
              <a:rPr lang="uk-UA" dirty="0"/>
              <a:t>Олімпійських Ігор - 21 </a:t>
            </a:r>
          </a:p>
        </p:txBody>
      </p:sp>
      <p:pic>
        <p:nvPicPr>
          <p:cNvPr id="18434" name="Picture 2" descr="Результат пошуку зображень за запитом &quot;олімпійські ігри зимов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802"/>
            <a:ext cx="3643306" cy="25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643182"/>
            <a:ext cx="2667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4572008"/>
            <a:ext cx="2828925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4625" y="2643182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4643446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6459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082792"/>
          </a:xfrm>
          <a:solidFill>
            <a:srgbClr val="FFCCCC">
              <a:alpha val="63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uk-UA" sz="3600" dirty="0"/>
              <a:t>Спортивні </a:t>
            </a:r>
            <a:r>
              <a:rPr lang="uk-UA" sz="3600" dirty="0" smtClean="0"/>
              <a:t> види,які включені в літні Олімпійські ігри</a:t>
            </a:r>
            <a:endParaRPr lang="uk-UA" dirty="0"/>
          </a:p>
        </p:txBody>
      </p:sp>
      <p:pic>
        <p:nvPicPr>
          <p:cNvPr id="19458" name="Picture 2" descr="Пов’язане зображенн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7" b="21569"/>
          <a:stretch/>
        </p:blipFill>
        <p:spPr bwMode="auto">
          <a:xfrm>
            <a:off x="7117930" y="285728"/>
            <a:ext cx="2026070" cy="103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3386107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785926"/>
            <a:ext cx="571500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08" y="4143380"/>
            <a:ext cx="5572164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857761"/>
            <a:ext cx="2214546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Users\admin\Desktop\image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0958" y="5214950"/>
            <a:ext cx="1643042" cy="1643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190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285728"/>
            <a:ext cx="9144000" cy="1928826"/>
          </a:xfrm>
          <a:solidFill>
            <a:srgbClr val="FFCCCC">
              <a:alpha val="80000"/>
            </a:srgb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 smtClean="0"/>
              <a:t>Спортивні  види,які включені в зимові Олімпійські ігри</a:t>
            </a:r>
            <a:endParaRPr lang="uk-UA" sz="36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4143372" cy="292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500174"/>
            <a:ext cx="400052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66"/>
            <a:ext cx="285748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857628"/>
            <a:ext cx="214314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46" y="785794"/>
            <a:ext cx="235745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3929066"/>
            <a:ext cx="257176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" y="5357826"/>
            <a:ext cx="2571735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15206" y="2285992"/>
            <a:ext cx="192879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57423" y="5357826"/>
            <a:ext cx="2357454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00892" y="4500570"/>
            <a:ext cx="2143108" cy="218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14876" y="5357826"/>
            <a:ext cx="2538411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5732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0"/>
            <a:ext cx="9144000" cy="2428868"/>
          </a:xfrm>
          <a:solidFill>
            <a:srgbClr val="FFCCCC">
              <a:alpha val="54000"/>
            </a:srgb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спорту входили в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ранніх</a:t>
            </a:r>
            <a:r>
              <a:rPr lang="ru-RU" dirty="0"/>
              <a:t> </a:t>
            </a:r>
            <a:r>
              <a:rPr lang="ru-RU" dirty="0" err="1"/>
              <a:t>Олімпіад</a:t>
            </a:r>
            <a:r>
              <a:rPr lang="ru-RU" dirty="0"/>
              <a:t>, але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виключені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перетягування</a:t>
            </a:r>
            <a:r>
              <a:rPr lang="ru-RU" dirty="0"/>
              <a:t> канату входило в </a:t>
            </a:r>
            <a:r>
              <a:rPr lang="ru-RU" dirty="0" err="1"/>
              <a:t>олімпійську</a:t>
            </a:r>
            <a:r>
              <a:rPr lang="ru-RU" dirty="0"/>
              <a:t> </a:t>
            </a:r>
            <a:r>
              <a:rPr lang="ru-RU" dirty="0" err="1"/>
              <a:t>програму</a:t>
            </a:r>
            <a:r>
              <a:rPr lang="ru-RU" dirty="0"/>
              <a:t> </a:t>
            </a:r>
            <a:r>
              <a:rPr lang="ru-RU" dirty="0" smtClean="0"/>
              <a:t>, </a:t>
            </a:r>
            <a:r>
              <a:rPr lang="ru-RU" dirty="0"/>
              <a:t>Гольф - в </a:t>
            </a:r>
            <a:r>
              <a:rPr lang="ru-RU" dirty="0" smtClean="0"/>
              <a:t>1900р., </a:t>
            </a:r>
            <a:r>
              <a:rPr lang="ru-RU" dirty="0" err="1" smtClean="0"/>
              <a:t>Регбі</a:t>
            </a:r>
            <a:r>
              <a:rPr lang="ru-RU" dirty="0" smtClean="0"/>
              <a:t> – </a:t>
            </a:r>
            <a:r>
              <a:rPr lang="ru-RU" dirty="0"/>
              <a:t>у </a:t>
            </a:r>
            <a:r>
              <a:rPr lang="ru-RU" dirty="0" smtClean="0"/>
              <a:t>1924 р., </a:t>
            </a:r>
            <a:r>
              <a:rPr lang="ru-RU" dirty="0"/>
              <a:t>Поло - в </a:t>
            </a:r>
            <a:r>
              <a:rPr lang="ru-RU" dirty="0" smtClean="0"/>
              <a:t>1924 </a:t>
            </a:r>
            <a:r>
              <a:rPr lang="ru-RU" dirty="0"/>
              <a:t>і 1936 </a:t>
            </a:r>
            <a:r>
              <a:rPr lang="ru-RU" dirty="0" err="1"/>
              <a:t>рр</a:t>
            </a:r>
            <a:r>
              <a:rPr lang="ru-RU" dirty="0"/>
              <a:t>.., лакросс - в 1904 і 1908 </a:t>
            </a:r>
            <a:r>
              <a:rPr lang="ru-RU" dirty="0" err="1" smtClean="0"/>
              <a:t>рр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20482" name="Picture 2" descr="Результат пошуку зображень за запитом &quot;олімпійські ігри 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714884"/>
            <a:ext cx="7911079" cy="214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214554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643314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2214554"/>
            <a:ext cx="2667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2214554"/>
            <a:ext cx="2619375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\Desktop\завантаження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50" y="3714753"/>
            <a:ext cx="2533650" cy="1643074"/>
          </a:xfrm>
          <a:prstGeom prst="rect">
            <a:avLst/>
          </a:prstGeom>
          <a:noFill/>
        </p:spPr>
      </p:pic>
      <p:pic>
        <p:nvPicPr>
          <p:cNvPr id="1027" name="Picture 3" descr="C:\Users\admin\Desktop\завантаження (1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8" y="3571876"/>
            <a:ext cx="2619375" cy="1743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227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3456384"/>
          </a:xfrm>
          <a:solidFill>
            <a:srgbClr val="FFCCCC">
              <a:alpha val="53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000" dirty="0" smtClean="0"/>
              <a:t>Перемога </a:t>
            </a:r>
            <a:r>
              <a:rPr lang="uk-UA" sz="2000" dirty="0"/>
              <a:t>на Олімпійських іграх цінується високо. Звання олімпійського чемпіона - довічне, на відміну, наприклад, від чемпіона світу (програвши наступний чемпіонат, чемпіон перетворюється в екс-чемпіона). В олімпійських видах спорту підготовка спортсменів планується з урахуванням чотирирічного олімпійського циклу. Олімпіада зазвичай стає вершиною спортивних досягнень спортсмена, вінцем його спортивної кар'єри. Лише небагатьом вдається взяти участь у більш ніж одній Олімпіаді. </a:t>
            </a:r>
            <a:r>
              <a:rPr lang="uk-UA" sz="2000" dirty="0" smtClean="0"/>
              <a:t>На </a:t>
            </a:r>
            <a:r>
              <a:rPr lang="uk-UA" sz="2000" dirty="0"/>
              <a:t>Олімпіадах фіксуються світові рекорди і олімпійські. В цілому спортивні результати на Олімпіадах нижче, ніж на чемпіонатах світу, - тут перемога важливіше результату, і часто тактика боротьби орієнтована на перемогу, а не на вищий результат. Багато хто з рекордів потрапляють до Книги рекордів </a:t>
            </a:r>
            <a:r>
              <a:rPr lang="uk-UA" sz="2000" dirty="0" err="1" smtClean="0"/>
              <a:t>Гіннесса</a:t>
            </a:r>
            <a:endParaRPr lang="uk-UA" sz="2000" dirty="0"/>
          </a:p>
        </p:txBody>
      </p:sp>
      <p:pic>
        <p:nvPicPr>
          <p:cNvPr id="21506" name="Picture 2" descr="Результат пошуку зображень за запитом &quot;олімпійські ігри гімнасти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7563"/>
            <a:ext cx="3428992" cy="235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3714752"/>
            <a:ext cx="26289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3714752"/>
            <a:ext cx="23336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5334000"/>
            <a:ext cx="30003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576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0"/>
            <a:ext cx="9144000" cy="857232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uk-UA" dirty="0" smtClean="0"/>
              <a:t>УКРАЇНСЬКІ ОЛІМПІЙСЬКІ ЧЕМПІОНИ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092" y="2285968"/>
            <a:ext cx="471490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0043"/>
            <a:ext cx="4572000" cy="385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0"/>
            <a:ext cx="9144000" cy="1142984"/>
          </a:xfrm>
          <a:solidFill>
            <a:schemeClr val="accent6">
              <a:lumMod val="40000"/>
              <a:lumOff val="60000"/>
              <a:alpha val="86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uk-UA" dirty="0" smtClean="0"/>
              <a:t>Олімпійські чемпіони незалежної України</a:t>
            </a:r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571480"/>
            <a:ext cx="35623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571480"/>
            <a:ext cx="314324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295525"/>
            <a:ext cx="4572000" cy="320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429265"/>
            <a:ext cx="2562225" cy="142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71736" y="4572008"/>
            <a:ext cx="24955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15050" y="4643446"/>
            <a:ext cx="30289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14811" y="5010150"/>
            <a:ext cx="2214578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14810" y="1857364"/>
            <a:ext cx="1881192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69269"/>
            <a:ext cx="4139952" cy="2808311"/>
          </a:xfrm>
          <a:solidFill>
            <a:srgbClr val="FFCCCC">
              <a:alpha val="70000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 smtClean="0"/>
              <a:t>Виникнення </a:t>
            </a:r>
            <a:r>
              <a:rPr lang="uk-UA" sz="2400" dirty="0"/>
              <a:t>Олімпійських ігор відноситься до далекого минулого. Стародавні греки створили безліч прекрасних легенд, що розповідають про те, як з'явилися Олімпійські ігри</a:t>
            </a:r>
            <a:r>
              <a:rPr lang="uk-UA" sz="2400" dirty="0" smtClean="0"/>
              <a:t>. 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3419871" y="3645024"/>
            <a:ext cx="5734067" cy="2585323"/>
          </a:xfrm>
          <a:prstGeom prst="rect">
            <a:avLst/>
          </a:prstGeom>
          <a:solidFill>
            <a:srgbClr val="FFCCCC">
              <a:alpha val="78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uk-UA" sz="2400" dirty="0"/>
              <a:t>Легенди стверджують, що в Олімпії біля могили Крона, батька Зевса, відбулися змагання з бігу. І начебто їх організував сам Зевс, який таким чином відсвяткував перемогу над своїм батьком, що зробила його володарем світу.</a:t>
            </a:r>
          </a:p>
          <a:p>
            <a:endParaRPr lang="uk-UA" dirty="0"/>
          </a:p>
        </p:txBody>
      </p:sp>
      <p:pic>
        <p:nvPicPr>
          <p:cNvPr id="4098" name="Picture 2" descr="Результат пошуку зображень за запитом &quot;олімпійські ігри в давній греції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214290"/>
            <a:ext cx="2571769" cy="338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Результат пошуку зображень за запитом &quot;олімпійські ігри в давній греції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" y="3704048"/>
            <a:ext cx="3347864" cy="25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1357298"/>
            <a:ext cx="19812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33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31829"/>
            <a:ext cx="9144000" cy="4608512"/>
          </a:xfrm>
          <a:solidFill>
            <a:srgbClr val="FFCCCC">
              <a:alpha val="56000"/>
            </a:srgb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000" dirty="0" smtClean="0"/>
              <a:t>З давніх </a:t>
            </a:r>
            <a:r>
              <a:rPr lang="uk-UA" sz="2000" dirty="0"/>
              <a:t>років </a:t>
            </a:r>
            <a:r>
              <a:rPr lang="uk-UA" sz="2000" dirty="0" smtClean="0"/>
              <a:t>Олімпійські </a:t>
            </a:r>
            <a:r>
              <a:rPr lang="uk-UA" sz="2000" dirty="0"/>
              <a:t>ігри були головною спортивною подією всіх часів і народів. У дні проведення </a:t>
            </a:r>
            <a:r>
              <a:rPr lang="uk-UA" sz="2000" dirty="0" smtClean="0"/>
              <a:t>Олімпіад </a:t>
            </a:r>
            <a:r>
              <a:rPr lang="uk-UA" sz="2000" dirty="0"/>
              <a:t>на всій землі </a:t>
            </a:r>
            <a:r>
              <a:rPr lang="uk-UA" sz="2000" dirty="0" smtClean="0"/>
              <a:t>панувала згода </a:t>
            </a:r>
            <a:r>
              <a:rPr lang="uk-UA" sz="2000" dirty="0"/>
              <a:t>і примирення. Війни припинялися і всі сильні і гідні люди змагалися у чесній боротьбі за звання кращого. За багато століть олімпійський рух </a:t>
            </a:r>
            <a:r>
              <a:rPr lang="uk-UA" sz="2000" dirty="0" smtClean="0"/>
              <a:t>подолав </a:t>
            </a:r>
            <a:r>
              <a:rPr lang="uk-UA" sz="2000" dirty="0"/>
              <a:t>багато перешкод, забуття і відчуження. Але незважаючи ні на що </a:t>
            </a:r>
            <a:r>
              <a:rPr lang="uk-UA" sz="2000" dirty="0" smtClean="0"/>
              <a:t>Олімпійські </a:t>
            </a:r>
            <a:r>
              <a:rPr lang="uk-UA" sz="2000" dirty="0"/>
              <a:t>ігри живі й донині. Звичайно це вже не ті змагання, в яких брали участь оголені юнаки і переможець яких в'їжджав в місто через пролом у стіні. У наші дні </a:t>
            </a:r>
            <a:r>
              <a:rPr lang="uk-UA" sz="2000" dirty="0" smtClean="0"/>
              <a:t>Олімпіади </a:t>
            </a:r>
            <a:r>
              <a:rPr lang="uk-UA" sz="2000" dirty="0"/>
              <a:t>одне з найбільших подій у світі. Ігри оснащені за останнім словом техніки - за результатами стежать комп'ютери і телекамери, час визначається з точністю до тисячних часток секунди, спортсмени та їхні результати багато в чому залежать від технічного оснащення. Завдяки засобам масової інформації не залишилося жодної людини в цивілізованому </a:t>
            </a:r>
            <a:r>
              <a:rPr lang="uk-UA" sz="2000" dirty="0" smtClean="0"/>
              <a:t>світі, яка б не знала  </a:t>
            </a:r>
            <a:r>
              <a:rPr lang="uk-UA" sz="2000" dirty="0"/>
              <a:t>що таке </a:t>
            </a:r>
            <a:r>
              <a:rPr lang="uk-UA" sz="2000" dirty="0" smtClean="0"/>
              <a:t>Олімпіада </a:t>
            </a:r>
            <a:r>
              <a:rPr lang="uk-UA" sz="2000" dirty="0"/>
              <a:t>або </a:t>
            </a:r>
            <a:r>
              <a:rPr lang="uk-UA" sz="2000" dirty="0" smtClean="0"/>
              <a:t>не бачила  </a:t>
            </a:r>
            <a:r>
              <a:rPr lang="uk-UA" sz="2000" dirty="0"/>
              <a:t>б змагання по телевізору. За останні роки олімпійський рух набув величезних масштабів і столиці Ігор на час їхнього </a:t>
            </a:r>
            <a:r>
              <a:rPr lang="uk-UA" sz="2000" dirty="0" smtClean="0"/>
              <a:t>проведення, </a:t>
            </a:r>
            <a:r>
              <a:rPr lang="uk-UA" sz="2000" dirty="0"/>
              <a:t>стають столицями світу. Спорт відіграє все більшу роль у житті людей! </a:t>
            </a:r>
          </a:p>
        </p:txBody>
      </p:sp>
      <p:pic>
        <p:nvPicPr>
          <p:cNvPr id="22530" name="Picture 2" descr="Результат пошуку зображень за запитом &quot;олімпійські ігри стриб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7152"/>
            <a:ext cx="23812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Результат пошуку зображень за запитом &quot;олімпійські ігри стрибк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69768"/>
            <a:ext cx="322506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Результат пошуку зображень за запитом &quot;олімпійські ігри стриб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788" y="4550358"/>
            <a:ext cx="2175531" cy="21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Результат пошуку зображень за запитом &quot;олімпійські ігри стрибк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221088"/>
            <a:ext cx="12858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24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endParaRPr lang="uk-UA" dirty="0" smtClean="0"/>
          </a:p>
          <a:p>
            <a:pPr>
              <a:buNone/>
            </a:pPr>
            <a:r>
              <a:rPr lang="uk-UA" sz="7200" dirty="0" smtClean="0">
                <a:solidFill>
                  <a:srgbClr val="FF0000"/>
                </a:solidFill>
              </a:rPr>
              <a:t>ДЯКУЄМО </a:t>
            </a:r>
          </a:p>
          <a:p>
            <a:pPr>
              <a:buNone/>
            </a:pPr>
            <a:endParaRPr lang="uk-UA" sz="72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uk-UA" sz="7200" dirty="0" smtClean="0">
                <a:solidFill>
                  <a:srgbClr val="FF0000"/>
                </a:solidFill>
              </a:rPr>
              <a:t>                ЗА УВАГУ</a:t>
            </a:r>
            <a:endParaRPr lang="uk-UA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4752528"/>
          </a:xfrm>
          <a:solidFill>
            <a:srgbClr val="FFCCCC">
              <a:alpha val="70000"/>
            </a:srgb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dirty="0"/>
              <a:t>Олімпійські </a:t>
            </a:r>
            <a:r>
              <a:rPr lang="uk-UA" sz="2800" dirty="0" smtClean="0"/>
              <a:t>ігри почалися </a:t>
            </a:r>
            <a:r>
              <a:rPr lang="uk-UA" sz="2800" dirty="0"/>
              <a:t>в 776 р. до н.е. Припинилися в 394 р. н.е. (імператор Феодосій </a:t>
            </a:r>
            <a:r>
              <a:rPr lang="en-US" sz="2800" dirty="0"/>
              <a:t>I </a:t>
            </a:r>
            <a:r>
              <a:rPr lang="uk-UA" sz="2800" dirty="0"/>
              <a:t>заборонив Олімпійські </a:t>
            </a:r>
            <a:r>
              <a:rPr lang="uk-UA" sz="2800" dirty="0" smtClean="0"/>
              <a:t>ігри, </a:t>
            </a:r>
            <a:r>
              <a:rPr lang="uk-UA" sz="2800" dirty="0"/>
              <a:t>як язичницький культ). Були відновлені в 1896 р. в Афінах, з ініціативи </a:t>
            </a:r>
            <a:r>
              <a:rPr lang="uk-UA" sz="2800" dirty="0" err="1"/>
              <a:t>П'єра</a:t>
            </a:r>
            <a:r>
              <a:rPr lang="uk-UA" sz="2800" dirty="0"/>
              <a:t> де </a:t>
            </a:r>
            <a:r>
              <a:rPr lang="uk-UA" sz="2800" dirty="0" err="1"/>
              <a:t>Кубертена</a:t>
            </a:r>
            <a:r>
              <a:rPr lang="uk-UA" sz="2800" dirty="0" smtClean="0"/>
              <a:t>. </a:t>
            </a:r>
            <a:r>
              <a:rPr lang="uk-UA" sz="2800" dirty="0"/>
              <a:t>Ігри починалися з того, що по всій Греції подорожували глашатаї, гучними голосами оголошуючи про початок </a:t>
            </a:r>
            <a:r>
              <a:rPr lang="uk-UA" sz="2800" dirty="0" err="1"/>
              <a:t>екехеріі</a:t>
            </a:r>
            <a:r>
              <a:rPr lang="uk-UA" sz="2800" dirty="0"/>
              <a:t> - священного перемир'я. Тепер на час Ігор (близько 5 днів) по всій країни повинні були негайно припинитися всі військові дії. Таку важливу роль мали Ігри в політичному житті країни - зупиняли війни. На жаль, в 20 столітті сталося інакше - через </a:t>
            </a:r>
            <a:r>
              <a:rPr lang="uk-UA" sz="2800" dirty="0" smtClean="0"/>
              <a:t>дві світові війни </a:t>
            </a:r>
            <a:r>
              <a:rPr lang="uk-UA" sz="2800" dirty="0"/>
              <a:t>уривалися самі Ігри. 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000625"/>
            <a:ext cx="24574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 descr="C:\Users\admin\Desktop\images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5000636"/>
            <a:ext cx="2628900" cy="1857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515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  <a:solidFill>
            <a:srgbClr val="FFCCCC">
              <a:alpha val="71000"/>
            </a:srgbClr>
          </a:solidFill>
        </p:spPr>
        <p:txBody>
          <a:bodyPr/>
          <a:lstStyle/>
          <a:p>
            <a:r>
              <a:rPr lang="ru-RU" dirty="0"/>
              <a:t>Початок </a:t>
            </a:r>
            <a:r>
              <a:rPr lang="ru-RU" dirty="0" err="1"/>
              <a:t>Ігор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3714752"/>
            <a:ext cx="9144000" cy="3143248"/>
          </a:xfrm>
          <a:solidFill>
            <a:srgbClr val="FFCCCC">
              <a:alpha val="78000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У </a:t>
            </a:r>
            <a:r>
              <a:rPr lang="ru-RU" dirty="0"/>
              <a:t>перший день </a:t>
            </a:r>
            <a:r>
              <a:rPr lang="ru-RU" dirty="0" err="1"/>
              <a:t>Олімпійських</a:t>
            </a:r>
            <a:r>
              <a:rPr lang="ru-RU" dirty="0"/>
              <a:t> </a:t>
            </a:r>
            <a:r>
              <a:rPr lang="ru-RU" dirty="0" err="1"/>
              <a:t>Ігор</a:t>
            </a:r>
            <a:r>
              <a:rPr lang="ru-RU" dirty="0"/>
              <a:t> </a:t>
            </a:r>
            <a:r>
              <a:rPr lang="ru-RU" dirty="0" err="1"/>
              <a:t>приносилися</a:t>
            </a:r>
            <a:r>
              <a:rPr lang="ru-RU" dirty="0"/>
              <a:t> </a:t>
            </a:r>
            <a:r>
              <a:rPr lang="ru-RU" dirty="0" err="1"/>
              <a:t>жертви</a:t>
            </a:r>
            <a:r>
              <a:rPr lang="ru-RU" dirty="0"/>
              <a:t> богам, а </a:t>
            </a:r>
            <a:r>
              <a:rPr lang="ru-RU" dirty="0" err="1"/>
              <a:t>спортсмени</a:t>
            </a:r>
            <a:r>
              <a:rPr lang="ru-RU" dirty="0"/>
              <a:t> давали клятву перед </a:t>
            </a:r>
            <a:r>
              <a:rPr lang="ru-RU" dirty="0" err="1"/>
              <a:t>статуєю</a:t>
            </a:r>
            <a:r>
              <a:rPr lang="ru-RU" dirty="0"/>
              <a:t> Зевса. Разом з </a:t>
            </a:r>
            <a:r>
              <a:rPr lang="ru-RU" dirty="0" err="1"/>
              <a:t>відновленням</a:t>
            </a:r>
            <a:r>
              <a:rPr lang="ru-RU" dirty="0"/>
              <a:t> </a:t>
            </a:r>
            <a:r>
              <a:rPr lang="ru-RU" dirty="0" err="1"/>
              <a:t>Ігор</a:t>
            </a:r>
            <a:r>
              <a:rPr lang="ru-RU" dirty="0"/>
              <a:t> </a:t>
            </a:r>
            <a:r>
              <a:rPr lang="ru-RU" dirty="0" err="1"/>
              <a:t>повернулася</a:t>
            </a:r>
            <a:r>
              <a:rPr lang="ru-RU" dirty="0"/>
              <a:t> і клятва. </a:t>
            </a:r>
            <a:r>
              <a:rPr lang="ru-RU" dirty="0" err="1"/>
              <a:t>Сьогодні</a:t>
            </a:r>
            <a:r>
              <a:rPr lang="ru-RU" dirty="0"/>
              <a:t> вона </a:t>
            </a:r>
            <a:r>
              <a:rPr lang="ru-RU" dirty="0" err="1"/>
              <a:t>звучить</a:t>
            </a:r>
            <a:r>
              <a:rPr lang="ru-RU" dirty="0"/>
              <a:t> так: "Я </a:t>
            </a:r>
            <a:r>
              <a:rPr lang="ru-RU" dirty="0" err="1"/>
              <a:t>клянуся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, </a:t>
            </a:r>
            <a:r>
              <a:rPr lang="ru-RU" dirty="0" err="1"/>
              <a:t>прибуваючи</a:t>
            </a:r>
            <a:r>
              <a:rPr lang="ru-RU" dirty="0"/>
              <a:t> на </a:t>
            </a:r>
            <a:r>
              <a:rPr lang="ru-RU" dirty="0" err="1"/>
              <a:t>Олімпійські</a:t>
            </a:r>
            <a:r>
              <a:rPr lang="ru-RU" dirty="0"/>
              <a:t> </a:t>
            </a:r>
            <a:r>
              <a:rPr lang="ru-RU" dirty="0" err="1"/>
              <a:t>Ігри</a:t>
            </a:r>
            <a:r>
              <a:rPr lang="ru-RU" dirty="0"/>
              <a:t>, я буду </a:t>
            </a:r>
            <a:r>
              <a:rPr lang="ru-RU" dirty="0" err="1"/>
              <a:t>змагатися</a:t>
            </a:r>
            <a:r>
              <a:rPr lang="ru-RU" dirty="0"/>
              <a:t> </a:t>
            </a:r>
            <a:r>
              <a:rPr lang="ru-RU" dirty="0" err="1"/>
              <a:t>чесно</a:t>
            </a:r>
            <a:r>
              <a:rPr lang="ru-RU" dirty="0"/>
              <a:t> і </a:t>
            </a:r>
            <a:r>
              <a:rPr lang="ru-RU" dirty="0" err="1"/>
              <a:t>згідно</a:t>
            </a:r>
            <a:r>
              <a:rPr lang="ru-RU" dirty="0"/>
              <a:t> з правилами, а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участю</a:t>
            </a:r>
            <a:r>
              <a:rPr lang="ru-RU" dirty="0"/>
              <a:t> </a:t>
            </a:r>
            <a:r>
              <a:rPr lang="ru-RU" dirty="0" err="1"/>
              <a:t>прославляти</a:t>
            </a:r>
            <a:r>
              <a:rPr lang="ru-RU" dirty="0"/>
              <a:t> свою </a:t>
            </a:r>
            <a:r>
              <a:rPr lang="ru-RU" dirty="0" err="1"/>
              <a:t>країну</a:t>
            </a:r>
            <a:r>
              <a:rPr lang="ru-RU" dirty="0"/>
              <a:t> і спорт".</a:t>
            </a:r>
            <a:endParaRPr lang="uk-UA" dirty="0"/>
          </a:p>
        </p:txBody>
      </p:sp>
      <p:pic>
        <p:nvPicPr>
          <p:cNvPr id="6146" name="Picture 2" descr="Результат пошуку зображень за запитом &quot;олімпійські ігри в давній греції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14422"/>
            <a:ext cx="2699792" cy="139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ов’язане зобра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142984"/>
            <a:ext cx="2294013" cy="17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9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214289"/>
            <a:ext cx="8229600" cy="321471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dirty="0" smtClean="0"/>
              <a:t>Спочатку до програми Ігор входив тільки біг (200 метрів, пізніше 5 км), потім з’явився </a:t>
            </a:r>
            <a:r>
              <a:rPr lang="uk-UA" dirty="0" err="1" smtClean="0"/>
              <a:t>пентатлон</a:t>
            </a:r>
            <a:r>
              <a:rPr lang="uk-UA" dirty="0" smtClean="0"/>
              <a:t> - </a:t>
            </a:r>
            <a:r>
              <a:rPr lang="uk-UA" dirty="0" err="1" smtClean="0"/>
              <a:t>пятиборство</a:t>
            </a:r>
            <a:r>
              <a:rPr lang="uk-UA" dirty="0" smtClean="0"/>
              <a:t>, до якого входили: боротьба, стрибки у довжину з гантелями, біг, метання диска, списа. Один день призначали для змагання юнаків. </a:t>
            </a:r>
          </a:p>
          <a:p>
            <a:pPr>
              <a:buNone/>
            </a:pP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0"/>
            <a:ext cx="300039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357430"/>
            <a:ext cx="364333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3391" y="4500546"/>
            <a:ext cx="344060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2071678"/>
            <a:ext cx="20955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400675"/>
            <a:ext cx="31432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5143512"/>
            <a:ext cx="2552700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"/>
            <a:ext cx="8143900" cy="3428999"/>
          </a:xfrm>
          <a:solidFill>
            <a:srgbClr val="FFCCCC">
              <a:alpha val="62000"/>
            </a:srgbClr>
          </a:solidFill>
        </p:spPr>
        <p:txBody>
          <a:bodyPr/>
          <a:lstStyle/>
          <a:p>
            <a:pPr>
              <a:buNone/>
            </a:pPr>
            <a:r>
              <a:rPr lang="uk-UA" dirty="0" smtClean="0"/>
              <a:t> Переможці нагороджувались лавровими  </a:t>
            </a:r>
            <a:r>
              <a:rPr lang="uk-UA" dirty="0" err="1" smtClean="0"/>
              <a:t>вінками.Лаврові</a:t>
            </a:r>
            <a:r>
              <a:rPr lang="uk-UA" dirty="0" smtClean="0"/>
              <a:t> вінки розігрувалися в гонках на колісницях, запряжених двома і чотирма кіньми, кулачному бою і </a:t>
            </a:r>
            <a:r>
              <a:rPr lang="uk-UA" dirty="0" err="1" smtClean="0"/>
              <a:t>панкратіоні</a:t>
            </a:r>
            <a:r>
              <a:rPr lang="uk-UA" dirty="0" smtClean="0"/>
              <a:t> (поєднання боротьби і кулачного бою). 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496"/>
            <a:ext cx="4286248" cy="352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428868"/>
            <a:ext cx="19050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admin\Desktop\завантаженн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1857364"/>
            <a:ext cx="2571736" cy="131445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91275" y="3214686"/>
            <a:ext cx="27527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2396" y="0"/>
            <a:ext cx="157160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48" y="4972050"/>
            <a:ext cx="24193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  <a:solidFill>
            <a:srgbClr val="FFCCCC">
              <a:alpha val="69000"/>
            </a:srgbClr>
          </a:solidFill>
        </p:spPr>
        <p:txBody>
          <a:bodyPr/>
          <a:lstStyle/>
          <a:p>
            <a:r>
              <a:rPr lang="uk-UA" dirty="0"/>
              <a:t>Символи 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268761"/>
            <a:ext cx="9144000" cy="2016224"/>
          </a:xfrm>
          <a:solidFill>
            <a:srgbClr val="FFCCCC">
              <a:alpha val="69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 smtClean="0"/>
              <a:t>П'ять </a:t>
            </a:r>
            <a:r>
              <a:rPr lang="uk-UA" dirty="0"/>
              <a:t>олімпійських кілець - це п'ять материків, а їх переплетення - дружба і співпраця всіх народів світу</a:t>
            </a:r>
            <a:r>
              <a:rPr lang="uk-UA" dirty="0" smtClean="0"/>
              <a:t>..</a:t>
            </a:r>
            <a:endParaRPr lang="uk-UA" dirty="0"/>
          </a:p>
        </p:txBody>
      </p:sp>
      <p:pic>
        <p:nvPicPr>
          <p:cNvPr id="8194" name="Picture 2" descr="Результат пошуку зображень за запитом &quot;олімпійські кільц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3182"/>
            <a:ext cx="4101803" cy="20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Пов’язане зобра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4643446"/>
            <a:ext cx="3635049" cy="204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Результат пошуку зображень за запитом &quot;олімпійські кільця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415" y="2285992"/>
            <a:ext cx="2281585" cy="331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3214686"/>
            <a:ext cx="26765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7200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-22960" y="260648"/>
            <a:ext cx="9166960" cy="6336704"/>
          </a:xfrm>
          <a:solidFill>
            <a:srgbClr val="FFCCCC">
              <a:alpha val="76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/>
              <a:t>Офіційний логотип (емблема) Олімпійських Ігор складається з п'яти зчеплених між собою кіл або кілець. Цей символ був розроблений засновником сучасних Олімпійських Ігор бароном </a:t>
            </a:r>
            <a:r>
              <a:rPr lang="uk-UA" sz="2400" dirty="0" err="1"/>
              <a:t>П'єром</a:t>
            </a:r>
            <a:r>
              <a:rPr lang="uk-UA" sz="2400" dirty="0"/>
              <a:t> де </a:t>
            </a:r>
            <a:r>
              <a:rPr lang="uk-UA" sz="2400" dirty="0" err="1"/>
              <a:t>Кубертеном</a:t>
            </a:r>
            <a:r>
              <a:rPr lang="uk-UA" sz="2400" dirty="0"/>
              <a:t> в 1913 році під враженням від подібних символів на старогрецьких предметах. Немає підтверджень, що </a:t>
            </a:r>
            <a:r>
              <a:rPr lang="uk-UA" sz="2400" dirty="0" err="1"/>
              <a:t>Кубертен</a:t>
            </a:r>
            <a:r>
              <a:rPr lang="uk-UA" sz="2400" dirty="0"/>
              <a:t> пов'язував число кілець з числом континентів, але вважається, що п'ять кілець - символ п'яти континентів (Європи, Азії, Австралії, Африки та Америки). На прапорі будь-якої держави є принаймні один колір з представлених на олімпійських кільцях. </a:t>
            </a:r>
            <a:endParaRPr lang="uk-UA" sz="2400" dirty="0" smtClean="0"/>
          </a:p>
          <a:p>
            <a:pPr marL="0" indent="0" algn="ctr">
              <a:buNone/>
            </a:pPr>
            <a:r>
              <a:rPr lang="uk-UA" sz="2400" u="sng" dirty="0" smtClean="0"/>
              <a:t>КОЛЬОРИ </a:t>
            </a:r>
            <a:r>
              <a:rPr lang="uk-UA" sz="2400" u="sng" dirty="0"/>
              <a:t>ОЛІМПІЙСЬКИХ КІЛЕЦЬ</a:t>
            </a:r>
            <a:r>
              <a:rPr lang="uk-UA" sz="2400" dirty="0"/>
              <a:t> </a:t>
            </a:r>
            <a:endParaRPr lang="uk-UA" sz="2400" dirty="0" smtClean="0"/>
          </a:p>
          <a:p>
            <a:pPr marL="0" indent="0" algn="ctr">
              <a:buNone/>
            </a:pPr>
            <a:r>
              <a:rPr lang="uk-UA" sz="2400" dirty="0" smtClean="0">
                <a:solidFill>
                  <a:srgbClr val="0070C0"/>
                </a:solidFill>
              </a:rPr>
              <a:t>Синій – Європа </a:t>
            </a:r>
          </a:p>
          <a:p>
            <a:pPr marL="0" indent="0" algn="ctr">
              <a:buNone/>
            </a:pPr>
            <a:r>
              <a:rPr lang="uk-UA" sz="2400" dirty="0" smtClean="0"/>
              <a:t>Чорний – Африка </a:t>
            </a:r>
          </a:p>
          <a:p>
            <a:pPr marL="0" indent="0" algn="ctr">
              <a:buNone/>
            </a:pPr>
            <a:r>
              <a:rPr lang="uk-UA" sz="2400" dirty="0" smtClean="0">
                <a:solidFill>
                  <a:srgbClr val="FF0000"/>
                </a:solidFill>
              </a:rPr>
              <a:t>Червоний – Америка </a:t>
            </a:r>
          </a:p>
          <a:p>
            <a:pPr marL="0" indent="0" algn="ctr">
              <a:buNone/>
            </a:pPr>
            <a:r>
              <a:rPr lang="uk-UA" sz="2400" dirty="0" smtClean="0">
                <a:solidFill>
                  <a:srgbClr val="FFFF00"/>
                </a:solidFill>
              </a:rPr>
              <a:t>Жовтий – Азія </a:t>
            </a:r>
          </a:p>
          <a:p>
            <a:pPr marL="0" indent="0" algn="ctr">
              <a:buNone/>
            </a:pPr>
            <a:r>
              <a:rPr lang="uk-UA" sz="2400" dirty="0" smtClean="0">
                <a:solidFill>
                  <a:srgbClr val="00B050"/>
                </a:solidFill>
              </a:rPr>
              <a:t>Зелений – Австралія</a:t>
            </a:r>
            <a:r>
              <a:rPr lang="uk-UA" sz="2400" dirty="0">
                <a:solidFill>
                  <a:srgbClr val="00B050"/>
                </a:solidFill>
              </a:rPr>
              <a:t> </a:t>
            </a:r>
          </a:p>
        </p:txBody>
      </p:sp>
      <p:pic>
        <p:nvPicPr>
          <p:cNvPr id="9218" name="Picture 2" descr="Результат пошуку зображень за запитом &quot;олімпійські кільця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2861231" cy="191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Результат пошуку зображень за запитом &quot;олімпійські кільця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169" y="4262144"/>
            <a:ext cx="3107822" cy="155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12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4824536"/>
          </a:xfrm>
          <a:solidFill>
            <a:srgbClr val="FFCCCC">
              <a:alpha val="57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/>
              <a:t>Олімпійський девіз складається з трьох латинських слів </a:t>
            </a:r>
            <a:r>
              <a:rPr lang="uk-UA" sz="2800" dirty="0" smtClean="0"/>
              <a:t>– </a:t>
            </a:r>
          </a:p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Citius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Altius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Fortius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  <a:endParaRPr lang="uk-UA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en-US" sz="2800" dirty="0" smtClean="0"/>
              <a:t> </a:t>
            </a:r>
            <a:r>
              <a:rPr lang="uk-UA" sz="2800" dirty="0"/>
              <a:t>Дослівно це означає «Швидше, вище, хоробріше». Проте більш поширеним є переклад «Швидше, вище, сильніше» (по-англійськи - </a:t>
            </a:r>
            <a:r>
              <a:rPr lang="en-US" sz="2800" dirty="0"/>
              <a:t>Faster, higher, stronger). </a:t>
            </a:r>
            <a:r>
              <a:rPr lang="uk-UA" sz="2800" dirty="0"/>
              <a:t>Фраза з трьох слів вперше була сказана французьким священиком </a:t>
            </a:r>
            <a:r>
              <a:rPr lang="uk-UA" sz="2800" dirty="0" err="1"/>
              <a:t>Анрі</a:t>
            </a:r>
            <a:r>
              <a:rPr lang="uk-UA" sz="2800" dirty="0"/>
              <a:t> Мартіном Дідона (</a:t>
            </a:r>
            <a:r>
              <a:rPr lang="en-US" sz="2800" dirty="0"/>
              <a:t>Henri Martin </a:t>
            </a:r>
            <a:r>
              <a:rPr lang="en-US" sz="2800" dirty="0" err="1"/>
              <a:t>Dideon</a:t>
            </a:r>
            <a:r>
              <a:rPr lang="en-US" sz="2800" dirty="0"/>
              <a:t>) </a:t>
            </a:r>
            <a:r>
              <a:rPr lang="uk-UA" sz="2800" dirty="0"/>
              <a:t>на відкритті спортивних змагань в своєму коледжі. Ці слова сподобалися </a:t>
            </a:r>
            <a:r>
              <a:rPr lang="uk-UA" sz="2800" dirty="0" err="1"/>
              <a:t>Кубертену</a:t>
            </a:r>
            <a:r>
              <a:rPr lang="uk-UA" sz="2800" dirty="0"/>
              <a:t> і він вважав, що саме ці слова відображають мету атлетів всього світу.</a:t>
            </a:r>
          </a:p>
        </p:txBody>
      </p:sp>
      <p:pic>
        <p:nvPicPr>
          <p:cNvPr id="10242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4786323"/>
            <a:ext cx="4320480" cy="207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6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1039</Words>
  <Application>Microsoft Office PowerPoint</Application>
  <PresentationFormat>Екран (4:3)</PresentationFormat>
  <Paragraphs>42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2" baseType="lpstr">
      <vt:lpstr>Тема Office</vt:lpstr>
      <vt:lpstr> </vt:lpstr>
      <vt:lpstr>Презентація PowerPoint</vt:lpstr>
      <vt:lpstr>Презентація PowerPoint</vt:lpstr>
      <vt:lpstr>Початок Ігор </vt:lpstr>
      <vt:lpstr>Презентація PowerPoint</vt:lpstr>
      <vt:lpstr>Презентація PowerPoint</vt:lpstr>
      <vt:lpstr>Символи </vt:lpstr>
      <vt:lpstr>Презентація PowerPoint</vt:lpstr>
      <vt:lpstr>Презентація PowerPoint</vt:lpstr>
      <vt:lpstr>Олімпійські медалі </vt:lpstr>
      <vt:lpstr>Церемонія відкриття ігор. </vt:lpstr>
      <vt:lpstr>Презентація PowerPoint</vt:lpstr>
      <vt:lpstr>Презентація PowerPoint</vt:lpstr>
      <vt:lpstr>Спортивні  види,які включені в літні Олімпійські ігри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Сява</dc:creator>
  <cp:lastModifiedBy>Кицюня</cp:lastModifiedBy>
  <cp:revision>47</cp:revision>
  <dcterms:created xsi:type="dcterms:W3CDTF">2017-11-12T18:34:56Z</dcterms:created>
  <dcterms:modified xsi:type="dcterms:W3CDTF">2018-09-10T20:19:38Z</dcterms:modified>
</cp:coreProperties>
</file>