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ED15-2FC5-46FA-8313-36150A53028E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8B9E3E-D8E5-49E2-B825-FC80749632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885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4" y="0"/>
            <a:ext cx="9137996" cy="686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802" y="764704"/>
            <a:ext cx="7772400" cy="1780108"/>
          </a:xfrm>
        </p:spPr>
        <p:txBody>
          <a:bodyPr>
            <a:normAutofit/>
          </a:bodyPr>
          <a:lstStyle/>
          <a:p>
            <a:r>
              <a:rPr lang="ru-RU" sz="8800" dirty="0" smtClean="0"/>
              <a:t>Легка атлетика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xmlns="" val="367292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8640960" cy="939801"/>
          </a:xfrm>
        </p:spPr>
        <p:txBody>
          <a:bodyPr>
            <a:noAutofit/>
          </a:bodyPr>
          <a:lstStyle/>
          <a:p>
            <a:r>
              <a:rPr lang="ru-RU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легкої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атлетики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02013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Олімпійський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спорту,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об'єднує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бігові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спортивна ходьба,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стрибки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багатоборства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пробіги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шосе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кроси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бездоріжжі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наймасовіших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5146" y="2525452"/>
            <a:ext cx="863733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err="1"/>
              <a:t>Керівний</a:t>
            </a:r>
            <a:r>
              <a:rPr lang="ru-RU" u="sng" dirty="0"/>
              <a:t> орган </a:t>
            </a:r>
            <a:r>
              <a:rPr lang="ru-RU" dirty="0"/>
              <a:t>— </a:t>
            </a:r>
            <a:r>
              <a:rPr lang="ru-RU" sz="2000" b="1" dirty="0" err="1">
                <a:solidFill>
                  <a:srgbClr val="FFFF00"/>
                </a:solidFill>
              </a:rPr>
              <a:t>Міжнародна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асоціація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легкоатлетичних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федерацій</a:t>
            </a:r>
            <a:r>
              <a:rPr lang="ru-RU" sz="2000" b="1" dirty="0">
                <a:solidFill>
                  <a:srgbClr val="FFFF00"/>
                </a:solidFill>
              </a:rPr>
              <a:t> (ІААФ), </a:t>
            </a:r>
            <a:r>
              <a:rPr lang="ru-RU" dirty="0"/>
              <a:t>створена в 1912 </a:t>
            </a:r>
            <a:r>
              <a:rPr lang="ru-RU" dirty="0" err="1"/>
              <a:t>році</a:t>
            </a:r>
            <a:r>
              <a:rPr lang="ru-RU" dirty="0"/>
              <a:t> і </a:t>
            </a:r>
            <a:r>
              <a:rPr lang="ru-RU" dirty="0" err="1"/>
              <a:t>об'єднує</a:t>
            </a:r>
            <a:r>
              <a:rPr lang="ru-RU" dirty="0"/>
              <a:t> 212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федерацій</a:t>
            </a:r>
            <a:r>
              <a:rPr lang="ru-RU" dirty="0"/>
              <a:t> (на 2011 </a:t>
            </a:r>
            <a:r>
              <a:rPr lang="ru-RU" dirty="0" err="1"/>
              <a:t>рік</a:t>
            </a:r>
            <a:r>
              <a:rPr lang="ru-RU" dirty="0"/>
              <a:t>). </a:t>
            </a:r>
          </a:p>
          <a:p>
            <a:pPr algn="r"/>
            <a:r>
              <a:rPr lang="ru-RU" sz="2800" dirty="0">
                <a:latin typeface="Monotype Corsiva" panose="03010101010201010101" pitchFamily="66" charset="0"/>
              </a:rPr>
              <a:t>ІААФ </a:t>
            </a:r>
            <a:r>
              <a:rPr lang="ru-RU" sz="2800" dirty="0" err="1">
                <a:latin typeface="Monotype Corsiva" panose="03010101010201010101" pitchFamily="66" charset="0"/>
              </a:rPr>
              <a:t>дає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таке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визначення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терміну</a:t>
            </a:r>
            <a:r>
              <a:rPr lang="ru-RU" sz="2800" dirty="0">
                <a:latin typeface="Monotype Corsiva" panose="03010101010201010101" pitchFamily="66" charset="0"/>
              </a:rPr>
              <a:t> «легка атлетика»: </a:t>
            </a:r>
          </a:p>
          <a:p>
            <a:pPr algn="r"/>
            <a:r>
              <a:rPr lang="ru-RU" sz="2800" dirty="0">
                <a:latin typeface="Monotype Corsiva" panose="03010101010201010101" pitchFamily="66" charset="0"/>
              </a:rPr>
              <a:t>«</a:t>
            </a:r>
            <a:r>
              <a:rPr lang="ru-RU" sz="2800" dirty="0" err="1">
                <a:latin typeface="Monotype Corsiva" panose="03010101010201010101" pitchFamily="66" charset="0"/>
              </a:rPr>
              <a:t>змагання</a:t>
            </a:r>
            <a:r>
              <a:rPr lang="ru-RU" sz="2800" dirty="0">
                <a:latin typeface="Monotype Corsiva" panose="03010101010201010101" pitchFamily="66" charset="0"/>
              </a:rPr>
              <a:t> на </a:t>
            </a:r>
            <a:r>
              <a:rPr lang="ru-RU" sz="2800" dirty="0" err="1">
                <a:latin typeface="Monotype Corsiva" panose="03010101010201010101" pitchFamily="66" charset="0"/>
              </a:rPr>
              <a:t>стадіоні</a:t>
            </a:r>
            <a:r>
              <a:rPr lang="ru-RU" sz="2800" dirty="0"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latin typeface="Monotype Corsiva" panose="03010101010201010101" pitchFamily="66" charset="0"/>
              </a:rPr>
              <a:t>біг</a:t>
            </a:r>
            <a:r>
              <a:rPr lang="ru-RU" sz="2800" dirty="0">
                <a:latin typeface="Monotype Corsiva" panose="03010101010201010101" pitchFamily="66" charset="0"/>
              </a:rPr>
              <a:t> по </a:t>
            </a:r>
            <a:r>
              <a:rPr lang="ru-RU" sz="2800" dirty="0" err="1">
                <a:latin typeface="Monotype Corsiva" panose="03010101010201010101" pitchFamily="66" charset="0"/>
              </a:rPr>
              <a:t>шосе</a:t>
            </a:r>
            <a:r>
              <a:rPr lang="ru-RU" sz="2800" dirty="0">
                <a:latin typeface="Monotype Corsiva" panose="03010101010201010101" pitchFamily="66" charset="0"/>
              </a:rPr>
              <a:t>, спортивна ходьба, </a:t>
            </a:r>
            <a:r>
              <a:rPr lang="ru-RU" sz="2800" dirty="0" err="1">
                <a:latin typeface="Monotype Corsiva" panose="03010101010201010101" pitchFamily="66" charset="0"/>
              </a:rPr>
              <a:t>крос</a:t>
            </a:r>
            <a:r>
              <a:rPr lang="ru-RU" sz="2800" dirty="0">
                <a:latin typeface="Monotype Corsiva" panose="03010101010201010101" pitchFamily="66" charset="0"/>
              </a:rPr>
              <a:t> і </a:t>
            </a:r>
            <a:r>
              <a:rPr lang="ru-RU" sz="2800" dirty="0" err="1">
                <a:latin typeface="Monotype Corsiva" panose="03010101010201010101" pitchFamily="66" charset="0"/>
              </a:rPr>
              <a:t>біг</a:t>
            </a:r>
            <a:r>
              <a:rPr lang="ru-RU" sz="2800" dirty="0">
                <a:latin typeface="Monotype Corsiva" panose="03010101010201010101" pitchFamily="66" charset="0"/>
              </a:rPr>
              <a:t> по горах (</a:t>
            </a:r>
            <a:r>
              <a:rPr lang="ru-RU" sz="2800" dirty="0" err="1">
                <a:latin typeface="Monotype Corsiva" panose="03010101010201010101" pitchFamily="66" charset="0"/>
              </a:rPr>
              <a:t>гірський</a:t>
            </a:r>
            <a:r>
              <a:rPr lang="ru-RU" sz="2800" dirty="0"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latin typeface="Monotype Corsiva" panose="03010101010201010101" pitchFamily="66" charset="0"/>
              </a:rPr>
              <a:t>біг</a:t>
            </a:r>
            <a:r>
              <a:rPr lang="ru-RU" sz="2800" dirty="0">
                <a:latin typeface="Monotype Corsiva" panose="03010101010201010101" pitchFamily="66" charset="0"/>
              </a:rPr>
              <a:t>)».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533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97168" y="620688"/>
            <a:ext cx="3240360" cy="2592288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Легкоатлетичні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змагань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глибокій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старовині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736" y="1196752"/>
            <a:ext cx="5072467" cy="32949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09414" y="2837660"/>
            <a:ext cx="317012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атлетики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почалася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змагань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олімпійських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Стародавньої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Греції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(776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0466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2608" y="2351176"/>
            <a:ext cx="17347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9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Біг</a:t>
            </a:r>
            <a:endParaRPr lang="ru-RU" sz="9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357694"/>
            <a:ext cx="2843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rgbClr val="002060"/>
                </a:solidFill>
              </a:rPr>
              <a:t>Деяка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частина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легкоатлетичних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змагань</a:t>
            </a:r>
            <a:r>
              <a:rPr lang="ru-RU" b="1" dirty="0">
                <a:solidFill>
                  <a:srgbClr val="002060"/>
                </a:solidFill>
              </a:rPr>
              <a:t> проводиться </a:t>
            </a:r>
            <a:r>
              <a:rPr lang="ru-RU" b="1" dirty="0" err="1">
                <a:solidFill>
                  <a:srgbClr val="002060"/>
                </a:solidFill>
              </a:rPr>
              <a:t>також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взимку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дахом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в </a:t>
            </a:r>
            <a:r>
              <a:rPr lang="ru-RU" b="1" dirty="0" err="1">
                <a:solidFill>
                  <a:srgbClr val="002060"/>
                </a:solidFill>
              </a:rPr>
              <a:t>скороченому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варіанті</a:t>
            </a:r>
            <a:r>
              <a:rPr lang="ru-RU" b="1" dirty="0">
                <a:solidFill>
                  <a:srgbClr val="002060"/>
                </a:solidFill>
              </a:rPr>
              <a:t> (</a:t>
            </a:r>
            <a:r>
              <a:rPr lang="ru-RU" b="1" dirty="0" err="1">
                <a:solidFill>
                  <a:srgbClr val="002060"/>
                </a:solidFill>
              </a:rPr>
              <a:t>наприклад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замість</a:t>
            </a:r>
            <a:r>
              <a:rPr lang="ru-RU" b="1" dirty="0">
                <a:solidFill>
                  <a:srgbClr val="002060"/>
                </a:solidFill>
              </a:rPr>
              <a:t> спринту 100 м </a:t>
            </a:r>
            <a:r>
              <a:rPr lang="ru-RU" b="1" dirty="0" err="1">
                <a:solidFill>
                  <a:srgbClr val="002060"/>
                </a:solidFill>
              </a:rPr>
              <a:t>змагаються</a:t>
            </a:r>
            <a:r>
              <a:rPr lang="ru-RU" b="1" dirty="0">
                <a:solidFill>
                  <a:srgbClr val="002060"/>
                </a:solidFill>
              </a:rPr>
              <a:t> на 60-метровій </a:t>
            </a:r>
            <a:r>
              <a:rPr lang="ru-RU" b="1" dirty="0" err="1">
                <a:solidFill>
                  <a:srgbClr val="002060"/>
                </a:solidFill>
              </a:rPr>
              <a:t>дистанції</a:t>
            </a:r>
            <a:r>
              <a:rPr lang="ru-RU" b="1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1866" y="189397"/>
            <a:ext cx="1042273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</a:t>
            </a:r>
          </a:p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</a:t>
            </a:r>
          </a:p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</a:t>
            </a:r>
          </a:p>
          <a:p>
            <a:pPr algn="ctr"/>
            <a:r>
              <a:rPr lang="ru-RU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643446"/>
            <a:ext cx="4752528" cy="1631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бігу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ходи, за правилами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спортсмени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бігти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відривати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обидві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ноги.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Звичні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дистанції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ходи — 20 км і 50 км.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578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668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2420888"/>
            <a:ext cx="2759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Стрибки</a:t>
            </a:r>
            <a:endParaRPr lang="ru-RU" sz="5400" b="1" dirty="0">
              <a:ln w="12700">
                <a:solidFill>
                  <a:srgbClr val="FFC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38173" cy="689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стрибки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висоту</a:t>
            </a:r>
            <a:endParaRPr lang="ru-RU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спрортсмени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змагаються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перестрибнути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поперечку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землею, не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збивши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00438"/>
            <a:ext cx="481502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змагаються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стрибне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відштовхнувшись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з-за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стрибки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довжину</a:t>
            </a:r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9" y="0"/>
            <a:ext cx="45720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стрибки</a:t>
            </a:r>
            <a:r>
              <a:rPr lang="ru-RU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жердиною</a:t>
            </a: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жердини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9404" y="3357562"/>
            <a:ext cx="45945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Відштовхнувшись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планки, спортсмен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приземляється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ту ж саму ногу (скачок),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відштовхнувшись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ногою,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приземляється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і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відштовхнувшись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приземлення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       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яму з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піском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ноги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(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стрибок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ru-RU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потрійний</a:t>
            </a:r>
            <a:r>
              <a:rPr 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стрибок</a:t>
            </a:r>
            <a:endParaRPr lang="ru-RU" sz="28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524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21923" y="2852936"/>
            <a:ext cx="2900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Метання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5330" y="0"/>
            <a:ext cx="459733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Метання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списа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відстань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284" y="3429000"/>
            <a:ext cx="45982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Метання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диска </a:t>
            </a:r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спортивного снаряда - диска,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дальність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3438" y="3431014"/>
            <a:ext cx="46080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Метання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молот</a:t>
            </a:r>
            <a:r>
              <a:rPr lang="ru-RU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спортивного снаряда — молота —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дальність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9" y="0"/>
            <a:ext cx="459953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Штовхання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ядра </a:t>
            </a: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(ядра)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62418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91384"/>
            <a:ext cx="4355976" cy="336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486" y="1391384"/>
            <a:ext cx="4870974" cy="322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4745" y="4567188"/>
            <a:ext cx="93595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Багатоборства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легкоатлетичних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переможець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сумою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результат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десятиборство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семиборство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1980 року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жіночі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п'ятиборство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десятиборства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бігові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стрибкові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метальні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залах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вкороченою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6842"/>
            <a:ext cx="763340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Легкоатлетичні </a:t>
            </a:r>
          </a:p>
          <a:p>
            <a:pPr algn="r"/>
            <a:r>
              <a:rPr lang="uk-UA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багатоборства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73569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2576" y="16317"/>
            <a:ext cx="5618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Основні змагання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332" cy="686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862" y="0"/>
            <a:ext cx="849694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Олімпійські</a:t>
            </a:r>
            <a:r>
              <a:rPr lang="ru-RU" sz="6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6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атлетика входить до числа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п'яти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спорту,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Олімпіадах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Число медалей,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розігруються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змінювалося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1896 до 47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Літніх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Пекіні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почали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змагатися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Олімпіадах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1928 року,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барона де Кубертена.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легкоатлетичний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турнір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Олімпійському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стадіоні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є центральною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подією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притягаючи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глядачів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масової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інфомації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81875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4" y="332656"/>
            <a:ext cx="497824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Чемпіонати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атлетики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Перший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турнір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1983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льсінкі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чемпіо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1991 року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відбуваючись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Олімпіадою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атлетики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проходять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Перший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1985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Парижі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затвердилася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турніру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1987 року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Індіанаполісі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05056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1" y="332656"/>
            <a:ext cx="820891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Чемпіонати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континентів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Континентальні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легкої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атлетики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щочотири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посередині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олімпійського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циклу. Перший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організований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1934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2010 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Барселоні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Починаючи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1966 року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залах.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організовуються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чемпіонати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напівмарафону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марафону.</a:t>
            </a:r>
          </a:p>
        </p:txBody>
      </p:sp>
    </p:spTree>
    <p:extLst>
      <p:ext uri="{BB962C8B-B14F-4D97-AF65-F5344CB8AC3E}">
        <p14:creationId xmlns:p14="http://schemas.microsoft.com/office/powerpoint/2010/main" xmlns="" val="377180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283</TotalTime>
  <Words>512</Words>
  <Application>Microsoft Office PowerPoint</Application>
  <PresentationFormat>Экран (4:3)</PresentationFormat>
  <Paragraphs>101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Легка атлетика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Павло</cp:lastModifiedBy>
  <cp:revision>27</cp:revision>
  <dcterms:created xsi:type="dcterms:W3CDTF">2013-10-23T17:15:51Z</dcterms:created>
  <dcterms:modified xsi:type="dcterms:W3CDTF">2020-05-07T20:30:59Z</dcterms:modified>
</cp:coreProperties>
</file>