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3" r:id="rId3"/>
    <p:sldId id="268" r:id="rId4"/>
    <p:sldId id="261" r:id="rId5"/>
    <p:sldId id="264" r:id="rId6"/>
    <p:sldId id="265" r:id="rId7"/>
    <p:sldId id="269" r:id="rId8"/>
    <p:sldId id="267" r:id="rId9"/>
    <p:sldId id="270" r:id="rId10"/>
    <p:sldId id="271" r:id="rId11"/>
    <p:sldId id="272" r:id="rId12"/>
    <p:sldId id="273" r:id="rId13"/>
    <p:sldId id="275" r:id="rId14"/>
    <p:sldId id="277" r:id="rId15"/>
    <p:sldId id="278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1A112-B48B-4B61-BFF3-AA340C6BCC97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E38FC-F771-4DEA-B55E-B97C34B2B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38FC-F771-4DEA-B55E-B97C34B2BCD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214422"/>
            <a:ext cx="7286676" cy="1470025"/>
          </a:xfrm>
        </p:spPr>
        <p:txBody>
          <a:bodyPr/>
          <a:lstStyle>
            <a:lvl1pPr>
              <a:defRPr>
                <a:solidFill>
                  <a:srgbClr val="66003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429000"/>
            <a:ext cx="471490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600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445210-EFE5-4BC3-805B-187728E00F9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C6BA8-3BDB-4FA8-9BF2-38D27FEC7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445210-EFE5-4BC3-805B-187728E00F9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C6BA8-3BDB-4FA8-9BF2-38D27FEC7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445210-EFE5-4BC3-805B-187728E00F9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C6BA8-3BDB-4FA8-9BF2-38D27FEC7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445210-EFE5-4BC3-805B-187728E00F9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C6BA8-3BDB-4FA8-9BF2-38D27FEC7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445210-EFE5-4BC3-805B-187728E00F9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C6BA8-3BDB-4FA8-9BF2-38D27FEC7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445210-EFE5-4BC3-805B-187728E00F9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C6BA8-3BDB-4FA8-9BF2-38D27FEC7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445210-EFE5-4BC3-805B-187728E00F9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C6BA8-3BDB-4FA8-9BF2-38D27FEC7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445210-EFE5-4BC3-805B-187728E00F9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C6BA8-3BDB-4FA8-9BF2-38D27FEC7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445210-EFE5-4BC3-805B-187728E00F9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C6BA8-3BDB-4FA8-9BF2-38D27FEC7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445210-EFE5-4BC3-805B-187728E00F9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C6BA8-3BDB-4FA8-9BF2-38D27FEC7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445210-EFE5-4BC3-805B-187728E00F9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C6BA8-3BDB-4FA8-9BF2-38D27FEC7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3445210-EFE5-4BC3-805B-187728E00F9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6CC6BA8-3BDB-4FA8-9BF2-38D27FEC7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1430"/>
          <a:solidFill>
            <a:srgbClr val="660033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http://cad.kiev.ua/~demch/naph/skovoroda/lu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1571625"/>
            <a:ext cx="30003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Rectangle 3"/>
          <p:cNvPicPr>
            <a:picLocks noGrp="1" noChangeArrowheads="1"/>
          </p:cNvPicPr>
          <p:nvPr>
            <p:ph type="subTitle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861048"/>
            <a:ext cx="8352928" cy="201622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Заголовок 6"/>
          <p:cNvPicPr>
            <a:picLocks noGrp="1" noChangeArrowheads="1"/>
          </p:cNvPicPr>
          <p:nvPr>
            <p:ph type="ctr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5888" y="207963"/>
            <a:ext cx="8839200" cy="1924893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54162"/>
          </a:xfrm>
        </p:spPr>
        <p:txBody>
          <a:bodyPr>
            <a:noAutofit/>
          </a:bodyPr>
          <a:lstStyle/>
          <a:p>
            <a:r>
              <a:rPr lang="uk-UA" sz="3600" i="1" dirty="0" smtClean="0">
                <a:effectLst/>
                <a:latin typeface="Book Antiqua" pitchFamily="18" charset="0"/>
              </a:rPr>
              <a:t>З 1769 року</a:t>
            </a:r>
            <a:r>
              <a:rPr lang="ru-RU" sz="3600" i="1" dirty="0" smtClean="0">
                <a:effectLst/>
                <a:latin typeface="Book Antiqua" pitchFamily="18" charset="0"/>
              </a:rPr>
              <a:t> аж до </a:t>
            </a:r>
            <a:r>
              <a:rPr lang="ru-RU" sz="3600" i="1" dirty="0" err="1" smtClean="0">
                <a:effectLst/>
                <a:latin typeface="Book Antiqua" pitchFamily="18" charset="0"/>
              </a:rPr>
              <a:t>самої</a:t>
            </a:r>
            <a:r>
              <a:rPr lang="ru-RU" sz="3600" i="1" dirty="0" smtClean="0">
                <a:effectLst/>
                <a:latin typeface="Book Antiqua" pitchFamily="18" charset="0"/>
              </a:rPr>
              <a:t> </a:t>
            </a:r>
            <a:r>
              <a:rPr lang="ru-RU" sz="3600" i="1" dirty="0" err="1" smtClean="0">
                <a:effectLst/>
                <a:latin typeface="Book Antiqua" pitchFamily="18" charset="0"/>
              </a:rPr>
              <a:t>смерті</a:t>
            </a:r>
            <a:r>
              <a:rPr lang="ru-RU" sz="3600" i="1" dirty="0" smtClean="0">
                <a:effectLst/>
                <a:latin typeface="Book Antiqua" pitchFamily="18" charset="0"/>
              </a:rPr>
              <a:t> Сковорода </a:t>
            </a:r>
            <a:r>
              <a:rPr lang="ru-RU" sz="3600" i="1" dirty="0" err="1" smtClean="0">
                <a:effectLst/>
                <a:latin typeface="Book Antiqua" pitchFamily="18" charset="0"/>
              </a:rPr>
              <a:t>перебуватиме</a:t>
            </a:r>
            <a:r>
              <a:rPr lang="ru-RU" sz="3600" i="1" dirty="0" smtClean="0">
                <a:effectLst/>
                <a:latin typeface="Book Antiqua" pitchFamily="18" charset="0"/>
              </a:rPr>
              <a:t> в </a:t>
            </a:r>
            <a:r>
              <a:rPr lang="ru-RU" sz="3600" i="1" dirty="0" err="1" smtClean="0">
                <a:effectLst/>
                <a:latin typeface="Book Antiqua" pitchFamily="18" charset="0"/>
              </a:rPr>
              <a:t>мандрах</a:t>
            </a:r>
            <a:r>
              <a:rPr lang="ru-RU" sz="3600" i="1" dirty="0" smtClean="0">
                <a:effectLst/>
                <a:latin typeface="Book Antiqua" pitchFamily="18" charset="0"/>
              </a:rPr>
              <a:t>...</a:t>
            </a:r>
            <a:endParaRPr lang="ru-RU" sz="3600" i="1" dirty="0">
              <a:effectLst/>
              <a:latin typeface="Book Antiqua" pitchFamily="18" charset="0"/>
            </a:endParaRPr>
          </a:p>
        </p:txBody>
      </p:sp>
      <p:pic>
        <p:nvPicPr>
          <p:cNvPr id="25602" name="Picture 2" descr="C:\Users\Пользователь\Desktop\сковорода\view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760640" cy="50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Пользователь\Desktop\к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Пользователь\Desktop\сковорода\030025_5_2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376597" cy="4032448"/>
          </a:xfrm>
          <a:prstGeom prst="rect">
            <a:avLst/>
          </a:prstGeom>
          <a:noFill/>
        </p:spPr>
      </p:pic>
      <p:pic>
        <p:nvPicPr>
          <p:cNvPr id="27651" name="Picture 3" descr="C:\Users\Пользователь\Desktop\сковорода\skovoroda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060848"/>
            <a:ext cx="3347864" cy="4579262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293096"/>
            <a:ext cx="53640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Він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знає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ніяких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пристрастей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для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нього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нема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нічого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тут, а все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існує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там, по ту сторону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майбутнього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Мандруючи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фізично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Сковорода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метафізично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входить у себе,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повертається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дім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свій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знаходить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свою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внутрішню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сутність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2304256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Один із сучасників філософа так малює його образ: «Можна назвати його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безсрібним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; не було у нього ніякого майна: що було на ньому, то лиш було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uk-UA" sz="3600" i="1" dirty="0" err="1" smtClean="0">
                <a:latin typeface="Times New Roman" pitchFamily="18" charset="0"/>
                <a:cs typeface="Times New Roman" pitchFamily="18" charset="0"/>
              </a:rPr>
              <a:t>...”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3777283"/>
          </a:xfrm>
        </p:spPr>
        <p:txBody>
          <a:bodyPr/>
          <a:lstStyle/>
          <a:p>
            <a:pPr>
              <a:buNone/>
            </a:pPr>
            <a:endParaRPr lang="uk-UA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[Trohimenko-009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7344816" cy="450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24000"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1794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Григорій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Сковорода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відвідав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друга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Ковалинського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Орловщині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подарував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рукописів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24000">
              <a:lnSpc>
                <a:spcPct val="15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Там він відчув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наближення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своєї смерті.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5030019"/>
          </a:xfrm>
        </p:spPr>
        <p:txBody>
          <a:bodyPr/>
          <a:lstStyle/>
          <a:p>
            <a:pPr indent="324000">
              <a:buNone/>
            </a:pPr>
            <a:r>
              <a:rPr lang="ru-RU" dirty="0" smtClean="0">
                <a:latin typeface="Bookman Old Style" pitchFamily="18" charset="0"/>
              </a:rPr>
              <a:t>Помер Сковорода на </a:t>
            </a:r>
            <a:r>
              <a:rPr lang="ru-RU" dirty="0" err="1" smtClean="0">
                <a:latin typeface="Bookman Old Style" pitchFamily="18" charset="0"/>
              </a:rPr>
              <a:t>світанку</a:t>
            </a:r>
            <a:r>
              <a:rPr lang="ru-RU" dirty="0" smtClean="0">
                <a:latin typeface="Bookman Old Style" pitchFamily="18" charset="0"/>
              </a:rPr>
              <a:t> у </a:t>
            </a:r>
            <a:r>
              <a:rPr lang="ru-RU" dirty="0" err="1" smtClean="0">
                <a:latin typeface="Bookman Old Style" pitchFamily="18" charset="0"/>
              </a:rPr>
              <a:t>неділю</a:t>
            </a:r>
            <a:r>
              <a:rPr lang="ru-RU" dirty="0" smtClean="0">
                <a:latin typeface="Bookman Old Style" pitchFamily="18" charset="0"/>
              </a:rPr>
              <a:t> 9 листопада 1794 року в </a:t>
            </a:r>
            <a:r>
              <a:rPr lang="ru-RU" dirty="0" err="1" smtClean="0">
                <a:latin typeface="Bookman Old Style" pitchFamily="18" charset="0"/>
              </a:rPr>
              <a:t>селі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Іванівка</a:t>
            </a:r>
            <a:r>
              <a:rPr lang="ru-RU" dirty="0" smtClean="0">
                <a:latin typeface="Bookman Old Style" pitchFamily="18" charset="0"/>
              </a:rPr>
              <a:t> (</a:t>
            </a:r>
            <a:r>
              <a:rPr lang="ru-RU" dirty="0" err="1" smtClean="0">
                <a:latin typeface="Bookman Old Style" pitchFamily="18" charset="0"/>
              </a:rPr>
              <a:t>тепер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Сковородинівка</a:t>
            </a:r>
            <a:r>
              <a:rPr lang="ru-RU" dirty="0" smtClean="0">
                <a:latin typeface="Bookman Old Style" pitchFamily="18" charset="0"/>
              </a:rPr>
              <a:t>) </a:t>
            </a:r>
            <a:r>
              <a:rPr lang="ru-RU" dirty="0" err="1" smtClean="0">
                <a:latin typeface="Bookman Old Style" pitchFamily="18" charset="0"/>
              </a:rPr>
              <a:t>в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маєтку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знайомого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поміщика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Андрія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Ковалевського</a:t>
            </a:r>
            <a:r>
              <a:rPr lang="ru-RU" dirty="0" smtClean="0">
                <a:latin typeface="Bookman Old Style" pitchFamily="18" charset="0"/>
              </a:rPr>
              <a:t> на </a:t>
            </a:r>
            <a:r>
              <a:rPr lang="ru-RU" dirty="0" err="1" smtClean="0">
                <a:latin typeface="Bookman Old Style" pitchFamily="18" charset="0"/>
              </a:rPr>
              <a:t>Харківщині</a:t>
            </a:r>
            <a:r>
              <a:rPr lang="ru-RU" dirty="0" smtClean="0">
                <a:latin typeface="Bookman Old Style" pitchFamily="18" charset="0"/>
              </a:rPr>
              <a:t>.</a:t>
            </a: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Картинки по запросу г сковорода могила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971600" y="2852936"/>
            <a:ext cx="6943323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З</a:t>
            </a:r>
            <a:r>
              <a:rPr lang="ru-RU" dirty="0" smtClean="0"/>
              <a:t> 1751 </a:t>
            </a:r>
            <a:r>
              <a:rPr lang="ru-RU" dirty="0" err="1" smtClean="0"/>
              <a:t>Григорій</a:t>
            </a:r>
            <a:r>
              <a:rPr lang="ru-RU" dirty="0" smtClean="0"/>
              <a:t> Сковорода </a:t>
            </a:r>
            <a:r>
              <a:rPr lang="ru-RU" dirty="0" err="1" smtClean="0"/>
              <a:t>викладав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</a:t>
            </a:r>
            <a:r>
              <a:rPr lang="ru-RU" dirty="0" err="1" smtClean="0"/>
              <a:t>етику</a:t>
            </a:r>
            <a:r>
              <a:rPr lang="ru-RU" dirty="0" smtClean="0"/>
              <a:t>, </a:t>
            </a:r>
            <a:r>
              <a:rPr lang="ru-RU" dirty="0" err="1" smtClean="0"/>
              <a:t>поетику</a:t>
            </a:r>
            <a:r>
              <a:rPr lang="ru-RU" dirty="0" smtClean="0"/>
              <a:t> в </a:t>
            </a:r>
            <a:r>
              <a:rPr lang="ru-RU" dirty="0" err="1" smtClean="0"/>
              <a:t>Переяславському</a:t>
            </a:r>
            <a:r>
              <a:rPr lang="ru-RU" dirty="0" smtClean="0"/>
              <a:t> </a:t>
            </a:r>
            <a:r>
              <a:rPr lang="ru-RU" dirty="0" err="1" smtClean="0"/>
              <a:t>колегіумі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 descr="C:\Users\Пользователь\Desktop\сковорода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6696744" cy="4360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skifa.narod.ru/pereyaslav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6672"/>
            <a:ext cx="4286250" cy="5786437"/>
          </a:xfrm>
          <a:prstGeom prst="ellips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5076056" cy="4032448"/>
          </a:xfrm>
        </p:spPr>
        <p:txBody>
          <a:bodyPr/>
          <a:lstStyle/>
          <a:p>
            <a:pPr algn="ctr">
              <a:buNone/>
            </a:pPr>
            <a:r>
              <a:rPr lang="uk-UA" sz="4400" b="1" i="1" dirty="0" err="1" smtClean="0">
                <a:latin typeface="Comic Sans MS" pitchFamily="66" charset="0"/>
              </a:rPr>
              <a:t>“Одна</a:t>
            </a:r>
            <a:r>
              <a:rPr lang="uk-UA" sz="4400" b="1" i="1" dirty="0" smtClean="0">
                <a:latin typeface="Comic Sans MS" pitchFamily="66" charset="0"/>
              </a:rPr>
              <a:t> справа єпископський жезл, </a:t>
            </a:r>
            <a:endParaRPr lang="uk-UA" sz="4400" b="1" i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uk-UA" sz="4400" b="1" i="1" dirty="0" smtClean="0">
                <a:latin typeface="Comic Sans MS" pitchFamily="66" charset="0"/>
              </a:rPr>
              <a:t>інша </a:t>
            </a:r>
            <a:r>
              <a:rPr lang="uk-UA" sz="4400" b="1" i="1" dirty="0" smtClean="0">
                <a:latin typeface="Comic Sans MS" pitchFamily="66" charset="0"/>
              </a:rPr>
              <a:t>– паличка </a:t>
            </a:r>
            <a:r>
              <a:rPr lang="uk-UA" sz="4400" b="1" i="1" dirty="0" err="1" smtClean="0">
                <a:latin typeface="Comic Sans MS" pitchFamily="66" charset="0"/>
              </a:rPr>
              <a:t>музиканта”</a:t>
            </a:r>
            <a:endParaRPr lang="ru-RU" sz="44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сковорода\8845158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626" t="13039" r="12013"/>
          <a:stretch>
            <a:fillRect/>
          </a:stretch>
        </p:blipFill>
        <p:spPr bwMode="auto">
          <a:xfrm>
            <a:off x="3491880" y="4077072"/>
            <a:ext cx="3804991" cy="27809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1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1754 — 1759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працював</a:t>
            </a:r>
            <a:r>
              <a:rPr lang="ru-RU" dirty="0" smtClean="0"/>
              <a:t> </a:t>
            </a:r>
            <a:r>
              <a:rPr lang="ru-RU" dirty="0" err="1" smtClean="0"/>
              <a:t>домашнім</a:t>
            </a:r>
            <a:r>
              <a:rPr lang="ru-RU" dirty="0" smtClean="0"/>
              <a:t> учителем у с. </a:t>
            </a:r>
            <a:r>
              <a:rPr lang="ru-RU" dirty="0" err="1" smtClean="0"/>
              <a:t>Коврай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00" name="Picture 4" descr="C:\Users\Пользователь\Desktop\сковорода\180px-НИРОД,_Георгий_Михайлович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556792"/>
            <a:ext cx="2366160" cy="2592288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сковорода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16832"/>
            <a:ext cx="446883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сковорода\36-Skovoro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/>
          </a:blip>
          <a:srcRect/>
          <a:stretch>
            <a:fillRect/>
          </a:stretch>
        </p:blipFill>
        <p:spPr bwMode="auto">
          <a:xfrm>
            <a:off x="4860032" y="620688"/>
            <a:ext cx="3995880" cy="4842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51520" y="868420"/>
            <a:ext cx="453650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Мешкаючи в Харкові, філософ привертав до себе увагу і своїми часом дуже незвичними для загалу думками, і своїм, певно, ще більш незвичним 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життям</a:t>
            </a:r>
            <a:endParaRPr kumimoji="0" lang="uk-UA" sz="44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861048"/>
            <a:ext cx="8712968" cy="27809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 smtClean="0">
                <a:latin typeface="Book Antiqua" pitchFamily="18" charset="0"/>
              </a:rPr>
              <a:t>У </a:t>
            </a:r>
            <a:r>
              <a:rPr lang="ru-RU" dirty="0" err="1" smtClean="0">
                <a:latin typeface="Book Antiqua" pitchFamily="18" charset="0"/>
              </a:rPr>
              <a:t>серпні</a:t>
            </a:r>
            <a:r>
              <a:rPr lang="ru-RU" dirty="0" smtClean="0">
                <a:latin typeface="Book Antiqua" pitchFamily="18" charset="0"/>
              </a:rPr>
              <a:t> 1759 року на </a:t>
            </a:r>
            <a:r>
              <a:rPr lang="ru-RU" dirty="0" err="1" smtClean="0">
                <a:latin typeface="Book Antiqua" pitchFamily="18" charset="0"/>
              </a:rPr>
              <a:t>запрошення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білгородського</a:t>
            </a:r>
            <a:r>
              <a:rPr lang="ru-RU" dirty="0" smtClean="0">
                <a:latin typeface="Book Antiqua" pitchFamily="18" charset="0"/>
              </a:rPr>
              <a:t> та </a:t>
            </a:r>
            <a:r>
              <a:rPr lang="ru-RU" dirty="0" err="1" smtClean="0">
                <a:latin typeface="Book Antiqua" pitchFamily="18" charset="0"/>
              </a:rPr>
              <a:t>обоянського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архиєрея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Йоасафа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Миткевича</a:t>
            </a:r>
            <a:r>
              <a:rPr lang="ru-RU" dirty="0" smtClean="0">
                <a:latin typeface="Book Antiqua" pitchFamily="18" charset="0"/>
              </a:rPr>
              <a:t> Сковорода </a:t>
            </a:r>
            <a:r>
              <a:rPr lang="ru-RU" dirty="0" err="1" smtClean="0">
                <a:latin typeface="Book Antiqua" pitchFamily="18" charset="0"/>
              </a:rPr>
              <a:t>прибув</a:t>
            </a:r>
            <a:r>
              <a:rPr lang="ru-RU" dirty="0" smtClean="0">
                <a:latin typeface="Book Antiqua" pitchFamily="18" charset="0"/>
              </a:rPr>
              <a:t> на </a:t>
            </a:r>
            <a:r>
              <a:rPr lang="ru-RU" dirty="0" err="1" smtClean="0">
                <a:latin typeface="Book Antiqua" pitchFamily="18" charset="0"/>
              </a:rPr>
              <a:t>Слобожанщину</a:t>
            </a:r>
            <a:r>
              <a:rPr lang="ru-RU" dirty="0" smtClean="0">
                <a:latin typeface="Book Antiqua" pitchFamily="18" charset="0"/>
              </a:rPr>
              <a:t>, </a:t>
            </a:r>
            <a:r>
              <a:rPr lang="ru-RU" dirty="0" err="1" smtClean="0">
                <a:latin typeface="Book Antiqua" pitchFamily="18" charset="0"/>
              </a:rPr>
              <a:t>обійнявши</a:t>
            </a:r>
            <a:r>
              <a:rPr lang="ru-RU" dirty="0" smtClean="0">
                <a:latin typeface="Book Antiqua" pitchFamily="18" charset="0"/>
              </a:rPr>
              <a:t> посаду </a:t>
            </a:r>
            <a:r>
              <a:rPr lang="ru-RU" dirty="0" err="1" smtClean="0">
                <a:latin typeface="Book Antiqua" pitchFamily="18" charset="0"/>
              </a:rPr>
              <a:t>викладача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поетики</a:t>
            </a:r>
            <a:r>
              <a:rPr lang="ru-RU" dirty="0" smtClean="0">
                <a:latin typeface="Book Antiqua" pitchFamily="18" charset="0"/>
              </a:rPr>
              <a:t> в </a:t>
            </a:r>
            <a:r>
              <a:rPr lang="ru-RU" dirty="0" err="1" smtClean="0">
                <a:latin typeface="Book Antiqua" pitchFamily="18" charset="0"/>
              </a:rPr>
              <a:t>Харківському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колегіумі</a:t>
            </a:r>
            <a:r>
              <a:rPr lang="ru-RU" dirty="0" smtClean="0">
                <a:latin typeface="Book Antiqu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Шкільний клас"/>
          <p:cNvPicPr>
            <a:picLocks noChangeAspect="1" noChangeArrowheads="1"/>
          </p:cNvPicPr>
          <p:nvPr/>
        </p:nvPicPr>
        <p:blipFill>
          <a:blip r:embed="rId2" cstate="print"/>
          <a:srcRect b="10363"/>
          <a:stretch>
            <a:fillRect/>
          </a:stretch>
        </p:blipFill>
        <p:spPr bwMode="auto">
          <a:xfrm>
            <a:off x="1835696" y="188640"/>
            <a:ext cx="5220072" cy="3744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Пользователь\Desktop\сковорода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7596336" cy="42210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180344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	Студенти </a:t>
            </a:r>
            <a:r>
              <a:rPr lang="uk-UA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щиро полюбили свого викладача, який знав не тільки піїтику, а й добре грав, співав, водив їх на прогулянки над  левадною </a:t>
            </a:r>
            <a:r>
              <a:rPr lang="uk-UA" sz="2800" b="1" i="1" dirty="0" err="1" smtClean="0">
                <a:solidFill>
                  <a:srgbClr val="800000"/>
                </a:solidFill>
                <a:latin typeface="Bookman Old Style" pitchFamily="18" charset="0"/>
              </a:rPr>
              <a:t>Лопанню</a:t>
            </a:r>
            <a:r>
              <a:rPr lang="uk-UA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, у тісний гай на горі за фортечними стінами. </a:t>
            </a:r>
            <a:endParaRPr lang="ru-RU" sz="2800" b="1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torage.classniy.ru/e/4/3/d/81248_460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8757337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ще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Сковорода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відмовлявся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від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високих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звань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та почестей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2564904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latin typeface="Franklin Gothic Demi" pitchFamily="34" charset="0"/>
              </a:rPr>
              <a:t>Го</a:t>
            </a:r>
            <a:r>
              <a:rPr lang="ru-RU" dirty="0" err="1" smtClean="0">
                <a:latin typeface="Franklin Gothic Demi" pitchFamily="34" charset="0"/>
              </a:rPr>
              <a:t>ловний</a:t>
            </a:r>
            <a:r>
              <a:rPr lang="ru-RU" dirty="0" smtClean="0">
                <a:latin typeface="Franklin Gothic Demi" pitchFamily="34" charset="0"/>
              </a:rPr>
              <a:t> </a:t>
            </a:r>
            <a:r>
              <a:rPr lang="ru-RU" dirty="0" err="1" smtClean="0">
                <a:latin typeface="Franklin Gothic Demi" pitchFamily="34" charset="0"/>
              </a:rPr>
              <a:t>педагогічний</a:t>
            </a:r>
            <a:r>
              <a:rPr lang="ru-RU" dirty="0" smtClean="0">
                <a:latin typeface="Franklin Gothic Demi" pitchFamily="34" charset="0"/>
              </a:rPr>
              <a:t> принцип Сковороди — </a:t>
            </a:r>
            <a:r>
              <a:rPr lang="ru-RU" dirty="0" err="1" smtClean="0">
                <a:latin typeface="Franklin Gothic Demi" pitchFamily="34" charset="0"/>
              </a:rPr>
              <a:t>розвиток</a:t>
            </a:r>
            <a:r>
              <a:rPr lang="ru-RU" dirty="0" smtClean="0">
                <a:latin typeface="Franklin Gothic Demi" pitchFamily="34" charset="0"/>
              </a:rPr>
              <a:t> </a:t>
            </a:r>
            <a:r>
              <a:rPr lang="ru-RU" dirty="0" err="1" smtClean="0">
                <a:latin typeface="Franklin Gothic Demi" pitchFamily="34" charset="0"/>
              </a:rPr>
              <a:t>природних</a:t>
            </a:r>
            <a:r>
              <a:rPr lang="ru-RU" dirty="0" smtClean="0">
                <a:latin typeface="Franklin Gothic Demi" pitchFamily="34" charset="0"/>
              </a:rPr>
              <a:t> </a:t>
            </a:r>
            <a:r>
              <a:rPr lang="ru-RU" dirty="0" err="1" smtClean="0">
                <a:latin typeface="Franklin Gothic Demi" pitchFamily="34" charset="0"/>
              </a:rPr>
              <a:t>здібностей</a:t>
            </a:r>
            <a:r>
              <a:rPr lang="ru-RU" dirty="0" smtClean="0">
                <a:latin typeface="Franklin Gothic Demi" pitchFamily="34" charset="0"/>
              </a:rPr>
              <a:t> </a:t>
            </a:r>
            <a:r>
              <a:rPr lang="ru-RU" dirty="0" err="1" smtClean="0">
                <a:latin typeface="Franklin Gothic Demi" pitchFamily="34" charset="0"/>
              </a:rPr>
              <a:t>людини</a:t>
            </a:r>
            <a:r>
              <a:rPr lang="ru-RU" dirty="0" smtClean="0">
                <a:latin typeface="Franklin Gothic Demi" pitchFamily="34" charset="0"/>
              </a:rPr>
              <a:t>. </a:t>
            </a:r>
            <a:br>
              <a:rPr lang="ru-RU" dirty="0" smtClean="0">
                <a:latin typeface="Franklin Gothic Demi" pitchFamily="34" charset="0"/>
              </a:rPr>
            </a:br>
            <a:endParaRPr lang="ru-RU" dirty="0"/>
          </a:p>
        </p:txBody>
      </p:sp>
      <p:pic>
        <p:nvPicPr>
          <p:cNvPr id="24578" name="Picture 2" descr="C:\Users\Пользователь\Desktop\сковорода\420-8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528392" cy="4669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03b8985c2188afbbbe7fcbdfa8b223a4512"/>
</p:tagLst>
</file>

<file path=ppt/theme/theme1.xml><?xml version="1.0" encoding="utf-8"?>
<a:theme xmlns:a="http://schemas.openxmlformats.org/drawingml/2006/main" name="Тема3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66A53B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277</TotalTime>
  <Words>250</Words>
  <Application>Microsoft Office PowerPoint</Application>
  <PresentationFormat>Экран (4:3)</PresentationFormat>
  <Paragraphs>26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Тема3</vt:lpstr>
      <vt:lpstr>Слайд 1</vt:lpstr>
      <vt:lpstr>З 1751 Григорій Сковорода викладав мови, етику, поетику в Переяславському колегіумі.</vt:lpstr>
      <vt:lpstr>Слайд 3</vt:lpstr>
      <vt:lpstr>У 1754 — 1759 рр. працював домашнім учителем у с. Коврай.</vt:lpstr>
      <vt:lpstr>Слайд 5</vt:lpstr>
      <vt:lpstr>Слайд 6</vt:lpstr>
      <vt:lpstr>Слайд 7</vt:lpstr>
      <vt:lpstr>А ще Сковорода відмовлявся від високих звань та почестей</vt:lpstr>
      <vt:lpstr>Головний педагогічний принцип Сковороди — розвиток природних здібностей людини.  </vt:lpstr>
      <vt:lpstr>З 1769 року аж до самої смерті Сковорода перебуватиме в мандрах...</vt:lpstr>
      <vt:lpstr>Слайд 11</vt:lpstr>
      <vt:lpstr>Слайд 12</vt:lpstr>
      <vt:lpstr>Один із сучасників філософа так малює його образ: «Можна назвати його безсрібним; не було у нього ніякого майна: що було на ньому, то лиш було його...”  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</cp:revision>
  <dcterms:created xsi:type="dcterms:W3CDTF">2017-10-24T18:50:41Z</dcterms:created>
  <dcterms:modified xsi:type="dcterms:W3CDTF">2017-11-05T16:37:23Z</dcterms:modified>
</cp:coreProperties>
</file>