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56" r:id="rId2"/>
    <p:sldId id="257" r:id="rId3"/>
    <p:sldId id="259" r:id="rId4"/>
    <p:sldId id="261" r:id="rId5"/>
    <p:sldId id="262" r:id="rId6"/>
    <p:sldId id="263" r:id="rId7"/>
    <p:sldId id="264" r:id="rId8"/>
    <p:sldId id="266" r:id="rId9"/>
    <p:sldId id="267" r:id="rId10"/>
    <p:sldId id="268" r:id="rId11"/>
    <p:sldId id="274" r:id="rId12"/>
    <p:sldId id="275" r:id="rId13"/>
    <p:sldId id="276" r:id="rId14"/>
    <p:sldId id="277" r:id="rId15"/>
    <p:sldId id="278" r:id="rId16"/>
    <p:sldId id="289" r:id="rId17"/>
    <p:sldId id="279" r:id="rId18"/>
    <p:sldId id="280" r:id="rId19"/>
    <p:sldId id="281" r:id="rId20"/>
    <p:sldId id="282" r:id="rId21"/>
    <p:sldId id="287" r:id="rId22"/>
    <p:sldId id="288" r:id="rId23"/>
    <p:sldId id="283" r:id="rId24"/>
    <p:sldId id="284" r:id="rId25"/>
    <p:sldId id="285" r:id="rId26"/>
    <p:sldId id="286" r:id="rId27"/>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24" autoAdjust="0"/>
  </p:normalViewPr>
  <p:slideViewPr>
    <p:cSldViewPr>
      <p:cViewPr varScale="1">
        <p:scale>
          <a:sx n="53" d="100"/>
          <a:sy n="53" d="100"/>
        </p:scale>
        <p:origin x="-4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5" d="100"/>
          <a:sy n="65" d="100"/>
        </p:scale>
        <p:origin x="-265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1DC500-442E-4EE3-BA42-DC9889B06CF6}" type="datetimeFigureOut">
              <a:rPr lang="uk-UA" smtClean="0"/>
              <a:t>25.01.2016</a:t>
            </a:fld>
            <a:endParaRPr lang="uk-UA"/>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FAA818-3B10-40E4-A37B-F236D3C24545}" type="slidenum">
              <a:rPr lang="uk-UA" smtClean="0"/>
              <a:t>‹№›</a:t>
            </a:fld>
            <a:endParaRPr lang="uk-UA"/>
          </a:p>
        </p:txBody>
      </p:sp>
    </p:spTree>
    <p:extLst>
      <p:ext uri="{BB962C8B-B14F-4D97-AF65-F5344CB8AC3E}">
        <p14:creationId xmlns:p14="http://schemas.microsoft.com/office/powerpoint/2010/main" val="3674249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fld id="{BAFAA818-3B10-40E4-A37B-F236D3C24545}" type="slidenum">
              <a:rPr lang="uk-UA" smtClean="0"/>
              <a:t>4</a:t>
            </a:fld>
            <a:endParaRPr lang="uk-UA"/>
          </a:p>
        </p:txBody>
      </p:sp>
    </p:spTree>
    <p:extLst>
      <p:ext uri="{BB962C8B-B14F-4D97-AF65-F5344CB8AC3E}">
        <p14:creationId xmlns:p14="http://schemas.microsoft.com/office/powerpoint/2010/main" val="1864501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10" name="Прямокутний трикут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uk-UA" smtClean="0"/>
              <a:t>Зразок заголовка</a:t>
            </a:r>
            <a:endParaRPr kumimoji="0" lang="en-US"/>
          </a:p>
        </p:txBody>
      </p:sp>
      <p:sp>
        <p:nvSpPr>
          <p:cNvPr id="17" name="Пі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uk-UA" smtClean="0"/>
              <a:t>Зразок підзаголовка</a:t>
            </a:r>
            <a:endParaRPr kumimoji="0" lang="en-US"/>
          </a:p>
        </p:txBody>
      </p:sp>
      <p:grpSp>
        <p:nvGrpSpPr>
          <p:cNvPr id="2" name="Групувати 1"/>
          <p:cNvGrpSpPr/>
          <p:nvPr/>
        </p:nvGrpSpPr>
        <p:grpSpPr>
          <a:xfrm>
            <a:off x="-3765" y="4953000"/>
            <a:ext cx="9147765" cy="1912088"/>
            <a:chOff x="-3765" y="4832896"/>
            <a:chExt cx="9147765" cy="2032192"/>
          </a:xfrm>
        </p:grpSpPr>
        <p:sp>
          <p:nvSpPr>
            <p:cNvPr id="7" name="Поліліні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іліні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іліні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 сполучна ліні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Місце для дати 29"/>
          <p:cNvSpPr>
            <a:spLocks noGrp="1"/>
          </p:cNvSpPr>
          <p:nvPr>
            <p:ph type="dt" sz="half" idx="10"/>
          </p:nvPr>
        </p:nvSpPr>
        <p:spPr/>
        <p:txBody>
          <a:bodyPr/>
          <a:lstStyle>
            <a:lvl1pPr>
              <a:defRPr>
                <a:solidFill>
                  <a:srgbClr val="FFFFFF"/>
                </a:solidFill>
              </a:defRPr>
            </a:lvl1pPr>
            <a:extLst/>
          </a:lstStyle>
          <a:p>
            <a:fld id="{C90A66AE-81F5-474A-B74B-EE41E9320F19}" type="datetimeFigureOut">
              <a:rPr lang="uk-UA" smtClean="0"/>
              <a:t>25.01.2016</a:t>
            </a:fld>
            <a:endParaRPr lang="uk-UA"/>
          </a:p>
        </p:txBody>
      </p:sp>
      <p:sp>
        <p:nvSpPr>
          <p:cNvPr id="19" name="Місце для нижнього колонтитула 18"/>
          <p:cNvSpPr>
            <a:spLocks noGrp="1"/>
          </p:cNvSpPr>
          <p:nvPr>
            <p:ph type="ftr" sz="quarter" idx="11"/>
          </p:nvPr>
        </p:nvSpPr>
        <p:spPr/>
        <p:txBody>
          <a:bodyPr/>
          <a:lstStyle>
            <a:lvl1pPr>
              <a:defRPr>
                <a:solidFill>
                  <a:schemeClr val="accent1">
                    <a:tint val="20000"/>
                  </a:schemeClr>
                </a:solidFill>
              </a:defRPr>
            </a:lvl1pPr>
            <a:extLst/>
          </a:lstStyle>
          <a:p>
            <a:endParaRPr lang="uk-UA"/>
          </a:p>
        </p:txBody>
      </p:sp>
      <p:sp>
        <p:nvSpPr>
          <p:cNvPr id="27" name="Місце для номера слайда 26"/>
          <p:cNvSpPr>
            <a:spLocks noGrp="1"/>
          </p:cNvSpPr>
          <p:nvPr>
            <p:ph type="sldNum" sz="quarter" idx="12"/>
          </p:nvPr>
        </p:nvSpPr>
        <p:spPr/>
        <p:txBody>
          <a:bodyPr/>
          <a:lstStyle>
            <a:lvl1pPr>
              <a:defRPr>
                <a:solidFill>
                  <a:srgbClr val="FFFFFF"/>
                </a:solidFill>
              </a:defRPr>
            </a:lvl1pPr>
            <a:extLst/>
          </a:lstStyle>
          <a:p>
            <a:fld id="{764F593F-0D5B-4CF0-BEE2-6583C73E7271}"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457200" y="1481329"/>
            <a:ext cx="8229600" cy="4386071"/>
          </a:xfrm>
        </p:spPr>
        <p:txBody>
          <a:bodyPr vert="eaVert"/>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extLst/>
          </a:lstStyle>
          <a:p>
            <a:fld id="{C90A66AE-81F5-474A-B74B-EE41E9320F19}" type="datetimeFigureOut">
              <a:rPr lang="uk-UA" smtClean="0"/>
              <a:t>25.01.2016</a:t>
            </a:fld>
            <a:endParaRPr lang="uk-UA"/>
          </a:p>
        </p:txBody>
      </p:sp>
      <p:sp>
        <p:nvSpPr>
          <p:cNvPr id="5" name="Місце для нижнього колонтитула 4"/>
          <p:cNvSpPr>
            <a:spLocks noGrp="1"/>
          </p:cNvSpPr>
          <p:nvPr>
            <p:ph type="ftr" sz="quarter" idx="11"/>
          </p:nvPr>
        </p:nvSpPr>
        <p:spPr/>
        <p:txBody>
          <a:bodyPr/>
          <a:lstStyle>
            <a:extLst/>
          </a:lstStyle>
          <a:p>
            <a:endParaRPr lang="uk-UA"/>
          </a:p>
        </p:txBody>
      </p:sp>
      <p:sp>
        <p:nvSpPr>
          <p:cNvPr id="6" name="Місце для номера слайда 5"/>
          <p:cNvSpPr>
            <a:spLocks noGrp="1"/>
          </p:cNvSpPr>
          <p:nvPr>
            <p:ph type="sldNum" sz="quarter" idx="12"/>
          </p:nvPr>
        </p:nvSpPr>
        <p:spPr/>
        <p:txBody>
          <a:bodyPr/>
          <a:lstStyle>
            <a:extLst/>
          </a:lstStyle>
          <a:p>
            <a:fld id="{764F593F-0D5B-4CF0-BEE2-6583C73E7271}"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844013" y="274640"/>
            <a:ext cx="1777470" cy="5592761"/>
          </a:xfrm>
        </p:spPr>
        <p:txBody>
          <a:bodyPr vert="eaVert"/>
          <a:lstStyle>
            <a:extLs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457200" y="274641"/>
            <a:ext cx="6324600" cy="5592760"/>
          </a:xfrm>
        </p:spPr>
        <p:txBody>
          <a:bodyPr vert="eaVert"/>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extLst/>
          </a:lstStyle>
          <a:p>
            <a:fld id="{C90A66AE-81F5-474A-B74B-EE41E9320F19}" type="datetimeFigureOut">
              <a:rPr lang="uk-UA" smtClean="0"/>
              <a:t>25.01.2016</a:t>
            </a:fld>
            <a:endParaRPr lang="uk-UA"/>
          </a:p>
        </p:txBody>
      </p:sp>
      <p:sp>
        <p:nvSpPr>
          <p:cNvPr id="5" name="Місце для нижнього колонтитула 4"/>
          <p:cNvSpPr>
            <a:spLocks noGrp="1"/>
          </p:cNvSpPr>
          <p:nvPr>
            <p:ph type="ftr" sz="quarter" idx="11"/>
          </p:nvPr>
        </p:nvSpPr>
        <p:spPr/>
        <p:txBody>
          <a:bodyPr/>
          <a:lstStyle>
            <a:extLst/>
          </a:lstStyle>
          <a:p>
            <a:endParaRPr lang="uk-UA"/>
          </a:p>
        </p:txBody>
      </p:sp>
      <p:sp>
        <p:nvSpPr>
          <p:cNvPr id="6" name="Місце для номера слайда 5"/>
          <p:cNvSpPr>
            <a:spLocks noGrp="1"/>
          </p:cNvSpPr>
          <p:nvPr>
            <p:ph type="sldNum" sz="quarter" idx="12"/>
          </p:nvPr>
        </p:nvSpPr>
        <p:spPr/>
        <p:txBody>
          <a:bodyPr/>
          <a:lstStyle>
            <a:extLst/>
          </a:lstStyle>
          <a:p>
            <a:fld id="{764F593F-0D5B-4CF0-BEE2-6583C73E7271}"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extLst/>
          </a:lstStyle>
          <a:p>
            <a:fld id="{C90A66AE-81F5-474A-B74B-EE41E9320F19}" type="datetimeFigureOut">
              <a:rPr lang="uk-UA" smtClean="0"/>
              <a:t>25.01.2016</a:t>
            </a:fld>
            <a:endParaRPr lang="uk-UA"/>
          </a:p>
        </p:txBody>
      </p:sp>
      <p:sp>
        <p:nvSpPr>
          <p:cNvPr id="5" name="Місце для нижнього колонтитула 4"/>
          <p:cNvSpPr>
            <a:spLocks noGrp="1"/>
          </p:cNvSpPr>
          <p:nvPr>
            <p:ph type="ftr" sz="quarter" idx="11"/>
          </p:nvPr>
        </p:nvSpPr>
        <p:spPr/>
        <p:txBody>
          <a:bodyPr/>
          <a:lstStyle>
            <a:extLst/>
          </a:lstStyle>
          <a:p>
            <a:endParaRPr lang="uk-UA"/>
          </a:p>
        </p:txBody>
      </p:sp>
      <p:sp>
        <p:nvSpPr>
          <p:cNvPr id="6" name="Місце для номера слайда 5"/>
          <p:cNvSpPr>
            <a:spLocks noGrp="1"/>
          </p:cNvSpPr>
          <p:nvPr>
            <p:ph type="sldNum" sz="quarter" idx="12"/>
          </p:nvPr>
        </p:nvSpPr>
        <p:spPr/>
        <p:txBody>
          <a:bodyPr/>
          <a:lstStyle>
            <a:extLst/>
          </a:lstStyle>
          <a:p>
            <a:fld id="{764F593F-0D5B-4CF0-BEE2-6583C73E7271}" type="slidenum">
              <a:rPr lang="uk-UA" smtClean="0"/>
              <a:t>‹№›</a:t>
            </a:fld>
            <a:endParaRPr lang="uk-UA"/>
          </a:p>
        </p:txBody>
      </p:sp>
      <p:sp>
        <p:nvSpPr>
          <p:cNvPr id="7" name="Заголовок 6"/>
          <p:cNvSpPr>
            <a:spLocks noGrp="1"/>
          </p:cNvSpPr>
          <p:nvPr>
            <p:ph type="title"/>
          </p:nvPr>
        </p:nvSpPr>
        <p:spPr/>
        <p:txBody>
          <a:bodyPr rtlCol="0"/>
          <a:lstStyle>
            <a:extLst/>
          </a:lstStyle>
          <a:p>
            <a:r>
              <a:rPr kumimoji="0" lang="uk-UA" smtClean="0"/>
              <a:t>Зразок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uk-UA" smtClean="0"/>
              <a:t>Зразок тексту</a:t>
            </a:r>
          </a:p>
        </p:txBody>
      </p:sp>
      <p:sp>
        <p:nvSpPr>
          <p:cNvPr id="4" name="Місце для дати 3"/>
          <p:cNvSpPr>
            <a:spLocks noGrp="1"/>
          </p:cNvSpPr>
          <p:nvPr>
            <p:ph type="dt" sz="half" idx="10"/>
          </p:nvPr>
        </p:nvSpPr>
        <p:spPr/>
        <p:txBody>
          <a:bodyPr/>
          <a:lstStyle>
            <a:extLst/>
          </a:lstStyle>
          <a:p>
            <a:fld id="{C90A66AE-81F5-474A-B74B-EE41E9320F19}" type="datetimeFigureOut">
              <a:rPr lang="uk-UA" smtClean="0"/>
              <a:t>25.01.2016</a:t>
            </a:fld>
            <a:endParaRPr lang="uk-UA"/>
          </a:p>
        </p:txBody>
      </p:sp>
      <p:sp>
        <p:nvSpPr>
          <p:cNvPr id="5" name="Місце для нижнього колонтитула 4"/>
          <p:cNvSpPr>
            <a:spLocks noGrp="1"/>
          </p:cNvSpPr>
          <p:nvPr>
            <p:ph type="ftr" sz="quarter" idx="11"/>
          </p:nvPr>
        </p:nvSpPr>
        <p:spPr/>
        <p:txBody>
          <a:bodyPr/>
          <a:lstStyle>
            <a:extLst/>
          </a:lstStyle>
          <a:p>
            <a:endParaRPr lang="uk-UA"/>
          </a:p>
        </p:txBody>
      </p:sp>
      <p:sp>
        <p:nvSpPr>
          <p:cNvPr id="6" name="Місце для номера слайда 5"/>
          <p:cNvSpPr>
            <a:spLocks noGrp="1"/>
          </p:cNvSpPr>
          <p:nvPr>
            <p:ph type="sldNum" sz="quarter" idx="12"/>
          </p:nvPr>
        </p:nvSpPr>
        <p:spPr/>
        <p:txBody>
          <a:bodyPr/>
          <a:lstStyle>
            <a:extLst/>
          </a:lstStyle>
          <a:p>
            <a:fld id="{764F593F-0D5B-4CF0-BEE2-6583C73E7271}" type="slidenum">
              <a:rPr lang="uk-UA" smtClean="0"/>
              <a:t>‹№›</a:t>
            </a:fld>
            <a:endParaRPr lang="uk-UA"/>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bg>
      <p:bgRef idx="1002">
        <a:schemeClr val="bg1"/>
      </p:bgRef>
    </p:bg>
    <p:spTree>
      <p:nvGrpSpPr>
        <p:cNvPr id="1" name=""/>
        <p:cNvGrpSpPr/>
        <p:nvPr/>
      </p:nvGrpSpPr>
      <p:grpSpPr>
        <a:xfrm>
          <a:off x="0" y="0"/>
          <a:ext cx="0" cy="0"/>
          <a:chOff x="0" y="0"/>
          <a:chExt cx="0" cy="0"/>
        </a:xfrm>
      </p:grpSpPr>
      <p:sp>
        <p:nvSpPr>
          <p:cNvPr id="3" name="Місце для вмісту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вмісту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extLst/>
          </a:lstStyle>
          <a:p>
            <a:fld id="{C90A66AE-81F5-474A-B74B-EE41E9320F19}" type="datetimeFigureOut">
              <a:rPr lang="uk-UA" smtClean="0"/>
              <a:t>25.01.2016</a:t>
            </a:fld>
            <a:endParaRPr lang="uk-UA"/>
          </a:p>
        </p:txBody>
      </p:sp>
      <p:sp>
        <p:nvSpPr>
          <p:cNvPr id="6" name="Місце для нижнього колонтитула 5"/>
          <p:cNvSpPr>
            <a:spLocks noGrp="1"/>
          </p:cNvSpPr>
          <p:nvPr>
            <p:ph type="ftr" sz="quarter" idx="11"/>
          </p:nvPr>
        </p:nvSpPr>
        <p:spPr/>
        <p:txBody>
          <a:bodyPr/>
          <a:lstStyle>
            <a:extLst/>
          </a:lstStyle>
          <a:p>
            <a:endParaRPr lang="uk-UA"/>
          </a:p>
        </p:txBody>
      </p:sp>
      <p:sp>
        <p:nvSpPr>
          <p:cNvPr id="7" name="Місце для номера слайда 6"/>
          <p:cNvSpPr>
            <a:spLocks noGrp="1"/>
          </p:cNvSpPr>
          <p:nvPr>
            <p:ph type="sldNum" sz="quarter" idx="12"/>
          </p:nvPr>
        </p:nvSpPr>
        <p:spPr/>
        <p:txBody>
          <a:bodyPr/>
          <a:lstStyle>
            <a:extLst/>
          </a:lstStyle>
          <a:p>
            <a:fld id="{764F593F-0D5B-4CF0-BEE2-6583C73E7271}" type="slidenum">
              <a:rPr lang="uk-UA" smtClean="0"/>
              <a:t>‹№›</a:t>
            </a:fld>
            <a:endParaRPr lang="uk-UA"/>
          </a:p>
        </p:txBody>
      </p:sp>
      <p:sp>
        <p:nvSpPr>
          <p:cNvPr id="8" name="Заголовок 7"/>
          <p:cNvSpPr>
            <a:spLocks noGrp="1"/>
          </p:cNvSpPr>
          <p:nvPr>
            <p:ph type="title"/>
          </p:nvPr>
        </p:nvSpPr>
        <p:spPr/>
        <p:txBody>
          <a:bodyPr rtlCol="0"/>
          <a:lstStyle>
            <a:extLst/>
          </a:lstStyle>
          <a:p>
            <a:r>
              <a:rPr kumimoji="0" lang="uk-UA" smtClean="0"/>
              <a:t>Зразок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Порівняння">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uk-UA" smtClean="0"/>
              <a:t>Зразок тексту</a:t>
            </a:r>
          </a:p>
        </p:txBody>
      </p:sp>
      <p:sp>
        <p:nvSpPr>
          <p:cNvPr id="4" name="Місце для тексту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uk-UA" smtClean="0"/>
              <a:t>Зразок тексту</a:t>
            </a:r>
          </a:p>
        </p:txBody>
      </p:sp>
      <p:sp>
        <p:nvSpPr>
          <p:cNvPr id="5" name="Місце для вмісту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6" name="Місце для вмісту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7" name="Місце для дати 6"/>
          <p:cNvSpPr>
            <a:spLocks noGrp="1"/>
          </p:cNvSpPr>
          <p:nvPr>
            <p:ph type="dt" sz="half" idx="10"/>
          </p:nvPr>
        </p:nvSpPr>
        <p:spPr/>
        <p:txBody>
          <a:bodyPr/>
          <a:lstStyle>
            <a:extLst/>
          </a:lstStyle>
          <a:p>
            <a:fld id="{C90A66AE-81F5-474A-B74B-EE41E9320F19}" type="datetimeFigureOut">
              <a:rPr lang="uk-UA" smtClean="0"/>
              <a:t>25.01.2016</a:t>
            </a:fld>
            <a:endParaRPr lang="uk-UA"/>
          </a:p>
        </p:txBody>
      </p:sp>
      <p:sp>
        <p:nvSpPr>
          <p:cNvPr id="8" name="Місце для нижнього колонтитула 7"/>
          <p:cNvSpPr>
            <a:spLocks noGrp="1"/>
          </p:cNvSpPr>
          <p:nvPr>
            <p:ph type="ftr" sz="quarter" idx="11"/>
          </p:nvPr>
        </p:nvSpPr>
        <p:spPr/>
        <p:txBody>
          <a:bodyPr/>
          <a:lstStyle>
            <a:extLst/>
          </a:lstStyle>
          <a:p>
            <a:endParaRPr lang="uk-UA"/>
          </a:p>
        </p:txBody>
      </p:sp>
      <p:sp>
        <p:nvSpPr>
          <p:cNvPr id="9" name="Місце для номера слайда 8"/>
          <p:cNvSpPr>
            <a:spLocks noGrp="1"/>
          </p:cNvSpPr>
          <p:nvPr>
            <p:ph type="sldNum" sz="quarter" idx="12"/>
          </p:nvPr>
        </p:nvSpPr>
        <p:spPr/>
        <p:txBody>
          <a:bodyPr/>
          <a:lstStyle>
            <a:extLst/>
          </a:lstStyle>
          <a:p>
            <a:fld id="{764F593F-0D5B-4CF0-BEE2-6583C73E7271}" type="slidenum">
              <a:rPr lang="uk-UA" smtClean="0"/>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bg>
      <p:bgRef idx="1002">
        <a:schemeClr val="bg1"/>
      </p:bgRef>
    </p:bg>
    <p:spTree>
      <p:nvGrpSpPr>
        <p:cNvPr id="1" name=""/>
        <p:cNvGrpSpPr/>
        <p:nvPr/>
      </p:nvGrpSpPr>
      <p:grpSpPr>
        <a:xfrm>
          <a:off x="0" y="0"/>
          <a:ext cx="0" cy="0"/>
          <a:chOff x="0" y="0"/>
          <a:chExt cx="0" cy="0"/>
        </a:xfrm>
      </p:grpSpPr>
      <p:sp>
        <p:nvSpPr>
          <p:cNvPr id="3" name="Місце для дати 2"/>
          <p:cNvSpPr>
            <a:spLocks noGrp="1"/>
          </p:cNvSpPr>
          <p:nvPr>
            <p:ph type="dt" sz="half" idx="10"/>
          </p:nvPr>
        </p:nvSpPr>
        <p:spPr/>
        <p:txBody>
          <a:bodyPr/>
          <a:lstStyle>
            <a:extLst/>
          </a:lstStyle>
          <a:p>
            <a:fld id="{C90A66AE-81F5-474A-B74B-EE41E9320F19}" type="datetimeFigureOut">
              <a:rPr lang="uk-UA" smtClean="0"/>
              <a:t>25.01.2016</a:t>
            </a:fld>
            <a:endParaRPr lang="uk-UA"/>
          </a:p>
        </p:txBody>
      </p:sp>
      <p:sp>
        <p:nvSpPr>
          <p:cNvPr id="4" name="Місце для нижнього колонтитула 3"/>
          <p:cNvSpPr>
            <a:spLocks noGrp="1"/>
          </p:cNvSpPr>
          <p:nvPr>
            <p:ph type="ftr" sz="quarter" idx="11"/>
          </p:nvPr>
        </p:nvSpPr>
        <p:spPr/>
        <p:txBody>
          <a:bodyPr/>
          <a:lstStyle>
            <a:extLst/>
          </a:lstStyle>
          <a:p>
            <a:endParaRPr lang="uk-UA"/>
          </a:p>
        </p:txBody>
      </p:sp>
      <p:sp>
        <p:nvSpPr>
          <p:cNvPr id="5" name="Місце для номера слайда 4"/>
          <p:cNvSpPr>
            <a:spLocks noGrp="1"/>
          </p:cNvSpPr>
          <p:nvPr>
            <p:ph type="sldNum" sz="quarter" idx="12"/>
          </p:nvPr>
        </p:nvSpPr>
        <p:spPr/>
        <p:txBody>
          <a:bodyPr/>
          <a:lstStyle>
            <a:extLst/>
          </a:lstStyle>
          <a:p>
            <a:fld id="{764F593F-0D5B-4CF0-BEE2-6583C73E7271}" type="slidenum">
              <a:rPr lang="uk-UA" smtClean="0"/>
              <a:t>‹№›</a:t>
            </a:fld>
            <a:endParaRPr lang="uk-UA"/>
          </a:p>
        </p:txBody>
      </p:sp>
      <p:sp>
        <p:nvSpPr>
          <p:cNvPr id="6" name="Заголовок 5"/>
          <p:cNvSpPr>
            <a:spLocks noGrp="1"/>
          </p:cNvSpPr>
          <p:nvPr>
            <p:ph type="title"/>
          </p:nvPr>
        </p:nvSpPr>
        <p:spPr/>
        <p:txBody>
          <a:bodyPr rtlCol="0"/>
          <a:lstStyle>
            <a:extLst/>
          </a:lstStyle>
          <a:p>
            <a:r>
              <a:rPr kumimoji="0" lang="uk-UA" smtClean="0"/>
              <a:t>Зразок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extLst/>
          </a:lstStyle>
          <a:p>
            <a:fld id="{C90A66AE-81F5-474A-B74B-EE41E9320F19}" type="datetimeFigureOut">
              <a:rPr lang="uk-UA" smtClean="0"/>
              <a:t>25.01.2016</a:t>
            </a:fld>
            <a:endParaRPr lang="uk-UA"/>
          </a:p>
        </p:txBody>
      </p:sp>
      <p:sp>
        <p:nvSpPr>
          <p:cNvPr id="3" name="Місце для нижнього колонтитула 2"/>
          <p:cNvSpPr>
            <a:spLocks noGrp="1"/>
          </p:cNvSpPr>
          <p:nvPr>
            <p:ph type="ftr" sz="quarter" idx="11"/>
          </p:nvPr>
        </p:nvSpPr>
        <p:spPr/>
        <p:txBody>
          <a:bodyPr/>
          <a:lstStyle>
            <a:extLst/>
          </a:lstStyle>
          <a:p>
            <a:endParaRPr lang="uk-UA"/>
          </a:p>
        </p:txBody>
      </p:sp>
      <p:sp>
        <p:nvSpPr>
          <p:cNvPr id="4" name="Місце для номера слайда 3"/>
          <p:cNvSpPr>
            <a:spLocks noGrp="1"/>
          </p:cNvSpPr>
          <p:nvPr>
            <p:ph type="sldNum" sz="quarter" idx="12"/>
          </p:nvPr>
        </p:nvSpPr>
        <p:spPr/>
        <p:txBody>
          <a:bodyPr/>
          <a:lstStyle>
            <a:extLst/>
          </a:lstStyle>
          <a:p>
            <a:fld id="{764F593F-0D5B-4CF0-BEE2-6583C73E7271}"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uk-UA" smtClean="0"/>
              <a:t>Зразок заголовка</a:t>
            </a:r>
            <a:endParaRPr kumimoji="0" lang="en-US"/>
          </a:p>
        </p:txBody>
      </p:sp>
      <p:sp>
        <p:nvSpPr>
          <p:cNvPr id="3" name="Місце для тексту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uk-UA" smtClean="0"/>
              <a:t>Зразок тексту</a:t>
            </a:r>
          </a:p>
        </p:txBody>
      </p:sp>
      <p:sp>
        <p:nvSpPr>
          <p:cNvPr id="4" name="Місце для вмісту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a:xfrm>
            <a:off x="6727032" y="6407944"/>
            <a:ext cx="1920240" cy="365760"/>
          </a:xfrm>
        </p:spPr>
        <p:txBody>
          <a:bodyPr/>
          <a:lstStyle>
            <a:extLst/>
          </a:lstStyle>
          <a:p>
            <a:fld id="{C90A66AE-81F5-474A-B74B-EE41E9320F19}" type="datetimeFigureOut">
              <a:rPr lang="uk-UA" smtClean="0"/>
              <a:t>25.01.2016</a:t>
            </a:fld>
            <a:endParaRPr lang="uk-UA"/>
          </a:p>
        </p:txBody>
      </p:sp>
      <p:sp>
        <p:nvSpPr>
          <p:cNvPr id="6" name="Місце для нижнього колонтитула 5"/>
          <p:cNvSpPr>
            <a:spLocks noGrp="1"/>
          </p:cNvSpPr>
          <p:nvPr>
            <p:ph type="ftr" sz="quarter" idx="11"/>
          </p:nvPr>
        </p:nvSpPr>
        <p:spPr/>
        <p:txBody>
          <a:bodyPr/>
          <a:lstStyle>
            <a:extLst/>
          </a:lstStyle>
          <a:p>
            <a:endParaRPr lang="uk-UA"/>
          </a:p>
        </p:txBody>
      </p:sp>
      <p:sp>
        <p:nvSpPr>
          <p:cNvPr id="7" name="Місце для номера слайда 6"/>
          <p:cNvSpPr>
            <a:spLocks noGrp="1"/>
          </p:cNvSpPr>
          <p:nvPr>
            <p:ph type="sldNum" sz="quarter" idx="12"/>
          </p:nvPr>
        </p:nvSpPr>
        <p:spPr/>
        <p:txBody>
          <a:bodyPr/>
          <a:lstStyle>
            <a:extLst/>
          </a:lstStyle>
          <a:p>
            <a:fld id="{764F593F-0D5B-4CF0-BEE2-6583C73E7271}" type="slidenum">
              <a:rPr lang="uk-UA" smtClean="0"/>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bg>
      <p:bgRef idx="1002">
        <a:schemeClr val="bg1"/>
      </p:bgRef>
    </p:bg>
    <p:spTree>
      <p:nvGrpSpPr>
        <p:cNvPr id="1" name=""/>
        <p:cNvGrpSpPr/>
        <p:nvPr/>
      </p:nvGrpSpPr>
      <p:grpSpPr>
        <a:xfrm>
          <a:off x="0" y="0"/>
          <a:ext cx="0" cy="0"/>
          <a:chOff x="0" y="0"/>
          <a:chExt cx="0" cy="0"/>
        </a:xfrm>
      </p:grpSpPr>
      <p:sp>
        <p:nvSpPr>
          <p:cNvPr id="4" name="Місце для тексту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uk-UA" smtClean="0"/>
              <a:t>Зразок тексту</a:t>
            </a:r>
          </a:p>
        </p:txBody>
      </p:sp>
      <p:sp>
        <p:nvSpPr>
          <p:cNvPr id="3" name="Місце для зображення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uk-UA" smtClean="0"/>
              <a:t>Клацніть піктограму, щоб додати зображення</a:t>
            </a:r>
            <a:endParaRPr kumimoji="0" lang="en-US" dirty="0"/>
          </a:p>
        </p:txBody>
      </p:sp>
      <p:sp>
        <p:nvSpPr>
          <p:cNvPr id="5" name="Місце для дати 4"/>
          <p:cNvSpPr>
            <a:spLocks noGrp="1"/>
          </p:cNvSpPr>
          <p:nvPr>
            <p:ph type="dt" sz="half" idx="10"/>
          </p:nvPr>
        </p:nvSpPr>
        <p:spPr/>
        <p:txBody>
          <a:bodyPr/>
          <a:lstStyle>
            <a:lvl1pPr>
              <a:defRPr>
                <a:solidFill>
                  <a:schemeClr val="tx1"/>
                </a:solidFill>
              </a:defRPr>
            </a:lvl1pPr>
            <a:extLst/>
          </a:lstStyle>
          <a:p>
            <a:fld id="{C90A66AE-81F5-474A-B74B-EE41E9320F19}" type="datetimeFigureOut">
              <a:rPr lang="uk-UA" smtClean="0"/>
              <a:t>25.01.2016</a:t>
            </a:fld>
            <a:endParaRPr lang="uk-UA"/>
          </a:p>
        </p:txBody>
      </p:sp>
      <p:sp>
        <p:nvSpPr>
          <p:cNvPr id="6" name="Місце для нижнього колонтитула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uk-UA"/>
          </a:p>
        </p:txBody>
      </p:sp>
      <p:sp>
        <p:nvSpPr>
          <p:cNvPr id="7" name="Місце для номера слайда 6"/>
          <p:cNvSpPr>
            <a:spLocks noGrp="1"/>
          </p:cNvSpPr>
          <p:nvPr>
            <p:ph type="sldNum" sz="quarter" idx="12"/>
          </p:nvPr>
        </p:nvSpPr>
        <p:spPr/>
        <p:txBody>
          <a:bodyPr/>
          <a:lstStyle>
            <a:lvl1pPr>
              <a:defRPr>
                <a:solidFill>
                  <a:schemeClr val="tx1"/>
                </a:solidFill>
              </a:defRPr>
            </a:lvl1pPr>
            <a:extLst/>
          </a:lstStyle>
          <a:p>
            <a:fld id="{764F593F-0D5B-4CF0-BEE2-6583C73E7271}" type="slidenum">
              <a:rPr lang="uk-UA" smtClean="0"/>
              <a:t>‹№›</a:t>
            </a:fld>
            <a:endParaRPr lang="uk-UA"/>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uk-UA" smtClean="0"/>
              <a:t>Зразок заголовка</a:t>
            </a:r>
            <a:endParaRPr kumimoji="0" lang="en-US"/>
          </a:p>
        </p:txBody>
      </p:sp>
      <p:sp>
        <p:nvSpPr>
          <p:cNvPr id="8" name="Поліліні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іліні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кутний трикут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 сполучна ліні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іліні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іліні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кутний трикут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 сполучна ліні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Місце для заголовка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uk-UA" smtClean="0"/>
              <a:t>Зразок заголовка</a:t>
            </a:r>
            <a:endParaRPr kumimoji="0" lang="en-US"/>
          </a:p>
        </p:txBody>
      </p:sp>
      <p:sp>
        <p:nvSpPr>
          <p:cNvPr id="30" name="Місце для тексту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uk-UA" smtClean="0"/>
              <a:t>Зразок тексту</a:t>
            </a:r>
          </a:p>
          <a:p>
            <a:pPr lvl="1" eaLnBrk="1" latinLnBrk="0" hangingPunct="1"/>
            <a:r>
              <a:rPr kumimoji="0" lang="uk-UA" smtClean="0"/>
              <a:t>Другий рівень</a:t>
            </a:r>
          </a:p>
          <a:p>
            <a:pPr lvl="2" eaLnBrk="1" latinLnBrk="0" hangingPunct="1"/>
            <a:r>
              <a:rPr kumimoji="0" lang="uk-UA" smtClean="0"/>
              <a:t>Третій рівень</a:t>
            </a:r>
          </a:p>
          <a:p>
            <a:pPr lvl="3" eaLnBrk="1" latinLnBrk="0" hangingPunct="1"/>
            <a:r>
              <a:rPr kumimoji="0" lang="uk-UA" smtClean="0"/>
              <a:t>Четвертий рівень</a:t>
            </a:r>
          </a:p>
          <a:p>
            <a:pPr lvl="4" eaLnBrk="1" latinLnBrk="0" hangingPunct="1"/>
            <a:r>
              <a:rPr kumimoji="0" lang="uk-UA" smtClean="0"/>
              <a:t>П'ятий рівень</a:t>
            </a:r>
            <a:endParaRPr kumimoji="0" lang="en-US"/>
          </a:p>
        </p:txBody>
      </p:sp>
      <p:sp>
        <p:nvSpPr>
          <p:cNvPr id="10" name="Місце для дати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90A66AE-81F5-474A-B74B-EE41E9320F19}" type="datetimeFigureOut">
              <a:rPr lang="uk-UA" smtClean="0"/>
              <a:t>25.01.2016</a:t>
            </a:fld>
            <a:endParaRPr lang="uk-UA"/>
          </a:p>
        </p:txBody>
      </p:sp>
      <p:sp>
        <p:nvSpPr>
          <p:cNvPr id="22" name="Місце для нижнього колонтитула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uk-UA"/>
          </a:p>
        </p:txBody>
      </p:sp>
      <p:sp>
        <p:nvSpPr>
          <p:cNvPr id="18" name="Місце для номера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64F593F-0D5B-4CF0-BEE2-6583C73E7271}"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5"/>
            <a:ext cx="7926052" cy="851183"/>
          </a:xfrm>
        </p:spPr>
        <p:txBody>
          <a:bodyPr>
            <a:normAutofit/>
          </a:bodyPr>
          <a:lstStyle/>
          <a:p>
            <a:r>
              <a:rPr lang="uk-UA" sz="3200" dirty="0" smtClean="0"/>
              <a:t>   </a:t>
            </a:r>
            <a:r>
              <a:rPr lang="uk-UA" sz="3200" dirty="0" err="1" smtClean="0">
                <a:solidFill>
                  <a:srgbClr val="7030A0"/>
                </a:solidFill>
              </a:rPr>
              <a:t>Михайлюківська</a:t>
            </a:r>
            <a:r>
              <a:rPr lang="uk-UA" sz="3200" dirty="0" smtClean="0">
                <a:solidFill>
                  <a:srgbClr val="7030A0"/>
                </a:solidFill>
              </a:rPr>
              <a:t> ЗОШ І-ІІ ступенів</a:t>
            </a:r>
            <a:endParaRPr lang="uk-UA" sz="3200" dirty="0">
              <a:solidFill>
                <a:srgbClr val="7030A0"/>
              </a:solidFill>
            </a:endParaRPr>
          </a:p>
        </p:txBody>
      </p:sp>
      <p:sp>
        <p:nvSpPr>
          <p:cNvPr id="5" name="Місце для тексту 4"/>
          <p:cNvSpPr>
            <a:spLocks noGrp="1"/>
          </p:cNvSpPr>
          <p:nvPr>
            <p:ph type="body" idx="1"/>
          </p:nvPr>
        </p:nvSpPr>
        <p:spPr/>
        <p:txBody>
          <a:bodyPr>
            <a:normAutofit fontScale="92500" lnSpcReduction="10000"/>
          </a:bodyPr>
          <a:lstStyle/>
          <a:p>
            <a:r>
              <a:rPr lang="uk-UA" dirty="0" err="1" smtClean="0">
                <a:solidFill>
                  <a:srgbClr val="002060"/>
                </a:solidFill>
              </a:rPr>
              <a:t>Подгайченко</a:t>
            </a:r>
            <a:r>
              <a:rPr lang="uk-UA" dirty="0" smtClean="0">
                <a:solidFill>
                  <a:srgbClr val="002060"/>
                </a:solidFill>
              </a:rPr>
              <a:t> Л.І.</a:t>
            </a:r>
          </a:p>
          <a:p>
            <a:r>
              <a:rPr lang="uk-UA" dirty="0" smtClean="0">
                <a:solidFill>
                  <a:srgbClr val="002060"/>
                </a:solidFill>
              </a:rPr>
              <a:t>Вчитель початкових класів</a:t>
            </a:r>
            <a:endParaRPr lang="uk-UA" dirty="0">
              <a:solidFill>
                <a:srgbClr val="002060"/>
              </a:solidFill>
            </a:endParaRPr>
          </a:p>
        </p:txBody>
      </p:sp>
      <p:sp>
        <p:nvSpPr>
          <p:cNvPr id="7" name="Місце для тексту 6"/>
          <p:cNvSpPr>
            <a:spLocks noGrp="1"/>
          </p:cNvSpPr>
          <p:nvPr>
            <p:ph type="body" sz="half" idx="3"/>
          </p:nvPr>
        </p:nvSpPr>
        <p:spPr/>
        <p:txBody>
          <a:bodyPr/>
          <a:lstStyle/>
          <a:p>
            <a:r>
              <a:rPr lang="uk-UA" dirty="0" smtClean="0">
                <a:solidFill>
                  <a:srgbClr val="002060"/>
                </a:solidFill>
              </a:rPr>
              <a:t>  З ДОСВІДУ РОБОТИ</a:t>
            </a:r>
            <a:endParaRPr lang="uk-UA" dirty="0">
              <a:solidFill>
                <a:srgbClr val="002060"/>
              </a:solidFill>
            </a:endParaRPr>
          </a:p>
        </p:txBody>
      </p:sp>
      <p:sp>
        <p:nvSpPr>
          <p:cNvPr id="8" name="Місце для вмісту 7"/>
          <p:cNvSpPr>
            <a:spLocks noGrp="1"/>
          </p:cNvSpPr>
          <p:nvPr>
            <p:ph sz="quarter" idx="4"/>
          </p:nvPr>
        </p:nvSpPr>
        <p:spPr/>
        <p:txBody>
          <a:bodyPr/>
          <a:lstStyle/>
          <a:p>
            <a:endParaRPr lang="uk-UA"/>
          </a:p>
        </p:txBody>
      </p:sp>
      <p:sp>
        <p:nvSpPr>
          <p:cNvPr id="4" name="Прямокутник 3"/>
          <p:cNvSpPr/>
          <p:nvPr/>
        </p:nvSpPr>
        <p:spPr>
          <a:xfrm>
            <a:off x="4644008" y="1484784"/>
            <a:ext cx="3816424" cy="3539430"/>
          </a:xfrm>
          <a:prstGeom prst="rect">
            <a:avLst/>
          </a:prstGeom>
        </p:spPr>
        <p:txBody>
          <a:bodyPr wrap="square">
            <a:spAutoFit/>
          </a:bodyPr>
          <a:lstStyle/>
          <a:p>
            <a:r>
              <a:rPr lang="uk-UA" sz="3200" b="1" dirty="0">
                <a:solidFill>
                  <a:srgbClr val="FF0000"/>
                </a:solidFill>
              </a:rPr>
              <a:t>Шляхи підвищення ефективності уроку в початковій школі     засобом його нестандартності</a:t>
            </a:r>
            <a:endParaRPr lang="uk-UA" sz="3200" dirty="0">
              <a:solidFill>
                <a:srgbClr val="FF0000"/>
              </a:solidFill>
            </a:endParaRPr>
          </a:p>
        </p:txBody>
      </p:sp>
      <p:pic>
        <p:nvPicPr>
          <p:cNvPr id="1026" name="Picture 2" descr="E:\IMG (2).jpg"/>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052736"/>
            <a:ext cx="3387054" cy="4258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586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467544" y="404664"/>
            <a:ext cx="8280920" cy="2308324"/>
          </a:xfrm>
          <a:prstGeom prst="rect">
            <a:avLst/>
          </a:prstGeom>
        </p:spPr>
        <p:txBody>
          <a:bodyPr wrap="square">
            <a:spAutoFit/>
          </a:bodyPr>
          <a:lstStyle/>
          <a:p>
            <a:r>
              <a:rPr lang="uk-UA" dirty="0"/>
              <a:t> При підготовці до нестандартних уроків доводиться вирішувати різноманітні </a:t>
            </a:r>
            <a:r>
              <a:rPr lang="uk-UA" b="1" dirty="0"/>
              <a:t>педагогічні завдання</a:t>
            </a:r>
            <a:r>
              <a:rPr lang="uk-UA" dirty="0"/>
              <a:t>:</a:t>
            </a:r>
          </a:p>
          <a:p>
            <a:pPr lvl="0"/>
            <a:r>
              <a:rPr lang="uk-UA" dirty="0" smtClean="0">
                <a:solidFill>
                  <a:srgbClr val="FF0000"/>
                </a:solidFill>
              </a:rPr>
              <a:t>Як </a:t>
            </a:r>
            <a:r>
              <a:rPr lang="uk-UA" dirty="0">
                <a:solidFill>
                  <a:srgbClr val="FF0000"/>
                </a:solidFill>
              </a:rPr>
              <a:t>не відволікаючи грою досягти освітніх цілей уроку?</a:t>
            </a:r>
          </a:p>
          <a:p>
            <a:pPr lvl="0"/>
            <a:r>
              <a:rPr lang="uk-UA" dirty="0">
                <a:solidFill>
                  <a:srgbClr val="FF0000"/>
                </a:solidFill>
              </a:rPr>
              <a:t>Як </a:t>
            </a:r>
            <a:r>
              <a:rPr lang="uk-UA" dirty="0" smtClean="0">
                <a:solidFill>
                  <a:srgbClr val="FF0000"/>
                </a:solidFill>
              </a:rPr>
              <a:t>найкраще </a:t>
            </a:r>
            <a:r>
              <a:rPr lang="uk-UA" dirty="0">
                <a:solidFill>
                  <a:srgbClr val="FF0000"/>
                </a:solidFill>
              </a:rPr>
              <a:t>поєднати методи і прийоми під час пояснення нового матеріалу?</a:t>
            </a:r>
          </a:p>
          <a:p>
            <a:pPr lvl="0"/>
            <a:r>
              <a:rPr lang="uk-UA" dirty="0">
                <a:solidFill>
                  <a:srgbClr val="FF0000"/>
                </a:solidFill>
              </a:rPr>
              <a:t>Як вплинути на пасивних дітей?</a:t>
            </a:r>
          </a:p>
          <a:p>
            <a:pPr lvl="0"/>
            <a:r>
              <a:rPr lang="uk-UA" dirty="0">
                <a:solidFill>
                  <a:srgbClr val="FF0000"/>
                </a:solidFill>
              </a:rPr>
              <a:t>Як допомогти дітям розкрити для себе особистісний смисл будь-якого матеріалу, що вивчають на </a:t>
            </a:r>
            <a:r>
              <a:rPr lang="uk-UA" dirty="0" err="1">
                <a:solidFill>
                  <a:srgbClr val="FF0000"/>
                </a:solidFill>
              </a:rPr>
              <a:t>уроці</a:t>
            </a:r>
            <a:r>
              <a:rPr lang="uk-UA" dirty="0">
                <a:solidFill>
                  <a:srgbClr val="FF0000"/>
                </a:solidFill>
              </a:rPr>
              <a:t>?</a:t>
            </a:r>
          </a:p>
        </p:txBody>
      </p:sp>
      <p:pic>
        <p:nvPicPr>
          <p:cNvPr id="2050" name="Picture 2" descr="E:\IMG_12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712988"/>
            <a:ext cx="4751121" cy="356317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IMG_12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1210" y="3356992"/>
            <a:ext cx="4364803" cy="3273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5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683568" y="1124744"/>
            <a:ext cx="8136904" cy="4247317"/>
          </a:xfrm>
          <a:prstGeom prst="rect">
            <a:avLst/>
          </a:prstGeom>
        </p:spPr>
        <p:txBody>
          <a:bodyPr wrap="square">
            <a:spAutoFit/>
          </a:bodyPr>
          <a:lstStyle/>
          <a:p>
            <a:r>
              <a:rPr lang="uk-UA" dirty="0"/>
              <a:t>Цих проблем безліч. Освоєння на творчому рівні нових </a:t>
            </a:r>
            <a:r>
              <a:rPr lang="uk-UA" dirty="0" err="1"/>
              <a:t>методик</a:t>
            </a:r>
            <a:r>
              <a:rPr lang="uk-UA" dirty="0"/>
              <a:t> вимагає того, щоб на окремому </a:t>
            </a:r>
            <a:r>
              <a:rPr lang="uk-UA" dirty="0" err="1"/>
              <a:t>уроці</a:t>
            </a:r>
            <a:r>
              <a:rPr lang="uk-UA" dirty="0"/>
              <a:t> й у системі уроків досягти взаємозв’язку навчального, </a:t>
            </a:r>
          </a:p>
          <a:p>
            <a:r>
              <a:rPr lang="uk-UA" dirty="0"/>
              <a:t>розвивального й мотиваційного компонентів навчальної діяльності, утверджувати гуманні взаємовідносини в класі, активно використовувати різні форми співпраці з учнями. Для цього в процесі підготовки та проведення уроку орієнтуюся не тільки на його зміст, а водночас продумую, як це зробити з найбільшою користю для розвитку творчої особистості дитини, збереження її емоційного благополуччя, оптимізму, розвитку позитивного ставлення до навчання, уміння вчитися. Завдяки ефекту новизни та оригінальності нестандартних, інтерактивних методів при правильній їх організації зростає цікавість до процесу навчання, забезпечується внутрішня мотивація навчання, що сприяє його ефективності.</a:t>
            </a:r>
          </a:p>
        </p:txBody>
      </p:sp>
    </p:spTree>
    <p:extLst>
      <p:ext uri="{BB962C8B-B14F-4D97-AF65-F5344CB8AC3E}">
        <p14:creationId xmlns:p14="http://schemas.microsoft.com/office/powerpoint/2010/main" val="3222223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395536" y="188640"/>
            <a:ext cx="8424936" cy="5632311"/>
          </a:xfrm>
          <a:prstGeom prst="rect">
            <a:avLst/>
          </a:prstGeom>
        </p:spPr>
        <p:txBody>
          <a:bodyPr wrap="square">
            <a:spAutoFit/>
          </a:bodyPr>
          <a:lstStyle/>
          <a:p>
            <a:r>
              <a:rPr lang="uk-UA" dirty="0"/>
              <a:t> Дитина активна тоді, коли діяльність задовольняє її потреби у визнанні, тоді виникає почуття компетентності, що супроводжується відчуттям радості та задоволення від діяльності. Успіх у діяльності – потужне джерело внутрішніх сил дитини, що народжує енергію для подолання труднощів і стимулює бажання вчитися, сприяє формуванню мотиву досягнення успіху в цій діяльності. Нестандартні форми вносять у навчальну діяльність елементи зовнішньої привабливості, приносять радість у сам процес навчання. Для дитини важливі мотиви власного зростання – самовдосконалення (Я не вмів – а тепер умію). Позиція школяра – це не просто позиція учня. Що відвідує школу та ретельно виконує вимоги вчителя, а позиція людини, що вдосконалює саму себе – у цьому й полягає суспільна значущість на сучасному етапі. Нестандартні або нетрадиційні </a:t>
            </a:r>
            <a:r>
              <a:rPr lang="uk-UA" dirty="0" err="1"/>
              <a:t>уроки</a:t>
            </a:r>
            <a:r>
              <a:rPr lang="uk-UA" dirty="0"/>
              <a:t> справді відрізняються від звичайних комбінованих уроків і метою, в якій переважає орієнтація на розвиток творчих здібностей, інтересів, нахилів учнів, їхніх специфічних умінь, на отримання певних знань чи вироблення окремих загально навчальних умінь, відсутністю послідовності елементів уроку, передбаченої загальноприйнятою типологією уроків; наявністю в структурі уроку ознак інших форм навчання.</a:t>
            </a:r>
          </a:p>
        </p:txBody>
      </p:sp>
    </p:spTree>
    <p:extLst>
      <p:ext uri="{BB962C8B-B14F-4D97-AF65-F5344CB8AC3E}">
        <p14:creationId xmlns:p14="http://schemas.microsoft.com/office/powerpoint/2010/main" val="263751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sz="quarter" idx="4294967295"/>
          </p:nvPr>
        </p:nvSpPr>
        <p:spPr>
          <a:xfrm>
            <a:off x="539552" y="476672"/>
            <a:ext cx="4029075" cy="4981575"/>
          </a:xfrm>
        </p:spPr>
        <p:txBody>
          <a:bodyPr>
            <a:normAutofit fontScale="85000" lnSpcReduction="20000"/>
          </a:bodyPr>
          <a:lstStyle/>
          <a:p>
            <a:r>
              <a:rPr lang="uk-UA" dirty="0"/>
              <a:t> </a:t>
            </a:r>
            <a:r>
              <a:rPr lang="uk-UA" dirty="0">
                <a:solidFill>
                  <a:srgbClr val="FF0000"/>
                </a:solidFill>
              </a:rPr>
              <a:t>Для нестандартних уроків характерні</a:t>
            </a:r>
          </a:p>
          <a:p>
            <a:pPr lvl="0"/>
            <a:r>
              <a:rPr lang="uk-UA" dirty="0"/>
              <a:t>колективні способи роботи;</a:t>
            </a:r>
          </a:p>
          <a:p>
            <a:pPr lvl="0"/>
            <a:r>
              <a:rPr lang="uk-UA" dirty="0"/>
              <a:t>активація пізнавальної діяльності;</a:t>
            </a:r>
          </a:p>
          <a:p>
            <a:pPr lvl="0"/>
            <a:r>
              <a:rPr lang="uk-UA" dirty="0"/>
              <a:t>партнерський стиль взаємовідносин;</a:t>
            </a:r>
          </a:p>
          <a:p>
            <a:pPr lvl="0"/>
            <a:r>
              <a:rPr lang="uk-UA" dirty="0"/>
              <a:t>цікавість до навчального матеріалу;</a:t>
            </a:r>
          </a:p>
          <a:p>
            <a:pPr lvl="0"/>
            <a:r>
              <a:rPr lang="uk-UA" dirty="0"/>
              <a:t>значна творча складова;</a:t>
            </a:r>
          </a:p>
          <a:p>
            <a:pPr lvl="0"/>
            <a:r>
              <a:rPr lang="uk-UA" dirty="0"/>
              <a:t>зміна ролі вчителя;</a:t>
            </a:r>
          </a:p>
          <a:p>
            <a:pPr lvl="0"/>
            <a:r>
              <a:rPr lang="uk-UA" dirty="0"/>
              <a:t>нестандартні підходи до оцінювання.</a:t>
            </a:r>
          </a:p>
        </p:txBody>
      </p:sp>
      <p:sp>
        <p:nvSpPr>
          <p:cNvPr id="6" name="Місце для вмісту 5"/>
          <p:cNvSpPr>
            <a:spLocks noGrp="1"/>
          </p:cNvSpPr>
          <p:nvPr>
            <p:ph sz="quarter" idx="4294967295"/>
          </p:nvPr>
        </p:nvSpPr>
        <p:spPr>
          <a:xfrm>
            <a:off x="4716016" y="548680"/>
            <a:ext cx="4114800" cy="5832648"/>
          </a:xfrm>
        </p:spPr>
        <p:txBody>
          <a:bodyPr>
            <a:normAutofit fontScale="77500" lnSpcReduction="20000"/>
          </a:bodyPr>
          <a:lstStyle/>
          <a:p>
            <a:r>
              <a:rPr lang="uk-UA" dirty="0">
                <a:solidFill>
                  <a:srgbClr val="FF0000"/>
                </a:solidFill>
              </a:rPr>
              <a:t>Нестандартні </a:t>
            </a:r>
            <a:r>
              <a:rPr lang="uk-UA" dirty="0" err="1">
                <a:solidFill>
                  <a:srgbClr val="FF0000"/>
                </a:solidFill>
              </a:rPr>
              <a:t>уроки</a:t>
            </a:r>
            <a:r>
              <a:rPr lang="uk-UA" dirty="0">
                <a:solidFill>
                  <a:srgbClr val="FF0000"/>
                </a:solidFill>
              </a:rPr>
              <a:t> сприяють готовності дитини до життя, що включає такі якості:</a:t>
            </a:r>
          </a:p>
          <a:p>
            <a:pPr lvl="0"/>
            <a:r>
              <a:rPr lang="uk-UA" dirty="0"/>
              <a:t>уміння приймати рішення та робити вибір;</a:t>
            </a:r>
          </a:p>
          <a:p>
            <a:pPr lvl="0"/>
            <a:r>
              <a:rPr lang="uk-UA" dirty="0"/>
              <a:t> завжди працювати якісно;</a:t>
            </a:r>
          </a:p>
          <a:p>
            <a:pPr lvl="0"/>
            <a:r>
              <a:rPr lang="uk-UA" dirty="0"/>
              <a:t>проявляти ініціативу;</a:t>
            </a:r>
          </a:p>
          <a:p>
            <a:pPr lvl="0"/>
            <a:r>
              <a:rPr lang="uk-UA" dirty="0"/>
              <a:t>вміти співпрацювати з іншими дітьми;</a:t>
            </a:r>
          </a:p>
          <a:p>
            <a:pPr lvl="0"/>
            <a:r>
              <a:rPr lang="uk-UA" dirty="0"/>
              <a:t>навчитися працювати з великим обсягом різноманітної інформації, самостійно здійснювати її пошук, обробку, аналіз і зберігання;</a:t>
            </a:r>
          </a:p>
          <a:p>
            <a:pPr lvl="0"/>
            <a:r>
              <a:rPr lang="uk-UA" dirty="0"/>
              <a:t>відчувати себе громадянином цілого світу.</a:t>
            </a:r>
          </a:p>
          <a:p>
            <a:endParaRPr lang="uk-UA" dirty="0"/>
          </a:p>
        </p:txBody>
      </p:sp>
    </p:spTree>
    <p:extLst>
      <p:ext uri="{BB962C8B-B14F-4D97-AF65-F5344CB8AC3E}">
        <p14:creationId xmlns:p14="http://schemas.microsoft.com/office/powerpoint/2010/main" val="3087644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539552" y="476673"/>
            <a:ext cx="8136904" cy="3139321"/>
          </a:xfrm>
          <a:prstGeom prst="rect">
            <a:avLst/>
          </a:prstGeom>
        </p:spPr>
        <p:txBody>
          <a:bodyPr wrap="square">
            <a:spAutoFit/>
          </a:bodyPr>
          <a:lstStyle/>
          <a:p>
            <a:r>
              <a:rPr lang="uk-UA" dirty="0"/>
              <a:t>До нестандартних уроків готуюся заздалегідь. Передусім вибираю найбільш активних, ініціативних, добре підготовлених з теми учнів; розтлумачую їхні обов’язки, можливо, спочатку на власному прикладі демонструю ймовірний підхід до важкої ролі та забезпечую діалог виконавця з класом. Для цього учням можна запропонувати зразки запитань для дискусій, підказати тактику поведінки під час проведення уроку. Планую урок – етапи, хронометраж, ролі учасників, запитання та можливі відповіді. Під час проведення нестандартних уроків мотивую навчальну діяльність учнів шляхом створення проблемної ситуації, наведення цікавих фактів тощо.</a:t>
            </a:r>
          </a:p>
        </p:txBody>
      </p:sp>
      <p:pic>
        <p:nvPicPr>
          <p:cNvPr id="1026" name="Picture 2" descr="E:\Свята 4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234" y="3624251"/>
            <a:ext cx="4097684" cy="30730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ФОТО\УРОКИ 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3318671"/>
            <a:ext cx="4494137" cy="337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784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395536" y="404664"/>
            <a:ext cx="8424936" cy="4247317"/>
          </a:xfrm>
          <a:prstGeom prst="rect">
            <a:avLst/>
          </a:prstGeom>
        </p:spPr>
        <p:txBody>
          <a:bodyPr wrap="square">
            <a:spAutoFit/>
          </a:bodyPr>
          <a:lstStyle/>
          <a:p>
            <a:r>
              <a:rPr lang="uk-UA" dirty="0"/>
              <a:t>Найпоширеніший нестандартний урок в початкових класах – це </a:t>
            </a:r>
            <a:r>
              <a:rPr lang="uk-UA" b="1" dirty="0"/>
              <a:t>урок-гра </a:t>
            </a:r>
            <a:r>
              <a:rPr lang="uk-UA" dirty="0" smtClean="0"/>
              <a:t>. </a:t>
            </a:r>
            <a:r>
              <a:rPr lang="uk-UA" dirty="0"/>
              <a:t>Чому гра так подобається дітям? Тому, що гра дарує радість і захоплення, що сам процес гри сповнений несподіванок, а результат – таємниця. Гра – найприродніша і найпривабливіша діяльність дитини. Але гра на </a:t>
            </a:r>
            <a:r>
              <a:rPr lang="uk-UA" dirty="0" err="1"/>
              <a:t>уроці</a:t>
            </a:r>
            <a:r>
              <a:rPr lang="uk-UA" dirty="0"/>
              <a:t> – не розвага. А звичайні вправи, замасковані в цікаву форму. Збуджена під час гри думка підводить учня до самостійних пошуків висновків і узагальнень, які, у свою чергу, зміцнюють знання і перетворюють їх у переконання. </a:t>
            </a:r>
          </a:p>
          <a:p>
            <a:r>
              <a:rPr lang="uk-UA" dirty="0"/>
              <a:t>   Під час гри у дитини найповніше виявляються і розвиваються індивідуальні особливості, можливості, здібності, пам'ять, мислення, загострюється увага.</a:t>
            </a:r>
          </a:p>
          <a:p>
            <a:r>
              <a:rPr lang="uk-UA" dirty="0"/>
              <a:t>   І саме в іграх виховується культура, спілкування дитини з колективом, взаємодія між учнем і вчителем. Гра потребує від учня зібраності, витримки, бажання допомогти відстаючому. Невимушено виховує адекватне сприймання невдач і помилок.</a:t>
            </a:r>
          </a:p>
        </p:txBody>
      </p:sp>
    </p:spTree>
    <p:extLst>
      <p:ext uri="{BB962C8B-B14F-4D97-AF65-F5344CB8AC3E}">
        <p14:creationId xmlns:p14="http://schemas.microsoft.com/office/powerpoint/2010/main" val="3528126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Свята 1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648"/>
            <a:ext cx="8546796" cy="640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810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467544" y="404663"/>
            <a:ext cx="8208912" cy="5078313"/>
          </a:xfrm>
          <a:prstGeom prst="rect">
            <a:avLst/>
          </a:prstGeom>
        </p:spPr>
        <p:txBody>
          <a:bodyPr wrap="square">
            <a:spAutoFit/>
          </a:bodyPr>
          <a:lstStyle/>
          <a:p>
            <a:r>
              <a:rPr lang="uk-UA" b="1" dirty="0"/>
              <a:t>Урок-суд</a:t>
            </a:r>
            <a:r>
              <a:rPr lang="uk-UA" dirty="0"/>
              <a:t> </a:t>
            </a:r>
            <a:r>
              <a:rPr lang="uk-UA" dirty="0" smtClean="0"/>
              <a:t> </a:t>
            </a:r>
            <a:r>
              <a:rPr lang="uk-UA" dirty="0"/>
              <a:t>– доцільно проводити в 2-4 класах. Такий вид діяльності дає можливість отримати уявлення про процедуру винесення судового рішення та провести рольову гру – судовий процес. Суд включає три компоненти:</a:t>
            </a:r>
          </a:p>
          <a:p>
            <a:pPr lvl="0"/>
            <a:r>
              <a:rPr lang="uk-UA" dirty="0">
                <a:solidFill>
                  <a:srgbClr val="FF0000"/>
                </a:solidFill>
              </a:rPr>
              <a:t>Пізнавальний</a:t>
            </a:r>
            <a:r>
              <a:rPr lang="uk-UA" dirty="0"/>
              <a:t> (включає знання про предмет, що викликає суперечку, і проблемну ситуацію, яка виникла)</a:t>
            </a:r>
          </a:p>
          <a:p>
            <a:pPr lvl="0"/>
            <a:r>
              <a:rPr lang="uk-UA" dirty="0">
                <a:solidFill>
                  <a:srgbClr val="FF0000"/>
                </a:solidFill>
              </a:rPr>
              <a:t>Операційно-комунікативний</a:t>
            </a:r>
            <a:r>
              <a:rPr lang="uk-UA" dirty="0"/>
              <a:t> (означає вміння вести суперечку, відстоювати свою точку зору, володіти способами здійснення логічної ситуації).</a:t>
            </a:r>
          </a:p>
          <a:p>
            <a:pPr lvl="0"/>
            <a:r>
              <a:rPr lang="uk-UA" dirty="0" err="1">
                <a:solidFill>
                  <a:srgbClr val="FF0000"/>
                </a:solidFill>
              </a:rPr>
              <a:t>Емоційно</a:t>
            </a:r>
            <a:r>
              <a:rPr lang="uk-UA" dirty="0">
                <a:solidFill>
                  <a:srgbClr val="FF0000"/>
                </a:solidFill>
              </a:rPr>
              <a:t>-оціночний</a:t>
            </a:r>
            <a:r>
              <a:rPr lang="uk-UA" dirty="0"/>
              <a:t> (включає емоційні переживання, потреби, цінності, відносини, мотиви, оцінки).</a:t>
            </a:r>
          </a:p>
          <a:p>
            <a:r>
              <a:rPr lang="uk-UA" b="1" dirty="0"/>
              <a:t>Судовий процес відбувається за таким порядком або сценарієм:</a:t>
            </a:r>
          </a:p>
          <a:p>
            <a:pPr lvl="0"/>
            <a:r>
              <a:rPr lang="uk-UA" dirty="0"/>
              <a:t>Вступна заява учасника судового процесу. Суддя викладає суть справи.</a:t>
            </a:r>
          </a:p>
          <a:p>
            <a:pPr lvl="0"/>
            <a:r>
              <a:rPr lang="uk-UA" dirty="0"/>
              <a:t>Обвинувач викладає аргументацію, суддя ставить йому запитання.</a:t>
            </a:r>
          </a:p>
          <a:p>
            <a:pPr lvl="0"/>
            <a:r>
              <a:rPr lang="uk-UA" dirty="0"/>
              <a:t>Обвинувачуваний викладає аргументи захисту, суддя ставить йому запитання.</a:t>
            </a:r>
          </a:p>
          <a:p>
            <a:pPr lvl="0"/>
            <a:r>
              <a:rPr lang="uk-UA" dirty="0"/>
              <a:t>Суддя виносить рішення.</a:t>
            </a:r>
          </a:p>
        </p:txBody>
      </p:sp>
    </p:spTree>
    <p:extLst>
      <p:ext uri="{BB962C8B-B14F-4D97-AF65-F5344CB8AC3E}">
        <p14:creationId xmlns:p14="http://schemas.microsoft.com/office/powerpoint/2010/main" val="2132424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467544" y="260649"/>
            <a:ext cx="8424936" cy="2031325"/>
          </a:xfrm>
          <a:prstGeom prst="rect">
            <a:avLst/>
          </a:prstGeom>
        </p:spPr>
        <p:txBody>
          <a:bodyPr wrap="square">
            <a:spAutoFit/>
          </a:bodyPr>
          <a:lstStyle/>
          <a:p>
            <a:r>
              <a:rPr lang="uk-UA" b="1" dirty="0"/>
              <a:t>Урок-подорож</a:t>
            </a:r>
            <a:r>
              <a:rPr lang="uk-UA" dirty="0"/>
              <a:t> </a:t>
            </a:r>
            <a:r>
              <a:rPr lang="uk-UA" dirty="0" smtClean="0"/>
              <a:t> </a:t>
            </a:r>
            <a:r>
              <a:rPr lang="uk-UA" dirty="0"/>
              <a:t>впроваджую у різних варіантах. «Подорожуємо» по морях і океанах на </a:t>
            </a:r>
            <a:r>
              <a:rPr lang="uk-UA" dirty="0" err="1"/>
              <a:t>уроках</a:t>
            </a:r>
            <a:r>
              <a:rPr lang="uk-UA" dirty="0"/>
              <a:t> природознавства, «мандруємо» по різних епохах і країнах на </a:t>
            </a:r>
            <a:r>
              <a:rPr lang="uk-UA" dirty="0" err="1"/>
              <a:t>уроках</a:t>
            </a:r>
            <a:r>
              <a:rPr lang="uk-UA" dirty="0"/>
              <a:t> читання та громадянської освіти. А особливо люблять мої діти «подорожі» на </a:t>
            </a:r>
            <a:r>
              <a:rPr lang="uk-UA" dirty="0" err="1"/>
              <a:t>уроках</a:t>
            </a:r>
            <a:r>
              <a:rPr lang="uk-UA" dirty="0"/>
              <a:t> образотворчого мистецтва, коли тему уроку пов’язую з цікавими екскурсами в історичне минуле чи знайомством з представниками флори та фауни різних частин світу.</a:t>
            </a:r>
          </a:p>
        </p:txBody>
      </p:sp>
      <p:pic>
        <p:nvPicPr>
          <p:cNvPr id="1026" name="Picture 2" descr="E:\2011-12 н.р. 1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3" y="3323074"/>
            <a:ext cx="4392488" cy="32941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Учитель року\Подгайченко Л.І. Михайлюківська ЗОШ\Фото\2011-12 н.р. 0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359" y="2300230"/>
            <a:ext cx="4673645" cy="3505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064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539552" y="404664"/>
            <a:ext cx="8280920" cy="2862322"/>
          </a:xfrm>
          <a:prstGeom prst="rect">
            <a:avLst/>
          </a:prstGeom>
        </p:spPr>
        <p:txBody>
          <a:bodyPr wrap="square">
            <a:spAutoFit/>
          </a:bodyPr>
          <a:lstStyle/>
          <a:p>
            <a:r>
              <a:rPr lang="uk-UA" b="1" dirty="0"/>
              <a:t>Урок-свято</a:t>
            </a:r>
            <a:r>
              <a:rPr lang="uk-UA" dirty="0"/>
              <a:t> проводжу в кінці року чи семестру або присвячуємо якійсь значній для дітей події. Особливо цінним у педагогічному плані є те, що в процесі таких уроків у школярів формується просвітницький інтерес. А цей інтерес може стати стимулом для подальшої відповідної освіти (самоосвіти) учня, розвитку мислення, артистизму. Діти </a:t>
            </a:r>
            <a:r>
              <a:rPr lang="uk-UA" dirty="0" err="1"/>
              <a:t>вчаться</a:t>
            </a:r>
            <a:r>
              <a:rPr lang="uk-UA" dirty="0"/>
              <a:t> поводити себе на сцені, повторюють вивчене, розширюють свій світогляд.</a:t>
            </a:r>
          </a:p>
          <a:p>
            <a:r>
              <a:rPr lang="uk-UA" dirty="0"/>
              <a:t>   Не забуваю про складні психологічні особливості молодшого шкільного віку і про те, що кожному учневі треба дати можливість самоствердитися. </a:t>
            </a:r>
            <a:r>
              <a:rPr lang="uk-UA" dirty="0" err="1"/>
              <a:t>Уроки</a:t>
            </a:r>
            <a:r>
              <a:rPr lang="uk-UA" dirty="0"/>
              <a:t>-свята зокрема сприяють цьому.</a:t>
            </a:r>
          </a:p>
        </p:txBody>
      </p:sp>
      <p:pic>
        <p:nvPicPr>
          <p:cNvPr id="1026" name="Picture 2" descr="E:\IMG_13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4" y="3266986"/>
            <a:ext cx="4191458" cy="31434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Свята 2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4982" y="3543637"/>
            <a:ext cx="4130053" cy="309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016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22960" y="1340768"/>
            <a:ext cx="7520940" cy="3339709"/>
          </a:xfrm>
        </p:spPr>
        <p:txBody>
          <a:bodyPr>
            <a:noAutofit/>
          </a:bodyPr>
          <a:lstStyle/>
          <a:p>
            <a:r>
              <a:rPr lang="uk-UA" sz="2000" dirty="0"/>
              <a:t>Як нестримно біжать роки… Їх не зупинити… Усе минає… Залишається лиш те вічне, чого не відняти, не забрати. Це любов до дітей, до рідних, друзів-колег, до того краю, де народилася. Вже 28 років переступаю поріг рідної </a:t>
            </a:r>
            <a:r>
              <a:rPr lang="uk-UA" sz="2000" dirty="0" err="1"/>
              <a:t>Михайлюківської</a:t>
            </a:r>
            <a:r>
              <a:rPr lang="uk-UA" sz="2000" dirty="0"/>
              <a:t> школи у якості вчителя. І справді рідної, бо тут навчалася сама, а потім, після закінчення Лисичанського педучилища, повернулася сюди працювати. Пам’ятаю, як прагнула виправдати довіру своїх вчителів, які зустріли мене з добрим та відкритим серцем. Не все вдавалося на моєму шляху. Іноді опускалися руки, але завжди мені допомагала віра та любов. Віра в дитину, в себе і любов до своєї професії. Якщо не я, то хто ж допоможе дитині? </a:t>
            </a:r>
            <a:r>
              <a:rPr lang="uk-UA" sz="2000" dirty="0" smtClean="0"/>
              <a:t> </a:t>
            </a:r>
            <a:endParaRPr lang="uk-UA" sz="2000" dirty="0"/>
          </a:p>
        </p:txBody>
      </p:sp>
      <p:sp>
        <p:nvSpPr>
          <p:cNvPr id="2" name="Заголовок 1"/>
          <p:cNvSpPr>
            <a:spLocks noGrp="1"/>
          </p:cNvSpPr>
          <p:nvPr>
            <p:ph type="title"/>
          </p:nvPr>
        </p:nvSpPr>
        <p:spPr>
          <a:xfrm>
            <a:off x="683568" y="365760"/>
            <a:ext cx="7660332" cy="686976"/>
          </a:xfrm>
        </p:spPr>
        <p:txBody>
          <a:bodyPr>
            <a:normAutofit fontScale="90000"/>
          </a:bodyPr>
          <a:lstStyle/>
          <a:p>
            <a:r>
              <a:rPr lang="uk-UA" i="1" dirty="0">
                <a:solidFill>
                  <a:srgbClr val="FF0000"/>
                </a:solidFill>
                <a:effectLst/>
              </a:rPr>
              <a:t>Вчитель починається з любові, а любов  виростає з дитинства</a:t>
            </a:r>
            <a:endParaRPr lang="uk-UA" dirty="0">
              <a:solidFill>
                <a:srgbClr val="FF0000"/>
              </a:solidFill>
            </a:endParaRPr>
          </a:p>
        </p:txBody>
      </p:sp>
    </p:spTree>
    <p:extLst>
      <p:ext uri="{BB962C8B-B14F-4D97-AF65-F5344CB8AC3E}">
        <p14:creationId xmlns:p14="http://schemas.microsoft.com/office/powerpoint/2010/main" val="3692395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539552" y="474345"/>
            <a:ext cx="8064896" cy="3139321"/>
          </a:xfrm>
          <a:prstGeom prst="rect">
            <a:avLst/>
          </a:prstGeom>
        </p:spPr>
        <p:txBody>
          <a:bodyPr wrap="square">
            <a:spAutoFit/>
          </a:bodyPr>
          <a:lstStyle/>
          <a:p>
            <a:r>
              <a:rPr lang="uk-UA" b="1" dirty="0"/>
              <a:t>Урок-гра-драматизація</a:t>
            </a:r>
            <a:r>
              <a:rPr lang="uk-UA" dirty="0"/>
              <a:t> – цікавий різновид театралізованого дійства. Вона використовується в початкових класах як синтетичний вид естетичної діяльності дітей.</a:t>
            </a:r>
          </a:p>
          <a:p>
            <a:r>
              <a:rPr lang="uk-UA" dirty="0"/>
              <a:t>   Гру-драматизацію використовую на </a:t>
            </a:r>
            <a:r>
              <a:rPr lang="uk-UA" dirty="0" err="1"/>
              <a:t>уроках</a:t>
            </a:r>
            <a:r>
              <a:rPr lang="uk-UA" dirty="0"/>
              <a:t> читання та позакласного читання. У процесі підготовки до ігор-</a:t>
            </a:r>
            <a:r>
              <a:rPr lang="uk-UA" dirty="0" err="1"/>
              <a:t>драматизацій</a:t>
            </a:r>
            <a:r>
              <a:rPr lang="uk-UA" dirty="0"/>
              <a:t> за сюжетами українських народних казок у вихованців успішно формується гуманні почуття та вміння їх виражати з допомогою засобів емоційної виразності (інтонації, </a:t>
            </a:r>
            <a:r>
              <a:rPr lang="uk-UA" dirty="0" err="1"/>
              <a:t>міміки,жестів</a:t>
            </a:r>
            <a:r>
              <a:rPr lang="uk-UA" dirty="0"/>
              <a:t>) через систему спеціально розроблених вправ. За основу беруться саме українські та російські народні казки, бо їм притаманні динамізм сюжету, виразність образів, доступність мови твору.</a:t>
            </a:r>
          </a:p>
        </p:txBody>
      </p:sp>
      <p:pic>
        <p:nvPicPr>
          <p:cNvPr id="1026" name="Picture 2" descr="E:\УРОКИ 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875" y="3613666"/>
            <a:ext cx="3978182" cy="29834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Свята 5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613666"/>
            <a:ext cx="4001816" cy="3001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005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Свята 5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32656"/>
            <a:ext cx="7702876" cy="5776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089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Свята 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4685"/>
            <a:ext cx="6660232" cy="492859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Свята 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0116" y="3316186"/>
            <a:ext cx="5490356" cy="3541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20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35714" y="412051"/>
            <a:ext cx="8928992" cy="5632311"/>
          </a:xfrm>
          <a:prstGeom prst="rect">
            <a:avLst/>
          </a:prstGeom>
        </p:spPr>
        <p:txBody>
          <a:bodyPr wrap="square">
            <a:spAutoFit/>
          </a:bodyPr>
          <a:lstStyle/>
          <a:p>
            <a:r>
              <a:rPr lang="uk-UA" b="1" dirty="0"/>
              <a:t>Урок-дискусія</a:t>
            </a:r>
            <a:r>
              <a:rPr lang="uk-UA" dirty="0"/>
              <a:t> – це один із методів розвитку творчого мислення із застосуванням теоретичних знань</a:t>
            </a:r>
          </a:p>
          <a:p>
            <a:r>
              <a:rPr lang="uk-UA" dirty="0"/>
              <a:t>   У процесі дискусії учні вже з початкових класів </a:t>
            </a:r>
            <a:r>
              <a:rPr lang="uk-UA" dirty="0" err="1"/>
              <a:t>вчаться</a:t>
            </a:r>
            <a:r>
              <a:rPr lang="uk-UA" dirty="0"/>
              <a:t> переконливо викладати свої думки, а також володіти собою, спілкуватися з товаришами.</a:t>
            </a:r>
          </a:p>
          <a:p>
            <a:r>
              <a:rPr lang="uk-UA" dirty="0"/>
              <a:t>   Під час дискусії уважно прислухаюся до висловлювань учнів, підтримую тих із них, які «мають рацію».</a:t>
            </a:r>
          </a:p>
          <a:p>
            <a:r>
              <a:rPr lang="uk-UA" dirty="0">
                <a:solidFill>
                  <a:srgbClr val="FF0000"/>
                </a:solidFill>
              </a:rPr>
              <a:t>   Види дискусії:</a:t>
            </a:r>
          </a:p>
          <a:p>
            <a:pPr lvl="0"/>
            <a:r>
              <a:rPr lang="uk-UA" b="1" dirty="0"/>
              <a:t>спонтанна дискусія </a:t>
            </a:r>
            <a:r>
              <a:rPr lang="uk-UA" dirty="0"/>
              <a:t>(виникає в ході спільного вирішення проблеми всіма учнями чи групою учнів);</a:t>
            </a:r>
          </a:p>
          <a:p>
            <a:pPr lvl="0"/>
            <a:r>
              <a:rPr lang="uk-UA" b="1" dirty="0"/>
              <a:t>заздалегідь запланована дискусія </a:t>
            </a:r>
            <a:r>
              <a:rPr lang="uk-UA" dirty="0"/>
              <a:t>(для цього діти попередньо ознайомлюються з предметами дискусії й відпрацьовують відповідну літературу);</a:t>
            </a:r>
          </a:p>
          <a:p>
            <a:pPr lvl="0"/>
            <a:r>
              <a:rPr lang="uk-UA" b="1" dirty="0"/>
              <a:t>дискусія-діалог</a:t>
            </a:r>
            <a:r>
              <a:rPr lang="uk-UA" dirty="0"/>
              <a:t> (2 учні), </a:t>
            </a:r>
            <a:r>
              <a:rPr lang="uk-UA" b="1" dirty="0"/>
              <a:t>групова дискусія </a:t>
            </a:r>
            <a:r>
              <a:rPr lang="uk-UA" dirty="0"/>
              <a:t>(3 і більше учасників).</a:t>
            </a:r>
          </a:p>
          <a:p>
            <a:r>
              <a:rPr lang="uk-UA" dirty="0">
                <a:solidFill>
                  <a:srgbClr val="FF0000"/>
                </a:solidFill>
              </a:rPr>
              <a:t>Вимоги до дискусії:</a:t>
            </a:r>
          </a:p>
          <a:p>
            <a:pPr lvl="0"/>
            <a:r>
              <a:rPr lang="uk-UA" dirty="0"/>
              <a:t>проблема повинна відповідати вікові й накопиченому досвідові;</a:t>
            </a:r>
          </a:p>
          <a:p>
            <a:pPr lvl="0"/>
            <a:r>
              <a:rPr lang="uk-UA" dirty="0"/>
              <a:t>учням необхідно володіти темою, яка ґрунтується на знаннях, вмінні, досвіді;</a:t>
            </a:r>
          </a:p>
          <a:p>
            <a:pPr lvl="0"/>
            <a:r>
              <a:rPr lang="uk-UA" dirty="0"/>
              <a:t>дискусія повинна розвиватися з основних питань і нести в собі суть протиріччя.</a:t>
            </a:r>
          </a:p>
          <a:p>
            <a:r>
              <a:rPr lang="uk-UA" dirty="0"/>
              <a:t>  </a:t>
            </a:r>
          </a:p>
        </p:txBody>
      </p:sp>
    </p:spTree>
    <p:extLst>
      <p:ext uri="{BB962C8B-B14F-4D97-AF65-F5344CB8AC3E}">
        <p14:creationId xmlns:p14="http://schemas.microsoft.com/office/powerpoint/2010/main" val="3977329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467544" y="260648"/>
            <a:ext cx="8424936" cy="1754326"/>
          </a:xfrm>
          <a:prstGeom prst="rect">
            <a:avLst/>
          </a:prstGeom>
        </p:spPr>
        <p:txBody>
          <a:bodyPr wrap="square">
            <a:spAutoFit/>
          </a:bodyPr>
          <a:lstStyle/>
          <a:p>
            <a:r>
              <a:rPr lang="uk-UA" dirty="0"/>
              <a:t> Для підтримки дискусії учитель повинен проявити такт і не засуджувати учня за неправильно висловлену думку; слід зупинити бажаючих посміятися над однокласником.</a:t>
            </a:r>
          </a:p>
          <a:p>
            <a:r>
              <a:rPr lang="uk-UA" dirty="0"/>
              <a:t>    Учитель не повинен спішити сам виправляти помилки, а краще запросити до цього учнів, запропонувавши висловити свою думку з певного питання.</a:t>
            </a:r>
          </a:p>
        </p:txBody>
      </p:sp>
      <p:sp>
        <p:nvSpPr>
          <p:cNvPr id="3" name="Прямокутник 2"/>
          <p:cNvSpPr/>
          <p:nvPr/>
        </p:nvSpPr>
        <p:spPr>
          <a:xfrm>
            <a:off x="467544" y="2204864"/>
            <a:ext cx="8424936" cy="1754326"/>
          </a:xfrm>
          <a:prstGeom prst="rect">
            <a:avLst/>
          </a:prstGeom>
        </p:spPr>
        <p:txBody>
          <a:bodyPr wrap="square">
            <a:spAutoFit/>
          </a:bodyPr>
          <a:lstStyle/>
          <a:p>
            <a:r>
              <a:rPr lang="uk-UA" dirty="0"/>
              <a:t> У своїй практиці використовую й інші типи нестандартних уроків – це </a:t>
            </a:r>
            <a:r>
              <a:rPr lang="uk-UA" b="1" dirty="0"/>
              <a:t>урок-</a:t>
            </a:r>
            <a:r>
              <a:rPr lang="uk-UA" b="1" dirty="0" err="1"/>
              <a:t>екскурсія,урок</a:t>
            </a:r>
            <a:r>
              <a:rPr lang="uk-UA" b="1" dirty="0"/>
              <a:t>-казка, урок-інтелектуальна розвага, урок-</a:t>
            </a:r>
            <a:r>
              <a:rPr lang="uk-UA" b="1" dirty="0" err="1"/>
              <a:t>вікторина,урок</a:t>
            </a:r>
            <a:r>
              <a:rPr lang="uk-UA" b="1" dirty="0"/>
              <a:t>-семінар </a:t>
            </a:r>
            <a:r>
              <a:rPr lang="uk-UA" dirty="0"/>
              <a:t>та ін.. Однак варто пам’ятати, що нестандартний урок є одним з останніх етапів навчального циклу, так би мовити, верхівкою айсберга, оскільки основна навчальна діяльність відбувається на стадії підготовки до нього.</a:t>
            </a:r>
          </a:p>
        </p:txBody>
      </p:sp>
    </p:spTree>
    <p:extLst>
      <p:ext uri="{BB962C8B-B14F-4D97-AF65-F5344CB8AC3E}">
        <p14:creationId xmlns:p14="http://schemas.microsoft.com/office/powerpoint/2010/main" val="408072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611560" y="692696"/>
            <a:ext cx="8208912" cy="2308324"/>
          </a:xfrm>
          <a:prstGeom prst="rect">
            <a:avLst/>
          </a:prstGeom>
        </p:spPr>
        <p:txBody>
          <a:bodyPr wrap="square">
            <a:spAutoFit/>
          </a:bodyPr>
          <a:lstStyle/>
          <a:p>
            <a:r>
              <a:rPr lang="uk-UA" dirty="0"/>
              <a:t> Під час проведення таких уроків велику увагу приділяю розвитку мовленнєвої творчості дітей, оскільки мовленнєвий розвиток молодших школярів вважаю пріоритетним напрямком роботи початкової школи. За порадою </a:t>
            </a:r>
            <a:r>
              <a:rPr lang="uk-UA" dirty="0" err="1"/>
              <a:t>В.О.Сухомлинського</a:t>
            </a:r>
            <a:r>
              <a:rPr lang="uk-UA" dirty="0"/>
              <a:t> використовую комплексний підхід: працюю над збагаченням активного словника школяра, допомагаю їм оволодівати семантикою і граматикою рідної мови, розвиваю зв’язне мовлення і словесну творчість школярів.</a:t>
            </a:r>
          </a:p>
        </p:txBody>
      </p:sp>
      <p:sp>
        <p:nvSpPr>
          <p:cNvPr id="3" name="Прямокутник 2"/>
          <p:cNvSpPr/>
          <p:nvPr/>
        </p:nvSpPr>
        <p:spPr>
          <a:xfrm>
            <a:off x="611560" y="3001020"/>
            <a:ext cx="7992888" cy="2308324"/>
          </a:xfrm>
          <a:prstGeom prst="rect">
            <a:avLst/>
          </a:prstGeom>
        </p:spPr>
        <p:txBody>
          <a:bodyPr wrap="square">
            <a:spAutoFit/>
          </a:bodyPr>
          <a:lstStyle/>
          <a:p>
            <a:r>
              <a:rPr lang="uk-UA" dirty="0" err="1"/>
              <a:t>Уроки</a:t>
            </a:r>
            <a:r>
              <a:rPr lang="uk-UA" dirty="0"/>
              <a:t> мають захоплювати учнів, пробуджувати в них інтерес і мотивацію, навчати самостійного мислення та дій. Ефективність і сила впливу на емоції та свідомість учнів значною мірою залежить від умінь і стилю вчителя. Адже ще Конфуцій понад 2400 років тому сказав: </a:t>
            </a:r>
            <a:r>
              <a:rPr lang="uk-UA" i="1" dirty="0">
                <a:solidFill>
                  <a:srgbClr val="FF0000"/>
                </a:solidFill>
              </a:rPr>
              <a:t>«Те, що я чую, я забуваю. Те, що я бачу й чую, я трохи пам’ятаю. Те, що я чую, бачу й обговорюю, починаю розуміти. Коли я чую, бачу, обговорюю й роблю, я набуваю знань і навичок. Коли я передаю знання іншим, я стаю майстром».</a:t>
            </a:r>
            <a:endParaRPr lang="uk-UA" dirty="0">
              <a:solidFill>
                <a:srgbClr val="FF0000"/>
              </a:solidFill>
            </a:endParaRPr>
          </a:p>
        </p:txBody>
      </p:sp>
    </p:spTree>
    <p:extLst>
      <p:ext uri="{BB962C8B-B14F-4D97-AF65-F5344CB8AC3E}">
        <p14:creationId xmlns:p14="http://schemas.microsoft.com/office/powerpoint/2010/main" val="31593797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p:cNvSpPr>
            <a:spLocks noGrp="1"/>
          </p:cNvSpPr>
          <p:nvPr>
            <p:ph sz="half" idx="1"/>
          </p:nvPr>
        </p:nvSpPr>
        <p:spPr/>
        <p:txBody>
          <a:bodyPr>
            <a:normAutofit fontScale="77500" lnSpcReduction="20000"/>
          </a:bodyPr>
          <a:lstStyle/>
          <a:p>
            <a:r>
              <a:rPr lang="uk-UA" dirty="0"/>
              <a:t>Сучасне життя висунуло суспільний запит на виховання творчої особистості, здатної на відміну від людини-виконавця, самостійно мислити, генерувати оригінальні ідеї, приймати сміливі нестандартні рішення. Виконати завдання, які стоять перед сучасною школою здатний тільки той вчитель, який готовий до впровадження у свою практику інноваційних, нестандартних технологій. Ось чому в своїй роботі керуюсь словами Роберта С.-</a:t>
            </a:r>
            <a:r>
              <a:rPr lang="uk-UA" dirty="0" err="1"/>
              <a:t>Шанка</a:t>
            </a:r>
            <a:r>
              <a:rPr lang="uk-UA" dirty="0"/>
              <a:t> </a:t>
            </a:r>
            <a:r>
              <a:rPr lang="uk-UA" dirty="0">
                <a:solidFill>
                  <a:srgbClr val="FF0000"/>
                </a:solidFill>
              </a:rPr>
              <a:t>«Якщо хочете чогось навчитися – робіть це!»</a:t>
            </a:r>
          </a:p>
          <a:p>
            <a:endParaRPr lang="uk-UA" dirty="0"/>
          </a:p>
        </p:txBody>
      </p:sp>
      <p:pic>
        <p:nvPicPr>
          <p:cNvPr id="1026" name="Picture 2" descr="E:\ФОТО\Свята 2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20456"/>
            <a:ext cx="3805868" cy="26983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ФОТО\IM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4378503"/>
            <a:ext cx="3528392" cy="236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17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228184" y="620688"/>
            <a:ext cx="2530624" cy="723354"/>
          </a:xfrm>
        </p:spPr>
        <p:txBody>
          <a:bodyPr/>
          <a:lstStyle/>
          <a:p>
            <a:endParaRPr lang="uk-UA" dirty="0"/>
          </a:p>
        </p:txBody>
      </p:sp>
      <p:sp>
        <p:nvSpPr>
          <p:cNvPr id="2" name="Місце для вмісту 1"/>
          <p:cNvSpPr>
            <a:spLocks noGrp="1"/>
          </p:cNvSpPr>
          <p:nvPr>
            <p:ph sz="quarter" idx="2"/>
          </p:nvPr>
        </p:nvSpPr>
        <p:spPr>
          <a:xfrm>
            <a:off x="323528" y="404664"/>
            <a:ext cx="4173860" cy="4981393"/>
          </a:xfrm>
        </p:spPr>
        <p:txBody>
          <a:bodyPr>
            <a:normAutofit fontScale="85000" lnSpcReduction="20000"/>
          </a:bodyPr>
          <a:lstStyle/>
          <a:p>
            <a:r>
              <a:rPr lang="uk-UA" smtClean="0"/>
              <a:t> </a:t>
            </a:r>
            <a:r>
              <a:rPr lang="uk-UA" dirty="0"/>
              <a:t>К</a:t>
            </a:r>
            <a:r>
              <a:rPr lang="uk-UA" smtClean="0"/>
              <a:t>ожного </a:t>
            </a:r>
            <a:r>
              <a:rPr lang="uk-UA" dirty="0"/>
              <a:t>ранку мене зустрічають ці очі: розумні, веселі, відкриті, іноді сумні, але не байдужі. В цих очах є вогник цікавості. І як підтримати цей вогник, не дати йому згаснути – це і є мабуть найважливішим завданням для вчителя. Як розпалити не вогник, а справжній факел? Як навчити дитину вчитися самостійно? Як уникнути пасивності учнів на </a:t>
            </a:r>
            <a:r>
              <a:rPr lang="uk-UA" dirty="0" err="1"/>
              <a:t>уроці</a:t>
            </a:r>
            <a:r>
              <a:rPr lang="uk-UA" dirty="0"/>
              <a:t>? Як «свій» урок зробити, «їхнім» </a:t>
            </a:r>
            <a:r>
              <a:rPr lang="uk-UA" dirty="0" err="1"/>
              <a:t>уроком</a:t>
            </a:r>
            <a:r>
              <a:rPr lang="uk-UA" dirty="0"/>
              <a:t>? Як учительське «треба» перетворити на учнівське «хочу»?</a:t>
            </a:r>
          </a:p>
        </p:txBody>
      </p:sp>
      <p:pic>
        <p:nvPicPr>
          <p:cNvPr id="5" name="Picture 2" descr="E:\IMG_0001.jpg"/>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tretch>
            <a:fillRect/>
          </a:stretch>
        </p:blipFill>
        <p:spPr bwMode="auto">
          <a:xfrm>
            <a:off x="4572000" y="692696"/>
            <a:ext cx="4320480"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458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187624" y="612845"/>
            <a:ext cx="6984776" cy="3693319"/>
          </a:xfrm>
          <a:prstGeom prst="rect">
            <a:avLst/>
          </a:prstGeom>
        </p:spPr>
        <p:txBody>
          <a:bodyPr wrap="square">
            <a:spAutoFit/>
          </a:bodyPr>
          <a:lstStyle/>
          <a:p>
            <a:r>
              <a:rPr lang="uk-UA" dirty="0"/>
              <a:t>Відповіді на ці запитання стараюсь знаходити, впроваджуючи у практичну роботу нестандартні форми проведення уроків</a:t>
            </a:r>
            <a:r>
              <a:rPr lang="uk-UA" dirty="0" smtClean="0"/>
              <a:t>, інноваційні </a:t>
            </a:r>
            <a:r>
              <a:rPr lang="uk-UA" dirty="0"/>
              <a:t>технології та ігрові прийоми, придумуючи щось своє, що дає можливість учням не відсиджувати, а проявляти себе – як особистість, партнер, команда. Школа має навчити кожного вихованця самостійно мислити, діяти в нестандартних умовах, вирішувати найрізноманітніші проблеми. Під час проведення нестандартного уроку не знайдуться байдужі учні: тут панує атмосфера невимушеності й довір’я. Адже лише створивши творчу атмосферу в учнівському колективі, можна забезпечити розвиток творчої особистості дитини.</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160976"/>
            <a:ext cx="3960439" cy="254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9630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755576" y="260648"/>
            <a:ext cx="8136904" cy="1477328"/>
          </a:xfrm>
          <a:prstGeom prst="rect">
            <a:avLst/>
          </a:prstGeom>
        </p:spPr>
        <p:txBody>
          <a:bodyPr wrap="square">
            <a:spAutoFit/>
          </a:bodyPr>
          <a:lstStyle/>
          <a:p>
            <a:r>
              <a:rPr lang="uk-UA" dirty="0"/>
              <a:t>Працюючи над нестандартними підходами до навчального процесу ставлю перед собою </a:t>
            </a:r>
            <a:r>
              <a:rPr lang="uk-UA" b="1" dirty="0"/>
              <a:t>мету </a:t>
            </a:r>
            <a:r>
              <a:rPr lang="uk-UA" dirty="0"/>
              <a:t>– створити комфортні умови навчання, за яких учень відчуває свою успішність, свою інтелектуальну досконалість, відчуває себе частинкою соціуму, його невід’ємною ланкою.</a:t>
            </a:r>
          </a:p>
        </p:txBody>
      </p:sp>
      <p:pic>
        <p:nvPicPr>
          <p:cNvPr id="3074" name="Picture 2" descr="E:\Учитель року\Подгайченко Л.І. Михайлюківська ЗОШ\Фото\2012-13 н.р. 3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833" y="1556792"/>
            <a:ext cx="5820647" cy="39604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Учитель року\Подгайченко Л.І. Михайлюківська ЗОШ\Фото\2012-13 н.р. 3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37976"/>
            <a:ext cx="1586802" cy="211585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Л.І. 0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317" y="3874920"/>
            <a:ext cx="3315145" cy="248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210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869722" y="331766"/>
            <a:ext cx="7950750" cy="2308324"/>
          </a:xfrm>
          <a:prstGeom prst="rect">
            <a:avLst/>
          </a:prstGeom>
        </p:spPr>
        <p:txBody>
          <a:bodyPr wrap="square">
            <a:spAutoFit/>
          </a:bodyPr>
          <a:lstStyle/>
          <a:p>
            <a:r>
              <a:rPr lang="uk-UA" b="1" dirty="0"/>
              <a:t> Актуальність</a:t>
            </a:r>
            <a:r>
              <a:rPr lang="uk-UA" dirty="0"/>
              <a:t> даної проблеми бачу в тому, що кожен вчитель зобов’язаний розвивати комунікативні навички учнів, уміння працювати з будь-якою інформацією, мислити </a:t>
            </a:r>
            <a:r>
              <a:rPr lang="uk-UA" dirty="0" err="1"/>
              <a:t>неординарно</a:t>
            </a:r>
            <a:r>
              <a:rPr lang="uk-UA" dirty="0"/>
              <a:t>, </a:t>
            </a:r>
            <a:r>
              <a:rPr lang="uk-UA" dirty="0" err="1"/>
              <a:t>гнучко</a:t>
            </a:r>
            <a:r>
              <a:rPr lang="uk-UA" dirty="0"/>
              <a:t>, залежно від ситуації. Аналіз сучасної психолого-педагогічної літератури свідчить, що зміни неможливі без застосування на </a:t>
            </a:r>
            <a:r>
              <a:rPr lang="uk-UA" dirty="0" err="1"/>
              <a:t>уроках</a:t>
            </a:r>
            <a:r>
              <a:rPr lang="uk-UA" dirty="0"/>
              <a:t> нестандартних, інтерактивних технологій, які ґрунтуються на діалозі, моделюванні ситуацій вибору, вільному обміні думками. </a:t>
            </a:r>
          </a:p>
        </p:txBody>
      </p:sp>
      <p:pic>
        <p:nvPicPr>
          <p:cNvPr id="4098" name="Picture 2" descr="E:\IMG_0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669" y="3501008"/>
            <a:ext cx="4630682" cy="304593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IMG_0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780928"/>
            <a:ext cx="4228157" cy="273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92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251520" y="188641"/>
            <a:ext cx="8640960" cy="2031325"/>
          </a:xfrm>
          <a:prstGeom prst="rect">
            <a:avLst/>
          </a:prstGeom>
        </p:spPr>
        <p:txBody>
          <a:bodyPr wrap="square">
            <a:spAutoFit/>
          </a:bodyPr>
          <a:lstStyle/>
          <a:p>
            <a:r>
              <a:rPr lang="uk-UA" dirty="0"/>
              <a:t>Своє призначення як учитель бачу не тільки в тому, щоб учні запам’ятали якомога більше правил, а щоб навчилися висловлювати свою думку, відчувати мову і користуватися нею. Широке використання нетрадиційних </a:t>
            </a:r>
            <a:r>
              <a:rPr lang="uk-UA" dirty="0" err="1"/>
              <a:t>методик</a:t>
            </a:r>
            <a:r>
              <a:rPr lang="uk-UA" dirty="0"/>
              <a:t>, які застосовую на </a:t>
            </a:r>
            <a:r>
              <a:rPr lang="uk-UA" dirty="0" err="1"/>
              <a:t>уроках</a:t>
            </a:r>
            <a:r>
              <a:rPr lang="uk-UA" dirty="0"/>
              <a:t>, спонукає учнів до самостійної праці, до творчого мислення, пошуку. Проводжу в початкових класах </a:t>
            </a:r>
            <a:r>
              <a:rPr lang="uk-UA" dirty="0" err="1"/>
              <a:t>уроки</a:t>
            </a:r>
            <a:r>
              <a:rPr lang="uk-UA" dirty="0"/>
              <a:t> різні за змістом, структурою, способами організації навчальної діяльності. </a:t>
            </a:r>
          </a:p>
        </p:txBody>
      </p:sp>
      <p:pic>
        <p:nvPicPr>
          <p:cNvPr id="5122" name="Picture 2" descr="E:\IMG_09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3140968"/>
            <a:ext cx="4656435" cy="349216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Учитель року\Подгайченко Л.І. Михайлюківська ЗОШ\Фото\2012-13 н.р. 3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426060"/>
            <a:ext cx="4420472" cy="331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311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324907" y="476672"/>
            <a:ext cx="8208912" cy="3970318"/>
          </a:xfrm>
          <a:prstGeom prst="rect">
            <a:avLst/>
          </a:prstGeom>
        </p:spPr>
        <p:txBody>
          <a:bodyPr wrap="square">
            <a:spAutoFit/>
          </a:bodyPr>
          <a:lstStyle/>
          <a:p>
            <a:r>
              <a:rPr lang="uk-UA" dirty="0"/>
              <a:t>Визначаючи методику їх проведення, враховую змістові особливості різних предметів, суттєві відмінності розвитку 6 -9-річних дітей, умови, в яких працюють діти. У своїй роботі стараюся знайти рішення старій як світ проблемі – навчити учня вчитися. Поки дитина навчається, інформація, яку вона отримала у школі, старіє. Щоб не потрібно було знову й знову навчати учня, його необхідно насамперед навчити вчитися, зацікавити, стимулювати до самостійного здобуття інформації. Тому на різних </a:t>
            </a:r>
            <a:r>
              <a:rPr lang="uk-UA" dirty="0" err="1"/>
              <a:t>уроках</a:t>
            </a:r>
            <a:r>
              <a:rPr lang="uk-UA" dirty="0"/>
              <a:t>, у різних видах діяльності створюю систему накопичування початкової інформації про певний об’єкт. Проводжу інтегровані заняття на яких постійно заохочую до пригадування інформації з інших галузей науки. На </a:t>
            </a:r>
            <a:r>
              <a:rPr lang="uk-UA" dirty="0" err="1"/>
              <a:t>уроках</a:t>
            </a:r>
            <a:r>
              <a:rPr lang="uk-UA" dirty="0"/>
              <a:t> повідомляю учням цікаві факти про звичайні предмети, які нас оточують, так у дітей формується розуміння того, що і в звичайних речах багато невідомого, і його цікаво пізнавати.</a:t>
            </a:r>
          </a:p>
        </p:txBody>
      </p:sp>
    </p:spTree>
    <p:extLst>
      <p:ext uri="{BB962C8B-B14F-4D97-AF65-F5344CB8AC3E}">
        <p14:creationId xmlns:p14="http://schemas.microsoft.com/office/powerpoint/2010/main" val="2157843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611560" y="335846"/>
            <a:ext cx="8136904" cy="3139321"/>
          </a:xfrm>
          <a:prstGeom prst="rect">
            <a:avLst/>
          </a:prstGeom>
        </p:spPr>
        <p:txBody>
          <a:bodyPr wrap="square">
            <a:spAutoFit/>
          </a:bodyPr>
          <a:lstStyle/>
          <a:p>
            <a:r>
              <a:rPr lang="uk-UA" dirty="0"/>
              <a:t> Шляхом створення ефекту здивування й емоційного захоплення, використанням проблемності, інтриги, парадоксів стимулюю допитливість у дітей. Адже формування пізнавальних інтересів ґрунтується на розвитку у шестилітніх дітей сфери почуттів, передусім таких, як подив при зустрічі з незвичним, несподіваним, тим, що суперечить власному досвідові або уявленням, вагання й сумніви в процесі пошуку, радість відкриття, радість від вирішення проблеми. Для якісного оновлення уроку в початкових класах у центрі моєї уваги перебуває організація навчальної діяльності учнів залежно від змісту і готовності дітей. Саме це особливо впливає на навчальні результати, творчий розвиток особистості. </a:t>
            </a:r>
          </a:p>
        </p:txBody>
      </p:sp>
      <p:pic>
        <p:nvPicPr>
          <p:cNvPr id="1026" name="Picture 2" descr="E:\УРОКИ 0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3475168"/>
            <a:ext cx="4248472" cy="3186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8286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естибюль">
  <a:themeElements>
    <a:clrScheme name="Вестибюль">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Вестибюль">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Вестибюль">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409</TotalTime>
  <Words>2342</Words>
  <Application>Microsoft Office PowerPoint</Application>
  <PresentationFormat>Екран (4:3)</PresentationFormat>
  <Paragraphs>74</Paragraphs>
  <Slides>26</Slides>
  <Notes>1</Notes>
  <HiddenSlides>0</HiddenSlides>
  <MMClips>0</MMClips>
  <ScaleCrop>false</ScaleCrop>
  <HeadingPairs>
    <vt:vector size="4" baseType="variant">
      <vt:variant>
        <vt:lpstr>Тема</vt:lpstr>
      </vt:variant>
      <vt:variant>
        <vt:i4>1</vt:i4>
      </vt:variant>
      <vt:variant>
        <vt:lpstr>Заголовки слайдів</vt:lpstr>
      </vt:variant>
      <vt:variant>
        <vt:i4>26</vt:i4>
      </vt:variant>
    </vt:vector>
  </HeadingPairs>
  <TitlesOfParts>
    <vt:vector size="27" baseType="lpstr">
      <vt:lpstr>Вестибюль</vt:lpstr>
      <vt:lpstr>   Михайлюківська ЗОШ І-ІІ ступенів</vt:lpstr>
      <vt:lpstr>Вчитель починається з любові, а любов  виростає з дитинства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Гра у становленні особистості дитини</dc:title>
  <dc:creator>Sara Yasmeen (Wipro Technologies)</dc:creator>
  <cp:lastModifiedBy>User</cp:lastModifiedBy>
  <cp:revision>53</cp:revision>
  <dcterms:created xsi:type="dcterms:W3CDTF">2010-02-23T11:30:32Z</dcterms:created>
  <dcterms:modified xsi:type="dcterms:W3CDTF">2016-01-25T11:25:35Z</dcterms:modified>
</cp:coreProperties>
</file>