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</p:sldMasterIdLst>
  <p:notesMasterIdLst>
    <p:notesMasterId r:id="rId33"/>
  </p:notesMasterIdLst>
  <p:sldIdLst>
    <p:sldId id="256" r:id="rId2"/>
    <p:sldId id="297" r:id="rId3"/>
    <p:sldId id="298" r:id="rId4"/>
    <p:sldId id="301" r:id="rId5"/>
    <p:sldId id="308" r:id="rId6"/>
    <p:sldId id="286" r:id="rId7"/>
    <p:sldId id="295" r:id="rId8"/>
    <p:sldId id="294" r:id="rId9"/>
    <p:sldId id="280" r:id="rId10"/>
    <p:sldId id="281" r:id="rId11"/>
    <p:sldId id="282" r:id="rId12"/>
    <p:sldId id="283" r:id="rId13"/>
    <p:sldId id="296" r:id="rId14"/>
    <p:sldId id="284" r:id="rId15"/>
    <p:sldId id="285" r:id="rId16"/>
    <p:sldId id="302" r:id="rId17"/>
    <p:sldId id="304" r:id="rId18"/>
    <p:sldId id="305" r:id="rId19"/>
    <p:sldId id="311" r:id="rId20"/>
    <p:sldId id="260" r:id="rId21"/>
    <p:sldId id="261" r:id="rId22"/>
    <p:sldId id="262" r:id="rId23"/>
    <p:sldId id="278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76" r:id="rId32"/>
  </p:sldIdLst>
  <p:sldSz cx="12192000" cy="6858000"/>
  <p:notesSz cx="6735763" cy="98663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876" y="-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19413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14763" y="0"/>
            <a:ext cx="29194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1013"/>
            <a:ext cx="2919413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8" name="Google Shape;168;p1:notes"/>
          <p:cNvSpPr txBox="1"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:notes"/>
          <p:cNvSpPr txBox="1">
            <a:spLocks noGrp="1"/>
          </p:cNvSpPr>
          <p:nvPr>
            <p:ph type="sldNum" idx="12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19413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Крок за кроом 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:notes"/>
          <p:cNvSpPr txBox="1">
            <a:spLocks noGrp="1"/>
          </p:cNvSpPr>
          <p:nvPr>
            <p:ph type="ftr" idx="11"/>
          </p:nvPr>
        </p:nvSpPr>
        <p:spPr>
          <a:xfrm>
            <a:off x="0" y="9371013"/>
            <a:ext cx="2919413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кррко за 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2:notes"/>
          <p:cNvSpPr txBox="1"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3:notes"/>
          <p:cNvSpPr txBox="1"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4:notes"/>
          <p:cNvSpPr txBox="1"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:notes"/>
          <p:cNvSpPr txBox="1"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42B24-5628-4EE2-A5C0-B4E095A44801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408853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:notes"/>
          <p:cNvSpPr txBox="1"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5:notes"/>
          <p:cNvSpPr txBox="1"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:notes"/>
          <p:cNvSpPr txBox="1"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8:notes"/>
          <p:cNvSpPr txBox="1"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9:notes"/>
          <p:cNvSpPr txBox="1"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0:notes"/>
          <p:cNvSpPr txBox="1"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1:notes"/>
          <p:cNvSpPr txBox="1"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A5A5A5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A5A5A5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A5A5A5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 rot="5400000">
            <a:off x="4282281" y="-894556"/>
            <a:ext cx="4351338" cy="97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rgbClr val="A5A5A5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A5A5A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body" idx="1"/>
          </p:nvPr>
        </p:nvSpPr>
        <p:spPr>
          <a:xfrm rot="5400000">
            <a:off x="2161381" y="-234156"/>
            <a:ext cx="5811838" cy="70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rgbClr val="A5A5A5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A5A5A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icture with Caption">
  <p:cSld name="1_Picture with Captio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>
            <a:spLocks noGrp="1"/>
          </p:cNvSpPr>
          <p:nvPr>
            <p:ph type="pic" idx="2"/>
          </p:nvPr>
        </p:nvSpPr>
        <p:spPr>
          <a:xfrm>
            <a:off x="5678904" y="987425"/>
            <a:ext cx="5678424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rgbClr val="A5A5A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A5A5A5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1562100" y="2101850"/>
            <a:ext cx="3932237" cy="3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A5A5A5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dt" idx="10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ft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200176"/>
            <a:ext cx="12192000" cy="775779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>
            <a:lvl1pPr algn="ctr"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="" xmlns:a16="http://schemas.microsoft.com/office/drawing/2014/main" id="{55674156-3125-48CE-B7AD-16F5FF6CA05A}"/>
              </a:ext>
            </a:extLst>
          </p:cNvPr>
          <p:cNvSpPr/>
          <p:nvPr userDrawn="1"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10" name="텍스트 개체 틀 2">
            <a:extLst>
              <a:ext uri="{FF2B5EF4-FFF2-40B4-BE49-F238E27FC236}">
                <a16:creationId xmlns="" xmlns:a16="http://schemas.microsoft.com/office/drawing/2014/main" id="{BEA53C6E-B822-48C1-AE43-123E9E431F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005381"/>
            <a:ext cx="12192000" cy="419379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377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797425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200176"/>
            <a:ext cx="12192000" cy="775779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>
            <a:lvl1pPr algn="ctr"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="" xmlns:a16="http://schemas.microsoft.com/office/drawing/2014/main" id="{55674156-3125-48CE-B7AD-16F5FF6CA05A}"/>
              </a:ext>
            </a:extLst>
          </p:cNvPr>
          <p:cNvSpPr/>
          <p:nvPr userDrawn="1"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10" name="텍스트 개체 틀 2">
            <a:extLst>
              <a:ext uri="{FF2B5EF4-FFF2-40B4-BE49-F238E27FC236}">
                <a16:creationId xmlns="" xmlns:a16="http://schemas.microsoft.com/office/drawing/2014/main" id="{BEA53C6E-B822-48C1-AE43-123E9E431F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005381"/>
            <a:ext cx="12192000" cy="419379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377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677712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/>
          <p:cNvSpPr>
            <a:spLocks noGrp="1"/>
          </p:cNvSpPr>
          <p:nvPr>
            <p:ph type="title"/>
          </p:nvPr>
        </p:nvSpPr>
        <p:spPr>
          <a:xfrm>
            <a:off x="4895189" y="2909009"/>
            <a:ext cx="7296811" cy="722771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latin typeface="+mj-lt"/>
                <a:cs typeface="Arial" pitchFamily="34" charset="0"/>
              </a:defRPr>
            </a:lvl1pPr>
          </a:lstStyle>
          <a:p>
            <a:r>
              <a:rPr lang="uk-UA" altLang="ko-KR" smtClean="0"/>
              <a:t>Зразок заголовка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95189" y="3645580"/>
            <a:ext cx="7296811" cy="263475"/>
          </a:xfrm>
          <a:prstGeom prst="rect">
            <a:avLst/>
          </a:prstGeom>
        </p:spPr>
        <p:txBody>
          <a:bodyPr lIns="108000" anchor="ctr"/>
          <a:lstStyle>
            <a:lvl1pPr marL="0" indent="0" algn="l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uk-UA" altLang="ko-KR" smtClean="0"/>
              <a:t>Зразок тексту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 userDrawn="1"/>
        </p:nvSpPr>
        <p:spPr>
          <a:xfrm>
            <a:off x="6091766" y="1600201"/>
            <a:ext cx="1888067" cy="22574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" name="Rectangle 9"/>
          <p:cNvSpPr/>
          <p:nvPr userDrawn="1"/>
        </p:nvSpPr>
        <p:spPr>
          <a:xfrm>
            <a:off x="4210051" y="3857625"/>
            <a:ext cx="1888067" cy="22558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" name="Picture Placeholder 2"/>
          <p:cNvSpPr>
            <a:spLocks noGrp="1"/>
          </p:cNvSpPr>
          <p:nvPr>
            <p:ph type="pic" idx="1"/>
          </p:nvPr>
        </p:nvSpPr>
        <p:spPr>
          <a:xfrm>
            <a:off x="0" y="1601048"/>
            <a:ext cx="6096000" cy="22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altLang="ko-KR" noProof="0" smtClean="0"/>
              <a:t>Клацніть піктограму, щоб додати зображення</a:t>
            </a:r>
            <a:endParaRPr lang="ko-KR" altLang="en-US" noProof="0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34315"/>
            <a:ext cx="12192000" cy="1035373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uk-UA" altLang="ko-KR" smtClean="0"/>
              <a:t>Зразок заголовка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/>
          </p:nvPr>
        </p:nvSpPr>
        <p:spPr>
          <a:xfrm>
            <a:off x="6096000" y="3856941"/>
            <a:ext cx="6096000" cy="22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altLang="ko-KR" noProof="0" smtClean="0"/>
              <a:t>Клацніть піктограму, щоб додати зображення</a:t>
            </a:r>
            <a:endParaRPr lang="ko-KR" altLang="en-US" noProof="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/>
          <p:cNvSpPr>
            <a:spLocks noGrp="1"/>
          </p:cNvSpPr>
          <p:nvPr>
            <p:ph type="title" hasCustomPrompt="1"/>
          </p:nvPr>
        </p:nvSpPr>
        <p:spPr>
          <a:xfrm>
            <a:off x="4895189" y="2909008"/>
            <a:ext cx="7296811" cy="722771"/>
          </a:xfrm>
          <a:prstGeom prst="rect">
            <a:avLst/>
          </a:prstGeom>
        </p:spPr>
        <p:txBody>
          <a:bodyPr anchor="ctr"/>
          <a:lstStyle>
            <a:lvl1pPr algn="l">
              <a:defRPr sz="4800"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="" xmlns:a16="http://schemas.microsoft.com/office/drawing/2014/main" id="{39315AC1-362C-42C8-AC5D-93231CD549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95189" y="3645579"/>
            <a:ext cx="7296811" cy="263475"/>
          </a:xfrm>
          <a:prstGeom prst="rect">
            <a:avLst/>
          </a:prstGeom>
        </p:spPr>
        <p:txBody>
          <a:bodyPr lIns="143996" anchor="ctr"/>
          <a:lstStyle>
            <a:lvl1pPr marL="0" indent="0" algn="l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can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67150585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rgbClr val="A5A5A5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A5A5A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1241658" y="4589463"/>
            <a:ext cx="10105791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A5A5A5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A5A5A5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A5A5A5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6605325" y="1825625"/>
            <a:ext cx="475488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rgbClr val="A5A5A5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A5A5A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2"/>
          </p:nvPr>
        </p:nvSpPr>
        <p:spPr>
          <a:xfrm>
            <a:off x="1569700" y="1825625"/>
            <a:ext cx="475488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rgbClr val="A5A5A5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A5A5A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6598920" y="2193925"/>
            <a:ext cx="4754880" cy="397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A5A5A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A5A5A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A5A5A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2"/>
          </p:nvPr>
        </p:nvSpPr>
        <p:spPr>
          <a:xfrm>
            <a:off x="6598920" y="1489075"/>
            <a:ext cx="475488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A5A5A5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A5A5A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A5A5A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3"/>
          </p:nvPr>
        </p:nvSpPr>
        <p:spPr>
          <a:xfrm>
            <a:off x="1562100" y="2193925"/>
            <a:ext cx="4754880" cy="397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A5A5A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A5A5A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A5A5A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4"/>
          </p:nvPr>
        </p:nvSpPr>
        <p:spPr>
          <a:xfrm>
            <a:off x="1562100" y="1489075"/>
            <a:ext cx="475488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A5A5A5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A5A5A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A5A5A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body" idx="1"/>
          </p:nvPr>
        </p:nvSpPr>
        <p:spPr>
          <a:xfrm>
            <a:off x="5678905" y="987425"/>
            <a:ext cx="567648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rgbClr val="A5A5A5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A5A5A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2"/>
          </p:nvPr>
        </p:nvSpPr>
        <p:spPr>
          <a:xfrm>
            <a:off x="1562100" y="2101850"/>
            <a:ext cx="3932237" cy="3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A5A5A5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>
            <a:spLocks noGrp="1"/>
          </p:cNvSpPr>
          <p:nvPr>
            <p:ph type="pic" idx="2"/>
          </p:nvPr>
        </p:nvSpPr>
        <p:spPr>
          <a:xfrm>
            <a:off x="5678904" y="987425"/>
            <a:ext cx="5678424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rgbClr val="A5A5A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A5A5A5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1562100" y="2101850"/>
            <a:ext cx="3932237" cy="3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A5A5A5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dt" idx="10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ft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rgbClr val="A5A5A5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A5A5A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73" r:id="rId13"/>
    <p:sldLayoutId id="2147483674" r:id="rId14"/>
    <p:sldLayoutId id="2147483678" r:id="rId15"/>
    <p:sldLayoutId id="2147483679" r:id="rId16"/>
    <p:sldLayoutId id="2147483680" r:id="rId17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6"/>
          <p:cNvSpPr txBox="1">
            <a:spLocks noGrp="1"/>
          </p:cNvSpPr>
          <p:nvPr>
            <p:ph type="ctrTitle"/>
          </p:nvPr>
        </p:nvSpPr>
        <p:spPr>
          <a:xfrm>
            <a:off x="1009934" y="1501255"/>
            <a:ext cx="10579100" cy="2279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uk-UA" sz="4000" b="1" dirty="0" smtClean="0"/>
              <a:t/>
            </a:r>
            <a:br>
              <a:rPr lang="uk-UA" sz="4000" b="1" dirty="0" smtClean="0"/>
            </a:br>
            <a:r>
              <a:rPr lang="uk-UA" sz="4000" b="1" dirty="0" smtClean="0"/>
              <a:t/>
            </a:r>
            <a:br>
              <a:rPr lang="uk-UA" sz="4000" b="1" dirty="0" smtClean="0"/>
            </a:br>
            <a:r>
              <a:rPr lang="uk-UA" sz="4000" b="1" dirty="0" smtClean="0"/>
              <a:t/>
            </a:r>
            <a:br>
              <a:rPr lang="uk-UA" sz="4000" b="1" dirty="0" smtClean="0"/>
            </a:br>
            <a:r>
              <a:rPr lang="uk-UA" sz="4000" b="1" dirty="0" smtClean="0"/>
              <a:t/>
            </a:r>
            <a:br>
              <a:rPr lang="uk-UA" sz="4000" b="1" dirty="0" smtClean="0"/>
            </a:br>
            <a:r>
              <a:rPr lang="uk-UA" sz="4000" b="1" dirty="0" smtClean="0"/>
              <a:t/>
            </a:r>
            <a:br>
              <a:rPr lang="uk-UA" sz="4000" b="1" dirty="0" smtClean="0"/>
            </a:br>
            <a:r>
              <a:rPr lang="uk-UA" sz="4000" b="1" dirty="0" smtClean="0"/>
              <a:t/>
            </a:r>
            <a:br>
              <a:rPr lang="uk-UA" sz="4000" b="1" dirty="0" smtClean="0"/>
            </a:br>
            <a:r>
              <a:rPr lang="uk-UA" sz="4000" b="1" dirty="0" smtClean="0"/>
              <a:t/>
            </a:r>
            <a:br>
              <a:rPr lang="uk-UA" sz="4000" b="1" dirty="0" smtClean="0"/>
            </a:b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Особливості співпраці </a:t>
            </a:r>
            <a:r>
              <a:rPr lang="uk-UA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ІРЦ</a:t>
            </a: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командою психолого-педагогічного супроводу дитини з особливими освітніми потребами</a:t>
            </a:r>
            <a:r>
              <a:rPr lang="uk-UA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Робота </a:t>
            </a: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 батьками</a:t>
            </a:r>
            <a:r>
              <a:rPr lang="uk-UA" sz="4000" dirty="0" smtClean="0"/>
              <a:t/>
            </a:r>
            <a:br>
              <a:rPr lang="uk-UA" sz="4000" dirty="0" smtClean="0"/>
            </a:br>
            <a:endParaRPr sz="4000" b="1" i="0" u="none" strike="noStrike" cap="none" dirty="0">
              <a:solidFill>
                <a:srgbClr val="00206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6" name="Google Shape;176;p26"/>
          <p:cNvSpPr txBox="1">
            <a:spLocks noGrp="1"/>
          </p:cNvSpPr>
          <p:nvPr>
            <p:ph type="subTitle" idx="1"/>
          </p:nvPr>
        </p:nvSpPr>
        <p:spPr>
          <a:xfrm>
            <a:off x="3098042" y="3918856"/>
            <a:ext cx="8227454" cy="1338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A5A5A5"/>
              </a:buClr>
              <a:buSzPts val="2400"/>
              <a:buFont typeface="Arial"/>
              <a:buNone/>
            </a:pPr>
            <a:r>
              <a:rPr lang="uk-UA" sz="2800" b="1" i="0" u="none" strike="noStrike" cap="none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Оксана Липка</a:t>
            </a:r>
            <a:r>
              <a:rPr lang="uk-UA" sz="2800" b="1" i="0" u="none" strike="noStrike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, </a:t>
            </a:r>
          </a:p>
          <a:p>
            <a:pPr marL="0" marR="0" lvl="0" indent="0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A5A5A5"/>
              </a:buClr>
              <a:buSzPts val="2400"/>
              <a:buFont typeface="Arial"/>
              <a:buNone/>
            </a:pPr>
            <a:r>
              <a:rPr lang="uk-UA" sz="2800" b="1" i="0" u="none" strike="noStrike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методист ресурсного центру підтримки інклюзивної освіти ІФОІППО</a:t>
            </a:r>
            <a:endParaRPr sz="2800" b="1" i="0" u="none" strike="noStrike" cap="none">
              <a:solidFill>
                <a:srgbClr val="0070C0"/>
              </a:solidFill>
              <a:latin typeface="Times New Roman" pitchFamily="18" charset="0"/>
              <a:cs typeface="Times New Roman" pitchFamily="18" charset="0"/>
              <a:sym typeface="Calibri"/>
            </a:endParaRPr>
          </a:p>
        </p:txBody>
      </p:sp>
      <p:pic>
        <p:nvPicPr>
          <p:cNvPr id="177" name="Google Shape;177;p26" descr="1355141587_animaciya-babochki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0891" y="3574868"/>
            <a:ext cx="228600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8217" y="365125"/>
            <a:ext cx="10115585" cy="1325563"/>
          </a:xfrm>
        </p:spPr>
        <p:txBody>
          <a:bodyPr/>
          <a:lstStyle/>
          <a:p>
            <a:pPr algn="ctr"/>
            <a:r>
              <a:rPr lang="ru-RU" sz="3600" dirty="0" err="1" smtClean="0">
                <a:solidFill>
                  <a:srgbClr val="7030A0"/>
                </a:solidFill>
              </a:rPr>
              <a:t>Напрями</a:t>
            </a:r>
            <a:r>
              <a:rPr lang="ru-RU" sz="3600" dirty="0" smtClean="0">
                <a:solidFill>
                  <a:srgbClr val="7030A0"/>
                </a:solidFill>
              </a:rPr>
              <a:t> </a:t>
            </a:r>
            <a:r>
              <a:rPr lang="ru-RU" sz="3600" dirty="0" err="1" smtClean="0">
                <a:solidFill>
                  <a:srgbClr val="7030A0"/>
                </a:solidFill>
              </a:rPr>
              <a:t>взаємодії</a:t>
            </a:r>
            <a:r>
              <a:rPr lang="ru-RU" sz="3600" dirty="0" smtClean="0">
                <a:solidFill>
                  <a:srgbClr val="7030A0"/>
                </a:solidFill>
              </a:rPr>
              <a:t> </a:t>
            </a:r>
            <a:r>
              <a:rPr lang="ru-RU" sz="3600" dirty="0" err="1" smtClean="0">
                <a:solidFill>
                  <a:srgbClr val="7030A0"/>
                </a:solidFill>
              </a:rPr>
              <a:t>команди</a:t>
            </a:r>
            <a:r>
              <a:rPr lang="ru-RU" sz="3600" dirty="0" smtClean="0">
                <a:solidFill>
                  <a:srgbClr val="7030A0"/>
                </a:solidFill>
              </a:rPr>
              <a:t> </a:t>
            </a:r>
            <a:r>
              <a:rPr lang="ru-RU" sz="3600" dirty="0" err="1" smtClean="0">
                <a:solidFill>
                  <a:srgbClr val="7030A0"/>
                </a:solidFill>
              </a:rPr>
              <a:t>супроводу</a:t>
            </a:r>
            <a:r>
              <a:rPr lang="ru-RU" sz="3600" dirty="0" smtClean="0">
                <a:solidFill>
                  <a:srgbClr val="7030A0"/>
                </a:solidFill>
              </a:rPr>
              <a:t> та ІРЦ</a:t>
            </a:r>
            <a:endParaRPr lang="ru-RU" sz="3600" dirty="0">
              <a:solidFill>
                <a:srgbClr val="7030A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42966" y="1904990"/>
          <a:ext cx="10629902" cy="2810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4951"/>
                <a:gridCol w="5314951"/>
              </a:tblGrid>
              <a:tr h="494453"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Команда </a:t>
                      </a:r>
                      <a:r>
                        <a:rPr lang="ru-RU" sz="1900" dirty="0" err="1" smtClean="0"/>
                        <a:t>супроводу</a:t>
                      </a:r>
                      <a:endParaRPr lang="ru-RU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ІРЦ</a:t>
                      </a:r>
                      <a:endParaRPr lang="ru-RU" sz="1900" dirty="0"/>
                    </a:p>
                  </a:txBody>
                  <a:tcPr marL="121920" marR="121920" marT="60960" marB="60960"/>
                </a:tc>
              </a:tr>
              <a:tr h="1544320">
                <a:tc>
                  <a:txBody>
                    <a:bodyPr/>
                    <a:lstStyle/>
                    <a:p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Визначення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напрямів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психолого-педагогічних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корекційно-розвиткових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послуг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що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можуть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бути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надані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в межах закладу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освіти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на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підставі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висновку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ІРЦ, та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забезпечення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надання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цих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послуг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900" dirty="0" smtClean="0"/>
                        <a:t>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Фахівці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ІРЦ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надають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психолого-педагогічні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корекційно-розвиткові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послуги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шляхом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проведення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індивідуальних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та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групових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занять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60960" marB="6096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569" y="242296"/>
            <a:ext cx="10115585" cy="1108833"/>
          </a:xfrm>
        </p:spPr>
        <p:txBody>
          <a:bodyPr/>
          <a:lstStyle/>
          <a:p>
            <a:pPr algn="ctr"/>
            <a:r>
              <a:rPr lang="ru-RU" sz="3200" dirty="0" err="1" smtClean="0">
                <a:solidFill>
                  <a:srgbClr val="7030A0"/>
                </a:solidFill>
              </a:rPr>
              <a:t>Напрями</a:t>
            </a:r>
            <a:r>
              <a:rPr lang="ru-RU" sz="3200" dirty="0" smtClean="0">
                <a:solidFill>
                  <a:srgbClr val="7030A0"/>
                </a:solidFill>
              </a:rPr>
              <a:t> </a:t>
            </a:r>
            <a:r>
              <a:rPr lang="ru-RU" sz="3200" dirty="0" err="1" smtClean="0">
                <a:solidFill>
                  <a:srgbClr val="7030A0"/>
                </a:solidFill>
              </a:rPr>
              <a:t>взаємодії</a:t>
            </a:r>
            <a:r>
              <a:rPr lang="ru-RU" sz="3200" dirty="0" smtClean="0">
                <a:solidFill>
                  <a:srgbClr val="7030A0"/>
                </a:solidFill>
              </a:rPr>
              <a:t> </a:t>
            </a:r>
            <a:r>
              <a:rPr lang="ru-RU" sz="3200" dirty="0" err="1" smtClean="0">
                <a:solidFill>
                  <a:srgbClr val="7030A0"/>
                </a:solidFill>
              </a:rPr>
              <a:t>команди</a:t>
            </a:r>
            <a:r>
              <a:rPr lang="ru-RU" sz="3200" dirty="0" smtClean="0">
                <a:solidFill>
                  <a:srgbClr val="7030A0"/>
                </a:solidFill>
              </a:rPr>
              <a:t> </a:t>
            </a:r>
            <a:r>
              <a:rPr lang="ru-RU" sz="3200" dirty="0" err="1" smtClean="0">
                <a:solidFill>
                  <a:srgbClr val="7030A0"/>
                </a:solidFill>
              </a:rPr>
              <a:t>супроводу</a:t>
            </a:r>
            <a:r>
              <a:rPr lang="ru-RU" sz="3200" dirty="0" smtClean="0">
                <a:solidFill>
                  <a:srgbClr val="7030A0"/>
                </a:solidFill>
              </a:rPr>
              <a:t> та ІРЦ</a:t>
            </a:r>
            <a:endParaRPr lang="ru-RU" sz="3200" dirty="0">
              <a:solidFill>
                <a:srgbClr val="7030A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386376"/>
          <a:ext cx="12192000" cy="4883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5262"/>
                <a:gridCol w="6286738"/>
              </a:tblGrid>
              <a:tr h="494453"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Команда </a:t>
                      </a:r>
                      <a:r>
                        <a:rPr lang="ru-RU" sz="1900" dirty="0" err="1" smtClean="0"/>
                        <a:t>супроводу</a:t>
                      </a:r>
                      <a:endParaRPr lang="ru-RU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ІРЦ</a:t>
                      </a:r>
                      <a:endParaRPr lang="ru-RU" sz="1900" dirty="0"/>
                    </a:p>
                  </a:txBody>
                  <a:tcPr marL="121920" marR="121920" marT="60960" marB="60960"/>
                </a:tc>
              </a:tr>
              <a:tr h="1259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Розроблення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ІПР для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кожної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дитини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ООП та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моніторинг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її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виконання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метою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коригування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та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визначення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динаміки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розвитку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дитини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Участь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фахівця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ІРЦ у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підготовці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ІПР та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800" b="0" i="0" u="none" strike="noStrike" cap="none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надання рекомендації щодо складення, виконання, коригування  в частині надання психолого-педагогічних та </a:t>
                      </a:r>
                      <a:r>
                        <a:rPr lang="uk-UA" sz="1800" b="0" i="0" u="none" strike="noStrike" cap="none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корекційно-розвиткових</a:t>
                      </a:r>
                      <a:r>
                        <a:rPr lang="uk-UA" sz="1800" b="0" i="0" u="none" strike="noStrike" cap="none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послуг, змісту, форм та методів навчання відповідно до потенційних можливостей дитини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60960" marB="60960"/>
                </a:tc>
              </a:tr>
              <a:tr h="1259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Формування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запиту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щодо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надання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методичної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підтримки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педагогічним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працівникам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закладу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освіти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організації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err="1" smtClean="0">
                          <a:latin typeface="Times New Roman" pitchFamily="18" charset="0"/>
                          <a:cs typeface="Times New Roman" pitchFamily="18" charset="0"/>
                        </a:rPr>
                        <a:t>інклюзивного</a:t>
                      </a:r>
                      <a:r>
                        <a:rPr lang="ru-RU" sz="2000" smtClean="0">
                          <a:latin typeface="Times New Roman" pitchFamily="18" charset="0"/>
                          <a:cs typeface="Times New Roman" pitchFamily="18" charset="0"/>
                        </a:rPr>
                        <a:t> навчання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2000" smtClean="0">
                          <a:latin typeface="Times New Roman" pitchFamily="18" charset="0"/>
                          <a:cs typeface="Times New Roman" pitchFamily="18" charset="0"/>
                        </a:rPr>
                        <a:t>Проведення консультативної та інформаційно-просвітницької роботи з батьками  та педагогами щодо особливостей </a:t>
                      </a:r>
                      <a:r>
                        <a:rPr lang="ru-RU" sz="2000" baseline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smtClean="0">
                          <a:latin typeface="Times New Roman" pitchFamily="18" charset="0"/>
                          <a:cs typeface="Times New Roman" pitchFamily="18" charset="0"/>
                        </a:rPr>
                        <a:t>розвитку  дітей з ООП, навчання та виховання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endParaRPr lang="ru-RU" sz="20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Надання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методичної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допомоги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педагогічним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працівникам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батькам </a:t>
                      </a:r>
                      <a:r>
                        <a:rPr lang="uk-UA" sz="2000" b="0" i="0" u="none" strike="noStrike" cap="none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з питань організації інклюзивного навчання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sz="2000" b="0" i="0" u="none" strike="noStrike" cap="none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Організація інформаційно-просвітницької діяльності шляхом проведення конференцій, семінарів, засідань за круглим столом, тренінгів, майстер-класів з питань надання психолого-педагогічних та </a:t>
                      </a:r>
                      <a:r>
                        <a:rPr lang="uk-UA" sz="2000" b="0" i="0" u="none" strike="noStrike" cap="none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корекційно-розвиткових</a:t>
                      </a:r>
                      <a:r>
                        <a:rPr lang="uk-UA" sz="2000" b="0" i="0" u="none" strike="noStrike" cap="none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послуг дітям з особливими освітніми потребами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60960" marB="6096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8217" y="365125"/>
            <a:ext cx="10115585" cy="1325563"/>
          </a:xfrm>
        </p:spPr>
        <p:txBody>
          <a:bodyPr/>
          <a:lstStyle/>
          <a:p>
            <a:pPr algn="ctr"/>
            <a:r>
              <a:rPr lang="ru-RU" sz="4300" dirty="0" err="1" smtClean="0">
                <a:solidFill>
                  <a:srgbClr val="7030A0"/>
                </a:solidFill>
              </a:rPr>
              <a:t>Напрями</a:t>
            </a:r>
            <a:r>
              <a:rPr lang="ru-RU" sz="4300" dirty="0" smtClean="0">
                <a:solidFill>
                  <a:srgbClr val="7030A0"/>
                </a:solidFill>
              </a:rPr>
              <a:t> </a:t>
            </a:r>
            <a:r>
              <a:rPr lang="ru-RU" sz="4300" dirty="0" err="1" smtClean="0">
                <a:solidFill>
                  <a:srgbClr val="7030A0"/>
                </a:solidFill>
              </a:rPr>
              <a:t>взаємодії</a:t>
            </a:r>
            <a:r>
              <a:rPr lang="ru-RU" sz="4300" dirty="0" smtClean="0">
                <a:solidFill>
                  <a:srgbClr val="7030A0"/>
                </a:solidFill>
              </a:rPr>
              <a:t> </a:t>
            </a:r>
            <a:r>
              <a:rPr lang="ru-RU" sz="4300" dirty="0" err="1" smtClean="0">
                <a:solidFill>
                  <a:srgbClr val="7030A0"/>
                </a:solidFill>
              </a:rPr>
              <a:t>команди</a:t>
            </a:r>
            <a:r>
              <a:rPr lang="ru-RU" sz="4300" dirty="0" smtClean="0">
                <a:solidFill>
                  <a:srgbClr val="7030A0"/>
                </a:solidFill>
              </a:rPr>
              <a:t> </a:t>
            </a:r>
            <a:r>
              <a:rPr lang="ru-RU" sz="4300" dirty="0" err="1" smtClean="0">
                <a:solidFill>
                  <a:srgbClr val="7030A0"/>
                </a:solidFill>
              </a:rPr>
              <a:t>супроводу</a:t>
            </a:r>
            <a:r>
              <a:rPr lang="ru-RU" sz="4300" dirty="0" smtClean="0">
                <a:solidFill>
                  <a:srgbClr val="7030A0"/>
                </a:solidFill>
              </a:rPr>
              <a:t> та ІРЦ</a:t>
            </a:r>
            <a:endParaRPr lang="ru-RU" sz="4300" dirty="0">
              <a:solidFill>
                <a:srgbClr val="7030A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62" y="1904990"/>
          <a:ext cx="11201405" cy="4989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0792"/>
                <a:gridCol w="5200613"/>
              </a:tblGrid>
              <a:tr h="464793"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Команда </a:t>
                      </a:r>
                      <a:r>
                        <a:rPr lang="ru-RU" sz="1900" dirty="0" err="1" smtClean="0"/>
                        <a:t>супроводу</a:t>
                      </a:r>
                      <a:endParaRPr lang="ru-RU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ІРЦ</a:t>
                      </a:r>
                      <a:endParaRPr lang="ru-RU" sz="1900" dirty="0"/>
                    </a:p>
                  </a:txBody>
                  <a:tcPr marL="121920" marR="121920" marT="60960" marB="60960"/>
                </a:tc>
              </a:tr>
              <a:tr h="3552799">
                <a:tc>
                  <a:txBody>
                    <a:bodyPr/>
                    <a:lstStyle/>
                    <a:p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Інформування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• про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дітей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ООП,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які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потребують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проведення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повторної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комплексної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психолого-педагогічної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оцінки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розвитку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(за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наявності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згоди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батьків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); </a:t>
                      </a:r>
                    </a:p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• про потребу у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фахівцях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для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надання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психолого-педагогічних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корекційно-розвиткових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послуг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; </a:t>
                      </a:r>
                    </a:p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• про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наявність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дітей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ООП; </a:t>
                      </a:r>
                    </a:p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• про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результати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виконання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ІПР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2000" b="0" i="0" u="none" strike="noStrike" cap="none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Моніторинг динаміки розвитку дітей з особливими освітніми потребами шляхом взаємодії з їх батьками (законними представниками) та закладами освіти, в яких вони навчаються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60960" marB="60960"/>
                </a:tc>
              </a:tr>
              <a:tr h="744941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ru-RU" sz="1900" dirty="0"/>
                    </a:p>
                  </a:txBody>
                  <a:tcPr marL="121920" marR="121920" marT="60960" marB="6096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981433" y="1228300"/>
            <a:ext cx="7067228" cy="3998794"/>
          </a:xfrm>
        </p:spPr>
        <p:txBody>
          <a:bodyPr/>
          <a:lstStyle/>
          <a:p>
            <a:pPr algn="ctr"/>
            <a:r>
              <a:rPr lang="uk-UA" altLang="ko-KR" sz="4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Яка роль батьків у команді супроводу дитини?</a:t>
            </a:r>
            <a:endParaRPr lang="ko-KR" altLang="en-US" sz="43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4066873" y="1739296"/>
            <a:ext cx="793892" cy="3549088"/>
            <a:chOff x="1" y="1321321"/>
            <a:chExt cx="2051719" cy="2469467"/>
          </a:xfrm>
        </p:grpSpPr>
        <p:sp>
          <p:nvSpPr>
            <p:cNvPr id="7" name="Rectangle 6"/>
            <p:cNvSpPr/>
            <p:nvPr/>
          </p:nvSpPr>
          <p:spPr>
            <a:xfrm>
              <a:off x="1" y="1321321"/>
              <a:ext cx="2051719" cy="50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" y="1976477"/>
              <a:ext cx="2051719" cy="50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A0C458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" y="2631633"/>
              <a:ext cx="2051719" cy="50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" y="3286788"/>
              <a:ext cx="2051719" cy="504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4" name="Rounded Rectangle 51">
            <a:extLst>
              <a:ext uri="{FF2B5EF4-FFF2-40B4-BE49-F238E27FC236}">
                <a16:creationId xmlns="" xmlns:a16="http://schemas.microsoft.com/office/drawing/2014/main" id="{25383660-26F5-44D2-A313-760103A13FF1}"/>
              </a:ext>
            </a:extLst>
          </p:cNvPr>
          <p:cNvSpPr/>
          <p:nvPr/>
        </p:nvSpPr>
        <p:spPr>
          <a:xfrm rot="16200000" flipH="1">
            <a:off x="801300" y="1760916"/>
            <a:ext cx="3153465" cy="2946849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547139"/>
            <a:ext cx="12192000" cy="38856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lnSpc>
                <a:spcPct val="115000"/>
              </a:lnSpc>
              <a:spcAft>
                <a:spcPts val="1333"/>
              </a:spcAft>
            </a:pPr>
            <a:r>
              <a:rPr lang="uk-UA" sz="15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ІНКЛЮЗИВНЕ НАВЧАННЯ В ЗАКЛАДАХ ЗАГАЛЬНОЇ СЕРЕДНЬОЇ </a:t>
            </a:r>
            <a:r>
              <a:rPr lang="uk-UA" sz="15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ОСВІТИ,  </a:t>
            </a:r>
            <a:r>
              <a:rPr lang="uk-UA" sz="1500" dirty="0">
                <a:solidFill>
                  <a:schemeClr val="bg1"/>
                </a:solidFill>
              </a:rPr>
              <a:t>м. Київ | 16 - 19 вересня 2018 року</a:t>
            </a:r>
            <a:endParaRPr lang="ru-RU" sz="15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344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="" xmlns:a16="http://schemas.microsoft.com/office/drawing/2014/main" id="{C34ABEDB-44A4-448E-A141-FDB33426A0E4}"/>
              </a:ext>
            </a:extLst>
          </p:cNvPr>
          <p:cNvGrpSpPr/>
          <p:nvPr/>
        </p:nvGrpSpPr>
        <p:grpSpPr>
          <a:xfrm rot="5400000">
            <a:off x="4250251" y="2707426"/>
            <a:ext cx="3691501" cy="2483951"/>
            <a:chOff x="2931730" y="2533443"/>
            <a:chExt cx="3046377" cy="2049860"/>
          </a:xfrm>
          <a:solidFill>
            <a:srgbClr val="EF4A4A"/>
          </a:solidFill>
        </p:grpSpPr>
        <p:sp>
          <p:nvSpPr>
            <p:cNvPr id="145" name="Diamond 4">
              <a:extLst>
                <a:ext uri="{FF2B5EF4-FFF2-40B4-BE49-F238E27FC236}">
                  <a16:creationId xmlns="" xmlns:a16="http://schemas.microsoft.com/office/drawing/2014/main" id="{A9ADC3B9-EA8D-4A23-BDE9-AFC3C6392F30}"/>
                </a:ext>
              </a:extLst>
            </p:cNvPr>
            <p:cNvSpPr/>
            <p:nvPr/>
          </p:nvSpPr>
          <p:spPr>
            <a:xfrm>
              <a:off x="3470458" y="2533443"/>
              <a:ext cx="914400" cy="914400"/>
            </a:xfrm>
            <a:prstGeom prst="diamond">
              <a:avLst/>
            </a:prstGeom>
            <a:solidFill>
              <a:schemeClr val="accent4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146" name="Diamond 5">
              <a:extLst>
                <a:ext uri="{FF2B5EF4-FFF2-40B4-BE49-F238E27FC236}">
                  <a16:creationId xmlns="" xmlns:a16="http://schemas.microsoft.com/office/drawing/2014/main" id="{70CB61F1-FCD5-4B9D-BE57-E45EFAB33726}"/>
                </a:ext>
              </a:extLst>
            </p:cNvPr>
            <p:cNvSpPr/>
            <p:nvPr/>
          </p:nvSpPr>
          <p:spPr>
            <a:xfrm>
              <a:off x="4507147" y="2533443"/>
              <a:ext cx="914400" cy="914400"/>
            </a:xfrm>
            <a:prstGeom prst="diamond">
              <a:avLst/>
            </a:prstGeom>
            <a:solidFill>
              <a:schemeClr val="accent1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147" name="Diamond 6">
              <a:extLst>
                <a:ext uri="{FF2B5EF4-FFF2-40B4-BE49-F238E27FC236}">
                  <a16:creationId xmlns="" xmlns:a16="http://schemas.microsoft.com/office/drawing/2014/main" id="{8071A95F-C659-4FAC-8D00-E61E392EC6CB}"/>
                </a:ext>
              </a:extLst>
            </p:cNvPr>
            <p:cNvSpPr/>
            <p:nvPr/>
          </p:nvSpPr>
          <p:spPr>
            <a:xfrm>
              <a:off x="5063707" y="3101171"/>
              <a:ext cx="914400" cy="914400"/>
            </a:xfrm>
            <a:prstGeom prst="diamond">
              <a:avLst/>
            </a:prstGeom>
            <a:solidFill>
              <a:schemeClr val="accent3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148" name="Diamond 7">
              <a:extLst>
                <a:ext uri="{FF2B5EF4-FFF2-40B4-BE49-F238E27FC236}">
                  <a16:creationId xmlns="" xmlns:a16="http://schemas.microsoft.com/office/drawing/2014/main" id="{E09460B3-580D-413F-988F-F9601B25FD25}"/>
                </a:ext>
              </a:extLst>
            </p:cNvPr>
            <p:cNvSpPr/>
            <p:nvPr/>
          </p:nvSpPr>
          <p:spPr>
            <a:xfrm>
              <a:off x="4507147" y="3668901"/>
              <a:ext cx="914400" cy="914400"/>
            </a:xfrm>
            <a:prstGeom prst="diamond">
              <a:avLst/>
            </a:prstGeom>
            <a:solidFill>
              <a:schemeClr val="accent6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149" name="Diamond 8">
              <a:extLst>
                <a:ext uri="{FF2B5EF4-FFF2-40B4-BE49-F238E27FC236}">
                  <a16:creationId xmlns="" xmlns:a16="http://schemas.microsoft.com/office/drawing/2014/main" id="{E5009BAB-3FBC-469E-8C87-A82A8DE28225}"/>
                </a:ext>
              </a:extLst>
            </p:cNvPr>
            <p:cNvSpPr/>
            <p:nvPr/>
          </p:nvSpPr>
          <p:spPr>
            <a:xfrm>
              <a:off x="3470459" y="3668903"/>
              <a:ext cx="914400" cy="914400"/>
            </a:xfrm>
            <a:prstGeom prst="diamond">
              <a:avLst/>
            </a:prstGeom>
            <a:solidFill>
              <a:schemeClr val="accent2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150" name="Diamond 9">
              <a:extLst>
                <a:ext uri="{FF2B5EF4-FFF2-40B4-BE49-F238E27FC236}">
                  <a16:creationId xmlns="" xmlns:a16="http://schemas.microsoft.com/office/drawing/2014/main" id="{D44772D8-D7D9-47C6-8D0C-7A2CF07108D4}"/>
                </a:ext>
              </a:extLst>
            </p:cNvPr>
            <p:cNvSpPr/>
            <p:nvPr/>
          </p:nvSpPr>
          <p:spPr>
            <a:xfrm>
              <a:off x="2931730" y="3101171"/>
              <a:ext cx="914400" cy="914400"/>
            </a:xfrm>
            <a:prstGeom prst="diamond">
              <a:avLst/>
            </a:prstGeom>
            <a:solidFill>
              <a:schemeClr val="accent6">
                <a:lumMod val="50000"/>
              </a:schemeClr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</p:grpSp>
      <p:sp>
        <p:nvSpPr>
          <p:cNvPr id="169" name="Parallelogram 15">
            <a:extLst>
              <a:ext uri="{FF2B5EF4-FFF2-40B4-BE49-F238E27FC236}">
                <a16:creationId xmlns="" xmlns:a16="http://schemas.microsoft.com/office/drawing/2014/main" id="{CD23F71A-C30C-4D88-BF88-A469995EAF67}"/>
              </a:ext>
            </a:extLst>
          </p:cNvPr>
          <p:cNvSpPr/>
          <p:nvPr/>
        </p:nvSpPr>
        <p:spPr>
          <a:xfrm flipH="1">
            <a:off x="5229209" y="4407148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0" name="Rectangle 30">
            <a:extLst>
              <a:ext uri="{FF2B5EF4-FFF2-40B4-BE49-F238E27FC236}">
                <a16:creationId xmlns="" xmlns:a16="http://schemas.microsoft.com/office/drawing/2014/main" id="{4F37FF50-1CBA-4863-B087-C613B48D5D12}"/>
              </a:ext>
            </a:extLst>
          </p:cNvPr>
          <p:cNvSpPr/>
          <p:nvPr/>
        </p:nvSpPr>
        <p:spPr>
          <a:xfrm>
            <a:off x="6650025" y="4407148"/>
            <a:ext cx="317209" cy="316283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1" name="Rounded Rectangle 10">
            <a:extLst>
              <a:ext uri="{FF2B5EF4-FFF2-40B4-BE49-F238E27FC236}">
                <a16:creationId xmlns="" xmlns:a16="http://schemas.microsoft.com/office/drawing/2014/main" id="{D8BC49F8-EE71-48F0-A5B3-C19FFA067F81}"/>
              </a:ext>
            </a:extLst>
          </p:cNvPr>
          <p:cNvSpPr/>
          <p:nvPr/>
        </p:nvSpPr>
        <p:spPr>
          <a:xfrm>
            <a:off x="5272408" y="3152391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2" name="Rounded Rectangle 6">
            <a:extLst>
              <a:ext uri="{FF2B5EF4-FFF2-40B4-BE49-F238E27FC236}">
                <a16:creationId xmlns="" xmlns:a16="http://schemas.microsoft.com/office/drawing/2014/main" id="{7FE275AE-8623-47DA-9B06-F398D7C2CB4F}"/>
              </a:ext>
            </a:extLst>
          </p:cNvPr>
          <p:cNvSpPr/>
          <p:nvPr/>
        </p:nvSpPr>
        <p:spPr>
          <a:xfrm>
            <a:off x="5918449" y="2499445"/>
            <a:ext cx="345999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3" name="Rectangle 16">
            <a:extLst>
              <a:ext uri="{FF2B5EF4-FFF2-40B4-BE49-F238E27FC236}">
                <a16:creationId xmlns="" xmlns:a16="http://schemas.microsoft.com/office/drawing/2014/main" id="{1C74F95B-FA32-4788-9F5F-956BEC8A5C4D}"/>
              </a:ext>
            </a:extLst>
          </p:cNvPr>
          <p:cNvSpPr/>
          <p:nvPr/>
        </p:nvSpPr>
        <p:spPr>
          <a:xfrm rot="2700000">
            <a:off x="6646445" y="3092225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4" name="Trapezoid 22">
            <a:extLst>
              <a:ext uri="{FF2B5EF4-FFF2-40B4-BE49-F238E27FC236}">
                <a16:creationId xmlns="" xmlns:a16="http://schemas.microsoft.com/office/drawing/2014/main" id="{0480BD3F-40DE-4446-A723-5B76ADA1A4E2}"/>
              </a:ext>
            </a:extLst>
          </p:cNvPr>
          <p:cNvSpPr>
            <a:spLocks noChangeAspect="1"/>
          </p:cNvSpPr>
          <p:nvPr/>
        </p:nvSpPr>
        <p:spPr>
          <a:xfrm>
            <a:off x="5918449" y="5110771"/>
            <a:ext cx="449663" cy="2287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Title 3"/>
          <p:cNvSpPr txBox="1">
            <a:spLocks/>
          </p:cNvSpPr>
          <p:nvPr/>
        </p:nvSpPr>
        <p:spPr>
          <a:xfrm>
            <a:off x="-30871" y="377251"/>
            <a:ext cx="12192000" cy="775779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300" dirty="0" smtClean="0">
                <a:solidFill>
                  <a:schemeClr val="accent6">
                    <a:lumMod val="50000"/>
                  </a:schemeClr>
                </a:solidFill>
              </a:rPr>
              <a:t>Роль батьків як членів команди </a:t>
            </a:r>
            <a:br>
              <a:rPr lang="uk-UA" sz="43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4300" dirty="0" smtClean="0">
                <a:solidFill>
                  <a:schemeClr val="accent6">
                    <a:lumMod val="50000"/>
                  </a:schemeClr>
                </a:solidFill>
              </a:rPr>
              <a:t>психолого-педагогічного супроводу </a:t>
            </a:r>
            <a:endParaRPr lang="en-US" sz="43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60362" y="1925109"/>
            <a:ext cx="5399172" cy="76943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r"/>
            <a:r>
              <a:rPr lang="uk-UA" sz="2100" dirty="0" smtClean="0">
                <a:ea typeface="Calibri" panose="020F0502020204030204" pitchFamily="34" charset="0"/>
              </a:rPr>
              <a:t>брати </a:t>
            </a:r>
            <a:r>
              <a:rPr lang="uk-UA" sz="2100" dirty="0">
                <a:ea typeface="Calibri" panose="020F0502020204030204" pitchFamily="34" charset="0"/>
              </a:rPr>
              <a:t>участь у прийнятті рішень, що </a:t>
            </a:r>
            <a:endParaRPr lang="uk-UA" sz="2100" dirty="0" smtClean="0">
              <a:ea typeface="Calibri" panose="020F0502020204030204" pitchFamily="34" charset="0"/>
            </a:endParaRPr>
          </a:p>
          <a:p>
            <a:pPr algn="r"/>
            <a:r>
              <a:rPr lang="uk-UA" sz="2100" dirty="0" smtClean="0">
                <a:ea typeface="Calibri" panose="020F0502020204030204" pitchFamily="34" charset="0"/>
              </a:rPr>
              <a:t>впливають </a:t>
            </a:r>
            <a:r>
              <a:rPr lang="uk-UA" sz="2100" dirty="0">
                <a:ea typeface="Calibri" panose="020F0502020204030204" pitchFamily="34" charset="0"/>
              </a:rPr>
              <a:t>на освіту та розвиток дитини</a:t>
            </a:r>
            <a:endParaRPr lang="ru-RU" sz="21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771" y="3320567"/>
            <a:ext cx="4567669" cy="109260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r"/>
            <a:r>
              <a:rPr lang="uk-UA" sz="2100" dirty="0">
                <a:ea typeface="Calibri" panose="020F0502020204030204" pitchFamily="34" charset="0"/>
              </a:rPr>
              <a:t>надавати необхідну інформацію, </a:t>
            </a:r>
            <a:r>
              <a:rPr lang="uk-UA" sz="2100" dirty="0" smtClean="0">
                <a:ea typeface="Calibri" panose="020F0502020204030204" pitchFamily="34" charset="0"/>
              </a:rPr>
              <a:t>що </a:t>
            </a:r>
            <a:r>
              <a:rPr lang="uk-UA" sz="2100" dirty="0">
                <a:ea typeface="Calibri" panose="020F0502020204030204" pitchFamily="34" charset="0"/>
              </a:rPr>
              <a:t>може вплинути на </a:t>
            </a:r>
            <a:r>
              <a:rPr lang="uk-UA" sz="2100" dirty="0" smtClean="0">
                <a:ea typeface="Calibri" panose="020F0502020204030204" pitchFamily="34" charset="0"/>
              </a:rPr>
              <a:t>навчання</a:t>
            </a:r>
          </a:p>
          <a:p>
            <a:pPr algn="r"/>
            <a:r>
              <a:rPr lang="uk-UA" sz="2100" dirty="0" smtClean="0">
                <a:ea typeface="Calibri" panose="020F0502020204030204" pitchFamily="34" charset="0"/>
              </a:rPr>
              <a:t> та </a:t>
            </a:r>
            <a:r>
              <a:rPr lang="uk-UA" sz="2100" dirty="0">
                <a:ea typeface="Calibri" panose="020F0502020204030204" pitchFamily="34" charset="0"/>
              </a:rPr>
              <a:t>поведінку дитини у школі</a:t>
            </a:r>
            <a:endParaRPr lang="ru-RU" sz="21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1055023" y="4699977"/>
            <a:ext cx="6096000" cy="1092603"/>
          </a:xfrm>
          <a:prstGeom prst="rect">
            <a:avLst/>
          </a:prstGeom>
        </p:spPr>
        <p:txBody>
          <a:bodyPr lIns="121917" tIns="60958" rIns="121917" bIns="60958">
            <a:spAutoFit/>
          </a:bodyPr>
          <a:lstStyle/>
          <a:p>
            <a:pPr algn="r"/>
            <a:r>
              <a:rPr lang="uk-UA" sz="2100" dirty="0">
                <a:ea typeface="Calibri" panose="020F0502020204030204" pitchFamily="34" charset="0"/>
              </a:rPr>
              <a:t>брати участь у </a:t>
            </a:r>
            <a:r>
              <a:rPr lang="uk-UA" sz="2100" dirty="0" smtClean="0">
                <a:ea typeface="Calibri" panose="020F0502020204030204" pitchFamily="34" charset="0"/>
              </a:rPr>
              <a:t>розробленні</a:t>
            </a:r>
          </a:p>
          <a:p>
            <a:pPr algn="r"/>
            <a:r>
              <a:rPr lang="uk-UA" sz="2100" dirty="0" smtClean="0">
                <a:ea typeface="Calibri" panose="020F0502020204030204" pitchFamily="34" charset="0"/>
              </a:rPr>
              <a:t>Індивідуальної </a:t>
            </a:r>
            <a:r>
              <a:rPr lang="uk-UA" sz="2100" dirty="0">
                <a:ea typeface="Calibri" panose="020F0502020204030204" pitchFamily="34" charset="0"/>
              </a:rPr>
              <a:t>програми </a:t>
            </a:r>
            <a:r>
              <a:rPr lang="uk-UA" sz="2100" dirty="0" smtClean="0">
                <a:ea typeface="Calibri" panose="020F0502020204030204" pitchFamily="34" charset="0"/>
              </a:rPr>
              <a:t>розвитку</a:t>
            </a:r>
          </a:p>
          <a:p>
            <a:pPr algn="r"/>
            <a:r>
              <a:rPr lang="uk-UA" sz="2100" dirty="0" smtClean="0">
                <a:ea typeface="Calibri" panose="020F0502020204030204" pitchFamily="34" charset="0"/>
              </a:rPr>
              <a:t>(</a:t>
            </a:r>
            <a:r>
              <a:rPr lang="uk-UA" sz="2100" dirty="0">
                <a:ea typeface="Calibri" panose="020F0502020204030204" pitchFamily="34" charset="0"/>
              </a:rPr>
              <a:t>ІПР) дитини</a:t>
            </a:r>
            <a:endParaRPr lang="ru-RU" sz="21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226984" y="2019049"/>
            <a:ext cx="4491580" cy="173893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uk-UA" sz="2100" dirty="0">
                <a:ea typeface="Calibri" panose="020F0502020204030204" pitchFamily="34" charset="0"/>
              </a:rPr>
              <a:t>отримувати від учителів та інших спеціалістів інформацію </a:t>
            </a:r>
            <a:r>
              <a:rPr lang="uk-UA" sz="2100" dirty="0" smtClean="0">
                <a:ea typeface="Calibri" panose="020F0502020204030204" pitchFamily="34" charset="0"/>
              </a:rPr>
              <a:t>про</a:t>
            </a:r>
          </a:p>
          <a:p>
            <a:r>
              <a:rPr lang="uk-UA" sz="2100" dirty="0" smtClean="0">
                <a:ea typeface="Calibri" panose="020F0502020204030204" pitchFamily="34" charset="0"/>
              </a:rPr>
              <a:t> </a:t>
            </a:r>
            <a:r>
              <a:rPr lang="uk-UA" sz="2100" dirty="0">
                <a:ea typeface="Calibri" panose="020F0502020204030204" pitchFamily="34" charset="0"/>
              </a:rPr>
              <a:t>розвиток, навчання та успішність дитини, зокрема про </a:t>
            </a:r>
            <a:r>
              <a:rPr lang="uk-UA" sz="2100" dirty="0" smtClean="0">
                <a:ea typeface="Calibri" panose="020F0502020204030204" pitchFamily="34" charset="0"/>
              </a:rPr>
              <a:t>реалізацію</a:t>
            </a:r>
          </a:p>
          <a:p>
            <a:r>
              <a:rPr lang="uk-UA" sz="2100" dirty="0" smtClean="0">
                <a:ea typeface="Calibri" panose="020F0502020204030204" pitchFamily="34" charset="0"/>
              </a:rPr>
              <a:t> </a:t>
            </a:r>
            <a:r>
              <a:rPr lang="uk-UA" sz="2100" dirty="0">
                <a:ea typeface="Calibri" panose="020F0502020204030204" pitchFamily="34" charset="0"/>
              </a:rPr>
              <a:t>ІПР</a:t>
            </a:r>
            <a:endParaRPr lang="ru-RU" sz="21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085392" y="4339782"/>
            <a:ext cx="5106608" cy="77970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uk-UA" sz="2100" dirty="0">
                <a:ea typeface="Calibri" panose="020F0502020204030204" pitchFamily="34" charset="0"/>
              </a:rPr>
              <a:t>отримувати консультації фахівців, що працюють з дитиною</a:t>
            </a:r>
            <a:endParaRPr lang="ru-RU" sz="2100" dirty="0"/>
          </a:p>
        </p:txBody>
      </p:sp>
    </p:spTree>
    <p:extLst>
      <p:ext uri="{BB962C8B-B14F-4D97-AF65-F5344CB8AC3E}">
        <p14:creationId xmlns="" xmlns:p14="http://schemas.microsoft.com/office/powerpoint/2010/main" val="319263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="" xmlns:a16="http://schemas.microsoft.com/office/drawing/2014/main" id="{FF141252-1469-41FE-83BD-9589A3427E6B}"/>
              </a:ext>
            </a:extLst>
          </p:cNvPr>
          <p:cNvGrpSpPr/>
          <p:nvPr/>
        </p:nvGrpSpPr>
        <p:grpSpPr>
          <a:xfrm>
            <a:off x="4128366" y="2055585"/>
            <a:ext cx="3896436" cy="3864083"/>
            <a:chOff x="2339753" y="1700808"/>
            <a:chExt cx="4362641" cy="4326417"/>
          </a:xfrm>
        </p:grpSpPr>
        <p:sp>
          <p:nvSpPr>
            <p:cNvPr id="21" name="Chord 4">
              <a:extLst>
                <a:ext uri="{FF2B5EF4-FFF2-40B4-BE49-F238E27FC236}">
                  <a16:creationId xmlns="" xmlns:a16="http://schemas.microsoft.com/office/drawing/2014/main" id="{E3DE25FB-E61B-40F2-B562-B00FC1B5A68F}"/>
                </a:ext>
              </a:extLst>
            </p:cNvPr>
            <p:cNvSpPr/>
            <p:nvPr/>
          </p:nvSpPr>
          <p:spPr>
            <a:xfrm rot="10800000">
              <a:off x="3203849" y="1700808"/>
              <a:ext cx="2530760" cy="1999855"/>
            </a:xfrm>
            <a:custGeom>
              <a:avLst/>
              <a:gdLst/>
              <a:ahLst/>
              <a:cxnLst/>
              <a:rect l="l" t="t" r="r" b="b"/>
              <a:pathLst>
                <a:path w="2530760" h="1999855">
                  <a:moveTo>
                    <a:pt x="1226329" y="1999855"/>
                  </a:moveTo>
                  <a:cubicBezTo>
                    <a:pt x="796260" y="1999691"/>
                    <a:pt x="366241" y="1869309"/>
                    <a:pt x="0" y="1607179"/>
                  </a:cubicBezTo>
                  <a:lnTo>
                    <a:pt x="536565" y="0"/>
                  </a:lnTo>
                  <a:lnTo>
                    <a:pt x="2530760" y="1552743"/>
                  </a:lnTo>
                  <a:cubicBezTo>
                    <a:pt x="2147098" y="1851003"/>
                    <a:pt x="1686685" y="2000031"/>
                    <a:pt x="1226329" y="19998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22" name="Chord 16">
              <a:extLst>
                <a:ext uri="{FF2B5EF4-FFF2-40B4-BE49-F238E27FC236}">
                  <a16:creationId xmlns="" xmlns:a16="http://schemas.microsoft.com/office/drawing/2014/main" id="{2802E05C-817A-468B-AA14-22E33A7CBA8E}"/>
                </a:ext>
              </a:extLst>
            </p:cNvPr>
            <p:cNvSpPr/>
            <p:nvPr/>
          </p:nvSpPr>
          <p:spPr>
            <a:xfrm rot="10800000">
              <a:off x="5006530" y="2112589"/>
              <a:ext cx="1695864" cy="2407247"/>
            </a:xfrm>
            <a:custGeom>
              <a:avLst/>
              <a:gdLst/>
              <a:ahLst/>
              <a:cxnLst/>
              <a:rect l="l" t="t" r="r" b="b"/>
              <a:pathLst>
                <a:path w="1695864" h="2407247">
                  <a:moveTo>
                    <a:pt x="892192" y="2407247"/>
                  </a:moveTo>
                  <a:cubicBezTo>
                    <a:pt x="132631" y="1866468"/>
                    <a:pt x="-185286" y="893701"/>
                    <a:pt x="108040" y="9038"/>
                  </a:cubicBezTo>
                  <a:lnTo>
                    <a:pt x="16958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23" name="Chord 17">
              <a:extLst>
                <a:ext uri="{FF2B5EF4-FFF2-40B4-BE49-F238E27FC236}">
                  <a16:creationId xmlns="" xmlns:a16="http://schemas.microsoft.com/office/drawing/2014/main" id="{6161DDC7-3FB4-4BDB-9B0E-4B9546A167D5}"/>
                </a:ext>
              </a:extLst>
            </p:cNvPr>
            <p:cNvSpPr/>
            <p:nvPr/>
          </p:nvSpPr>
          <p:spPr>
            <a:xfrm rot="10800000">
              <a:off x="4139953" y="4560161"/>
              <a:ext cx="2444403" cy="1461126"/>
            </a:xfrm>
            <a:custGeom>
              <a:avLst/>
              <a:gdLst/>
              <a:ahLst/>
              <a:cxnLst/>
              <a:rect l="l" t="t" r="r" b="b"/>
              <a:pathLst>
                <a:path w="2444403" h="1461126">
                  <a:moveTo>
                    <a:pt x="2068990" y="2155"/>
                  </a:moveTo>
                  <a:lnTo>
                    <a:pt x="1994731" y="506"/>
                  </a:lnTo>
                  <a:cubicBezTo>
                    <a:pt x="1998428" y="52"/>
                    <a:pt x="2002131" y="21"/>
                    <a:pt x="2005836" y="0"/>
                  </a:cubicBezTo>
                  <a:close/>
                  <a:moveTo>
                    <a:pt x="0" y="1461126"/>
                  </a:moveTo>
                  <a:cubicBezTo>
                    <a:pt x="282660" y="600607"/>
                    <a:pt x="1079495" y="14820"/>
                    <a:pt x="1983511" y="1017"/>
                  </a:cubicBezTo>
                  <a:lnTo>
                    <a:pt x="2444403" y="144721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24" name="Chord 15">
              <a:extLst>
                <a:ext uri="{FF2B5EF4-FFF2-40B4-BE49-F238E27FC236}">
                  <a16:creationId xmlns="" xmlns:a16="http://schemas.microsoft.com/office/drawing/2014/main" id="{75BDBE07-C3CE-4708-92DE-E96A80598C96}"/>
                </a:ext>
              </a:extLst>
            </p:cNvPr>
            <p:cNvSpPr/>
            <p:nvPr/>
          </p:nvSpPr>
          <p:spPr>
            <a:xfrm rot="10800000">
              <a:off x="2537809" y="3750306"/>
              <a:ext cx="2004501" cy="2276919"/>
            </a:xfrm>
            <a:custGeom>
              <a:avLst/>
              <a:gdLst/>
              <a:ahLst/>
              <a:cxnLst/>
              <a:rect l="l" t="t" r="r" b="b"/>
              <a:pathLst>
                <a:path w="2004501" h="2276919">
                  <a:moveTo>
                    <a:pt x="725547" y="2276919"/>
                  </a:moveTo>
                  <a:lnTo>
                    <a:pt x="0" y="285"/>
                  </a:lnTo>
                  <a:cubicBezTo>
                    <a:pt x="884460" y="-14148"/>
                    <a:pt x="1679159" y="520164"/>
                    <a:pt x="2004501" y="1331169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25" name="Chord 13">
              <a:extLst>
                <a:ext uri="{FF2B5EF4-FFF2-40B4-BE49-F238E27FC236}">
                  <a16:creationId xmlns="" xmlns:a16="http://schemas.microsoft.com/office/drawing/2014/main" id="{2182FD48-06A9-4372-A6BE-BBE357382D71}"/>
                </a:ext>
              </a:extLst>
            </p:cNvPr>
            <p:cNvSpPr/>
            <p:nvPr/>
          </p:nvSpPr>
          <p:spPr>
            <a:xfrm rot="10800000">
              <a:off x="2339753" y="2185673"/>
              <a:ext cx="2130764" cy="2479338"/>
            </a:xfrm>
            <a:custGeom>
              <a:avLst/>
              <a:gdLst/>
              <a:ahLst/>
              <a:cxnLst/>
              <a:rect l="l" t="t" r="r" b="b"/>
              <a:pathLst>
                <a:path w="2130764" h="2479338">
                  <a:moveTo>
                    <a:pt x="1289309" y="2479338"/>
                  </a:moveTo>
                  <a:lnTo>
                    <a:pt x="0" y="1457006"/>
                  </a:lnTo>
                  <a:lnTo>
                    <a:pt x="1979148" y="0"/>
                  </a:lnTo>
                  <a:cubicBezTo>
                    <a:pt x="2334036" y="888690"/>
                    <a:pt x="2050571" y="1903595"/>
                    <a:pt x="1289309" y="2479338"/>
                  </a:cubicBezTo>
                  <a:close/>
                </a:path>
              </a:pathLst>
            </a:custGeom>
            <a:solidFill>
              <a:srgbClr val="F26D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</p:grpSp>
      <p:sp>
        <p:nvSpPr>
          <p:cNvPr id="41" name="Flowchart: Merge 44">
            <a:extLst>
              <a:ext uri="{FF2B5EF4-FFF2-40B4-BE49-F238E27FC236}">
                <a16:creationId xmlns="" xmlns:a16="http://schemas.microsoft.com/office/drawing/2014/main" id="{DCD86643-9F7B-4D11-8302-2DC4A3BC62D9}"/>
              </a:ext>
            </a:extLst>
          </p:cNvPr>
          <p:cNvSpPr/>
          <p:nvPr/>
        </p:nvSpPr>
        <p:spPr>
          <a:xfrm rot="13127924">
            <a:off x="5215496" y="2544634"/>
            <a:ext cx="404107" cy="332023"/>
          </a:xfrm>
          <a:prstGeom prst="flowChartMerge">
            <a:avLst/>
          </a:prstGeom>
          <a:solidFill>
            <a:srgbClr val="F26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42" name="Flowchart: Merge 45">
            <a:extLst>
              <a:ext uri="{FF2B5EF4-FFF2-40B4-BE49-F238E27FC236}">
                <a16:creationId xmlns="" xmlns:a16="http://schemas.microsoft.com/office/drawing/2014/main" id="{F589BE85-F092-4F3F-ADC0-11669E861704}"/>
              </a:ext>
            </a:extLst>
          </p:cNvPr>
          <p:cNvSpPr/>
          <p:nvPr/>
        </p:nvSpPr>
        <p:spPr>
          <a:xfrm rot="17280108">
            <a:off x="6946899" y="2782647"/>
            <a:ext cx="404107" cy="332023"/>
          </a:xfrm>
          <a:prstGeom prst="flowChartMerg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43" name="Flowchart: Merge 46">
            <a:extLst>
              <a:ext uri="{FF2B5EF4-FFF2-40B4-BE49-F238E27FC236}">
                <a16:creationId xmlns="" xmlns:a16="http://schemas.microsoft.com/office/drawing/2014/main" id="{C664C425-930A-4728-B1CD-5BF51F117E7D}"/>
              </a:ext>
            </a:extLst>
          </p:cNvPr>
          <p:cNvSpPr/>
          <p:nvPr/>
        </p:nvSpPr>
        <p:spPr>
          <a:xfrm>
            <a:off x="7219544" y="4563139"/>
            <a:ext cx="404107" cy="332023"/>
          </a:xfrm>
          <a:prstGeom prst="flowChartMerg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44" name="Flowchart: Merge 47">
            <a:extLst>
              <a:ext uri="{FF2B5EF4-FFF2-40B4-BE49-F238E27FC236}">
                <a16:creationId xmlns="" xmlns:a16="http://schemas.microsoft.com/office/drawing/2014/main" id="{F46F7177-DE66-4BBD-8053-6EB172B65E77}"/>
              </a:ext>
            </a:extLst>
          </p:cNvPr>
          <p:cNvSpPr/>
          <p:nvPr/>
        </p:nvSpPr>
        <p:spPr>
          <a:xfrm rot="4209759">
            <a:off x="5661036" y="5333631"/>
            <a:ext cx="404107" cy="332023"/>
          </a:xfrm>
          <a:prstGeom prst="flowChartMerg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45" name="Flowchart: Merge 48">
            <a:extLst>
              <a:ext uri="{FF2B5EF4-FFF2-40B4-BE49-F238E27FC236}">
                <a16:creationId xmlns="" xmlns:a16="http://schemas.microsoft.com/office/drawing/2014/main" id="{F87BEED2-B5EE-4182-A4B6-D8CA1C1C52BF}"/>
              </a:ext>
            </a:extLst>
          </p:cNvPr>
          <p:cNvSpPr/>
          <p:nvPr/>
        </p:nvSpPr>
        <p:spPr>
          <a:xfrm rot="8789740">
            <a:off x="4398829" y="4173646"/>
            <a:ext cx="404107" cy="332023"/>
          </a:xfrm>
          <a:prstGeom prst="flowChartMerg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46" name="Rounded Rectangle 51">
            <a:extLst>
              <a:ext uri="{FF2B5EF4-FFF2-40B4-BE49-F238E27FC236}">
                <a16:creationId xmlns="" xmlns:a16="http://schemas.microsoft.com/office/drawing/2014/main" id="{C6B5E9D5-D75C-4978-8902-0255A4C3092B}"/>
              </a:ext>
            </a:extLst>
          </p:cNvPr>
          <p:cNvSpPr/>
          <p:nvPr/>
        </p:nvSpPr>
        <p:spPr>
          <a:xfrm rot="16200000" flipH="1">
            <a:off x="5692264" y="3694879"/>
            <a:ext cx="791107" cy="745032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2" name="Title 6"/>
          <p:cNvSpPr txBox="1">
            <a:spLocks/>
          </p:cNvSpPr>
          <p:nvPr/>
        </p:nvSpPr>
        <p:spPr>
          <a:xfrm>
            <a:off x="126617" y="0"/>
            <a:ext cx="11922401" cy="1035373"/>
          </a:xfrm>
          <a:prstGeom prst="rect">
            <a:avLst/>
          </a:prstGeom>
          <a:effectLst/>
        </p:spPr>
        <p:txBody>
          <a:bodyPr lIns="121917" tIns="60958" rIns="121917" bIns="60958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altLang="ko-KR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Інформація, якою можуть поділитися батьки учнів з особливими освітніми потребами</a:t>
            </a:r>
            <a:endParaRPr lang="ko-KR" altLang="en-US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940280" y="2628615"/>
            <a:ext cx="2527891" cy="7797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uk-UA" sz="2100" dirty="0" smtClean="0"/>
              <a:t>важлива медична інформація</a:t>
            </a:r>
            <a:endParaRPr lang="ko-KR" altLang="en-US" sz="15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341483" y="4987663"/>
            <a:ext cx="3095575" cy="141576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uk-UA" sz="2100" dirty="0"/>
              <a:t>успішні навчальні та </a:t>
            </a:r>
            <a:endParaRPr lang="uk-UA" sz="2100" dirty="0" smtClean="0"/>
          </a:p>
          <a:p>
            <a:pPr algn="ctr"/>
            <a:r>
              <a:rPr lang="uk-UA" sz="2100" dirty="0" smtClean="0"/>
              <a:t>поведінкові </a:t>
            </a:r>
            <a:r>
              <a:rPr lang="uk-UA" sz="2100" dirty="0"/>
              <a:t>техніки, </a:t>
            </a:r>
            <a:endParaRPr lang="uk-UA" sz="2100" dirty="0" smtClean="0"/>
          </a:p>
          <a:p>
            <a:pPr algn="ctr"/>
            <a:r>
              <a:rPr lang="uk-UA" sz="2100" dirty="0" smtClean="0"/>
              <a:t>що </a:t>
            </a:r>
            <a:r>
              <a:rPr lang="uk-UA" sz="2100" dirty="0"/>
              <a:t>батьки </a:t>
            </a:r>
            <a:endParaRPr lang="uk-UA" sz="2100" dirty="0" smtClean="0"/>
          </a:p>
          <a:p>
            <a:pPr algn="ctr"/>
            <a:r>
              <a:rPr lang="uk-UA" sz="2100" dirty="0" smtClean="0"/>
              <a:t>застосовують вдома</a:t>
            </a:r>
            <a:endParaRPr lang="ko-KR" altLang="en-US" sz="15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107897" y="3062749"/>
            <a:ext cx="2647704" cy="109260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uk-UA" sz="2100" dirty="0"/>
              <a:t>минулий </a:t>
            </a:r>
            <a:endParaRPr lang="uk-UA" sz="2100" dirty="0" smtClean="0"/>
          </a:p>
          <a:p>
            <a:pPr algn="ctr"/>
            <a:r>
              <a:rPr lang="uk-UA" sz="2100" dirty="0" smtClean="0"/>
              <a:t>навчальний </a:t>
            </a:r>
            <a:r>
              <a:rPr lang="uk-UA" sz="2100" dirty="0"/>
              <a:t>досвід дитини</a:t>
            </a:r>
            <a:endParaRPr lang="ko-KR" altLang="en-US" sz="15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039023" y="1473227"/>
            <a:ext cx="2647704" cy="7694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uk-UA" sz="2100" dirty="0"/>
              <a:t>намічені для </a:t>
            </a:r>
            <a:endParaRPr lang="uk-UA" sz="2100" dirty="0" smtClean="0"/>
          </a:p>
          <a:p>
            <a:pPr algn="ctr"/>
            <a:r>
              <a:rPr lang="uk-UA" sz="2100" dirty="0" smtClean="0"/>
              <a:t>дитини </a:t>
            </a:r>
            <a:r>
              <a:rPr lang="uk-UA" sz="2100" dirty="0"/>
              <a:t>цілі</a:t>
            </a:r>
            <a:endParaRPr lang="ko-KR" altLang="en-US" sz="15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081796" y="5386257"/>
            <a:ext cx="2037009" cy="76943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uk-UA" sz="2100" dirty="0">
                <a:ea typeface="Calibri" panose="020F0502020204030204" pitchFamily="34" charset="0"/>
              </a:rPr>
              <a:t>зміни </a:t>
            </a:r>
            <a:r>
              <a:rPr lang="uk-UA" sz="2100" dirty="0" smtClean="0">
                <a:ea typeface="Calibri" panose="020F0502020204030204" pitchFamily="34" charset="0"/>
              </a:rPr>
              <a:t>в житті чи складі сім’ї</a:t>
            </a:r>
            <a:endParaRPr lang="ru-RU" sz="2100" dirty="0"/>
          </a:p>
        </p:txBody>
      </p:sp>
      <p:sp>
        <p:nvSpPr>
          <p:cNvPr id="60" name="Donut 24">
            <a:extLst>
              <a:ext uri="{FF2B5EF4-FFF2-40B4-BE49-F238E27FC236}">
                <a16:creationId xmlns="" xmlns:a16="http://schemas.microsoft.com/office/drawing/2014/main" id="{C58EBA12-2054-425D-A85F-8A564D3EB1A7}"/>
              </a:ext>
            </a:extLst>
          </p:cNvPr>
          <p:cNvSpPr/>
          <p:nvPr/>
        </p:nvSpPr>
        <p:spPr>
          <a:xfrm>
            <a:off x="5870039" y="2229923"/>
            <a:ext cx="845687" cy="830787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1" name="Block Arc 20">
            <a:extLst>
              <a:ext uri="{FF2B5EF4-FFF2-40B4-BE49-F238E27FC236}">
                <a16:creationId xmlns="" xmlns:a16="http://schemas.microsoft.com/office/drawing/2014/main" id="{28140A50-BD94-44CC-B6CD-86246E0C122D}"/>
              </a:ext>
            </a:extLst>
          </p:cNvPr>
          <p:cNvSpPr>
            <a:spLocks noChangeAspect="1"/>
          </p:cNvSpPr>
          <p:nvPr/>
        </p:nvSpPr>
        <p:spPr>
          <a:xfrm rot="10800000">
            <a:off x="4497621" y="3105549"/>
            <a:ext cx="752824" cy="816291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2" name="Round Same Side Corner Rectangle 8">
            <a:extLst>
              <a:ext uri="{FF2B5EF4-FFF2-40B4-BE49-F238E27FC236}">
                <a16:creationId xmlns="" xmlns:a16="http://schemas.microsoft.com/office/drawing/2014/main" id="{2B8495D9-3D6A-429A-9B7B-8F5233470016}"/>
              </a:ext>
            </a:extLst>
          </p:cNvPr>
          <p:cNvSpPr/>
          <p:nvPr/>
        </p:nvSpPr>
        <p:spPr>
          <a:xfrm>
            <a:off x="6131026" y="4759823"/>
            <a:ext cx="343149" cy="875163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/>
          </a:p>
        </p:txBody>
      </p:sp>
      <p:sp>
        <p:nvSpPr>
          <p:cNvPr id="63" name="Round Same Side Corner Rectangle 20">
            <a:extLst>
              <a:ext uri="{FF2B5EF4-FFF2-40B4-BE49-F238E27FC236}">
                <a16:creationId xmlns="" xmlns:a16="http://schemas.microsoft.com/office/drawing/2014/main" id="{E52C275B-1FC6-46B7-9184-94ED6C6BD043}"/>
              </a:ext>
            </a:extLst>
          </p:cNvPr>
          <p:cNvSpPr/>
          <p:nvPr/>
        </p:nvSpPr>
        <p:spPr>
          <a:xfrm rot="10800000">
            <a:off x="6654212" y="4754601"/>
            <a:ext cx="427583" cy="883247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/>
          </a:p>
        </p:txBody>
      </p:sp>
      <p:sp>
        <p:nvSpPr>
          <p:cNvPr id="64" name="Freeform 32">
            <a:extLst>
              <a:ext uri="{FF2B5EF4-FFF2-40B4-BE49-F238E27FC236}">
                <a16:creationId xmlns="" xmlns:a16="http://schemas.microsoft.com/office/drawing/2014/main" id="{6ADC1876-5360-409E-9FE1-391D9A3E6998}"/>
              </a:ext>
            </a:extLst>
          </p:cNvPr>
          <p:cNvSpPr/>
          <p:nvPr/>
        </p:nvSpPr>
        <p:spPr>
          <a:xfrm>
            <a:off x="4765902" y="4428402"/>
            <a:ext cx="816583" cy="811621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5" name="Rectangle 9">
            <a:extLst>
              <a:ext uri="{FF2B5EF4-FFF2-40B4-BE49-F238E27FC236}">
                <a16:creationId xmlns="" xmlns:a16="http://schemas.microsoft.com/office/drawing/2014/main" id="{31379617-5A44-4246-BDB9-B2CAFFDBF740}"/>
              </a:ext>
            </a:extLst>
          </p:cNvPr>
          <p:cNvSpPr/>
          <p:nvPr/>
        </p:nvSpPr>
        <p:spPr>
          <a:xfrm>
            <a:off x="6925190" y="3543936"/>
            <a:ext cx="875372" cy="69534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26147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ідзаголовок 4"/>
          <p:cNvSpPr>
            <a:spLocks noGrp="1"/>
          </p:cNvSpPr>
          <p:nvPr>
            <p:ph type="subTitle" idx="1"/>
          </p:nvPr>
        </p:nvSpPr>
        <p:spPr>
          <a:xfrm>
            <a:off x="1524000" y="1815152"/>
            <a:ext cx="9144000" cy="3442648"/>
          </a:xfrm>
        </p:spPr>
        <p:txBody>
          <a:bodyPr/>
          <a:lstStyle/>
          <a:p>
            <a:pPr algn="just">
              <a:buClr>
                <a:srgbClr val="002060"/>
              </a:buClr>
              <a:buFont typeface="Wingdings" pitchFamily="2" charset="2"/>
              <a:buChar char="Ш"/>
            </a:pPr>
            <a:r>
              <a:rPr lang="uk-UA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 яких сферах розвитку необхідно надати допомогу?</a:t>
            </a:r>
          </a:p>
          <a:p>
            <a:pPr algn="just">
              <a:buClr>
                <a:srgbClr val="002060"/>
              </a:buClr>
              <a:buFont typeface="Wingdings" pitchFamily="2" charset="2"/>
              <a:buChar char="Ш"/>
            </a:pPr>
            <a:r>
              <a:rPr lang="uk-UA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Скільки часу на тиждень триватимуть заняття з фахівцями або додаткові заняття?</a:t>
            </a:r>
          </a:p>
          <a:p>
            <a:pPr algn="just">
              <a:buClr>
                <a:srgbClr val="002060"/>
              </a:buClr>
              <a:buFont typeface="Wingdings" pitchFamily="2" charset="2"/>
              <a:buChar char="Ш"/>
            </a:pPr>
            <a:r>
              <a:rPr lang="uk-UA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Які зміни у розкладі мають відбутися?</a:t>
            </a:r>
          </a:p>
          <a:p>
            <a:pPr algn="just">
              <a:buClr>
                <a:srgbClr val="002060"/>
              </a:buClr>
              <a:buFont typeface="Wingdings" pitchFamily="2" charset="2"/>
              <a:buChar char="Ш"/>
            </a:pPr>
            <a:r>
              <a:rPr lang="uk-UA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Які заходи будуть запропоновані для встановлення співпраці з іншими учнями?</a:t>
            </a:r>
          </a:p>
          <a:p>
            <a:pPr algn="just">
              <a:buClr>
                <a:srgbClr val="002060"/>
              </a:buClr>
              <a:buFont typeface="Wingdings" pitchFamily="2" charset="2"/>
              <a:buChar char="Ш"/>
            </a:pPr>
            <a:r>
              <a:rPr lang="uk-UA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 яких заходах, крім навчальних, дитина братиме участь?</a:t>
            </a:r>
          </a:p>
          <a:p>
            <a:pPr algn="just"/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37648" y="454546"/>
            <a:ext cx="9144000" cy="1278719"/>
          </a:xfrm>
        </p:spPr>
        <p:txBody>
          <a:bodyPr/>
          <a:lstStyle/>
          <a:p>
            <a:r>
              <a:rPr lang="uk-UA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Питання, які слід розглянути у команді психолого-педагогічного супроводу дитини</a:t>
            </a:r>
            <a:endParaRPr lang="uk-UA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911351" y="300039"/>
            <a:ext cx="9999133" cy="515937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uk-UA" sz="4000" b="1" dirty="0" smtClean="0">
                <a:solidFill>
                  <a:srgbClr val="993300"/>
                </a:solidFill>
                <a:effectLst/>
              </a:rPr>
              <a:t>Питання, які слід розглянути</a:t>
            </a:r>
            <a:endParaRPr lang="ru-RU" sz="4000" b="1" dirty="0" smtClean="0">
              <a:solidFill>
                <a:srgbClr val="993300"/>
              </a:solidFill>
              <a:effectLst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83268" y="1412876"/>
            <a:ext cx="9590617" cy="50403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993300"/>
              </a:buClr>
              <a:buFont typeface="Wingdings" pitchFamily="2" charset="2"/>
              <a:buChar char="Ш"/>
            </a:pPr>
            <a:r>
              <a:rPr lang="uk-UA" sz="2800" dirty="0" smtClean="0">
                <a:solidFill>
                  <a:srgbClr val="002060"/>
                </a:solidFill>
              </a:rPr>
              <a:t>Чи потрібен дитині супровід для навчання в школі?</a:t>
            </a:r>
          </a:p>
          <a:p>
            <a:pPr eaLnBrk="1" hangingPunct="1">
              <a:lnSpc>
                <a:spcPct val="80000"/>
              </a:lnSpc>
              <a:buClr>
                <a:srgbClr val="993300"/>
              </a:buClr>
              <a:buFont typeface="Wingdings" pitchFamily="2" charset="2"/>
              <a:buChar char="Ш"/>
            </a:pPr>
            <a:r>
              <a:rPr lang="uk-UA" sz="2800" dirty="0" smtClean="0">
                <a:solidFill>
                  <a:srgbClr val="002060"/>
                </a:solidFill>
              </a:rPr>
              <a:t>Які адаптації середовища, технічного забезпечення необхідно здійснити?</a:t>
            </a:r>
          </a:p>
          <a:p>
            <a:pPr eaLnBrk="1" hangingPunct="1">
              <a:lnSpc>
                <a:spcPct val="80000"/>
              </a:lnSpc>
              <a:buClr>
                <a:srgbClr val="993300"/>
              </a:buClr>
              <a:buFont typeface="Wingdings" pitchFamily="2" charset="2"/>
              <a:buChar char="Ш"/>
            </a:pPr>
            <a:r>
              <a:rPr lang="uk-UA" sz="2800" dirty="0" smtClean="0">
                <a:solidFill>
                  <a:srgbClr val="002060"/>
                </a:solidFill>
              </a:rPr>
              <a:t>Яких фахівців необхідно залучити?</a:t>
            </a:r>
          </a:p>
          <a:p>
            <a:pPr eaLnBrk="1" hangingPunct="1">
              <a:lnSpc>
                <a:spcPct val="80000"/>
              </a:lnSpc>
              <a:buClr>
                <a:srgbClr val="993300"/>
              </a:buClr>
              <a:buFont typeface="Wingdings" pitchFamily="2" charset="2"/>
              <a:buChar char="Ш"/>
            </a:pPr>
            <a:r>
              <a:rPr lang="uk-UA" sz="2800" dirty="0" smtClean="0">
                <a:solidFill>
                  <a:srgbClr val="002060"/>
                </a:solidFill>
              </a:rPr>
              <a:t>Якою є поведінка дитини, яких змін вона потребує для поліпшення процесу навчання?</a:t>
            </a:r>
          </a:p>
          <a:p>
            <a:pPr eaLnBrk="1" hangingPunct="1">
              <a:lnSpc>
                <a:spcPct val="80000"/>
              </a:lnSpc>
              <a:buClr>
                <a:srgbClr val="993300"/>
              </a:buClr>
              <a:buFont typeface="Wingdings" pitchFamily="2" charset="2"/>
              <a:buChar char="Ш"/>
            </a:pPr>
            <a:r>
              <a:rPr lang="uk-UA" sz="2800" dirty="0" smtClean="0">
                <a:solidFill>
                  <a:srgbClr val="002060"/>
                </a:solidFill>
              </a:rPr>
              <a:t>Який теперішній рівень досягнень дитини?</a:t>
            </a:r>
          </a:p>
          <a:p>
            <a:pPr eaLnBrk="1" hangingPunct="1">
              <a:lnSpc>
                <a:spcPct val="80000"/>
              </a:lnSpc>
              <a:buClr>
                <a:srgbClr val="993300"/>
              </a:buClr>
              <a:buFont typeface="Wingdings" pitchFamily="2" charset="2"/>
              <a:buChar char="Ш"/>
            </a:pPr>
            <a:r>
              <a:rPr lang="uk-UA" sz="2800" dirty="0" smtClean="0">
                <a:solidFill>
                  <a:srgbClr val="002060"/>
                </a:solidFill>
              </a:rPr>
              <a:t>З удосконалення/розвитку яких навичок необхідно розпочати?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390651" y="404814"/>
            <a:ext cx="10521949" cy="642937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uk-UA" sz="4000" b="1" smtClean="0">
                <a:solidFill>
                  <a:srgbClr val="993300"/>
                </a:solidFill>
                <a:effectLst/>
              </a:rPr>
              <a:t>Яку інформацію мають отримати батьки</a:t>
            </a:r>
            <a:endParaRPr lang="ru-RU" sz="4000" b="1" smtClean="0">
              <a:solidFill>
                <a:srgbClr val="993300"/>
              </a:solidFill>
              <a:effectLst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71134" y="1628775"/>
            <a:ext cx="9999133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993300"/>
              </a:buClr>
              <a:buFont typeface="Wingdings" pitchFamily="2" charset="2"/>
              <a:buChar char="Ш"/>
            </a:pPr>
            <a:r>
              <a:rPr lang="uk-UA" sz="2800" dirty="0" smtClean="0">
                <a:solidFill>
                  <a:srgbClr val="002060"/>
                </a:solidFill>
              </a:rPr>
              <a:t>чому їхня дитина потребує розроблення індивідуальної  програми розвитку</a:t>
            </a:r>
          </a:p>
          <a:p>
            <a:pPr eaLnBrk="1" hangingPunct="1">
              <a:lnSpc>
                <a:spcPct val="90000"/>
              </a:lnSpc>
              <a:buClr>
                <a:srgbClr val="993300"/>
              </a:buClr>
              <a:buFont typeface="Wingdings" pitchFamily="2" charset="2"/>
              <a:buChar char="Ш"/>
            </a:pPr>
            <a:r>
              <a:rPr lang="uk-UA" sz="2800" dirty="0" smtClean="0">
                <a:solidFill>
                  <a:srgbClr val="002060"/>
                </a:solidFill>
              </a:rPr>
              <a:t>хто надаватиме освітні та додаткові послуги</a:t>
            </a:r>
          </a:p>
          <a:p>
            <a:pPr eaLnBrk="1" hangingPunct="1">
              <a:lnSpc>
                <a:spcPct val="90000"/>
              </a:lnSpc>
              <a:buClr>
                <a:srgbClr val="993300"/>
              </a:buClr>
              <a:buFont typeface="Wingdings" pitchFamily="2" charset="2"/>
              <a:buChar char="Ш"/>
            </a:pPr>
            <a:r>
              <a:rPr lang="uk-UA" sz="2800" dirty="0" smtClean="0">
                <a:solidFill>
                  <a:srgbClr val="002060"/>
                </a:solidFill>
              </a:rPr>
              <a:t>тривалість послуг</a:t>
            </a:r>
          </a:p>
          <a:p>
            <a:pPr eaLnBrk="1" hangingPunct="1">
              <a:lnSpc>
                <a:spcPct val="90000"/>
              </a:lnSpc>
              <a:buClr>
                <a:srgbClr val="993300"/>
              </a:buClr>
              <a:buFont typeface="Wingdings" pitchFamily="2" charset="2"/>
              <a:buChar char="Ш"/>
            </a:pPr>
            <a:r>
              <a:rPr lang="uk-UA" sz="2800" dirty="0" smtClean="0">
                <a:solidFill>
                  <a:srgbClr val="002060"/>
                </a:solidFill>
              </a:rPr>
              <a:t>методи та періодичність оцінювання</a:t>
            </a:r>
          </a:p>
          <a:p>
            <a:pPr eaLnBrk="1" hangingPunct="1">
              <a:lnSpc>
                <a:spcPct val="90000"/>
              </a:lnSpc>
              <a:buClr>
                <a:srgbClr val="993300"/>
              </a:buClr>
              <a:buFont typeface="Wingdings" pitchFamily="2" charset="2"/>
              <a:buChar char="Ш"/>
            </a:pPr>
            <a:r>
              <a:rPr lang="uk-UA" sz="2800" dirty="0" smtClean="0">
                <a:solidFill>
                  <a:srgbClr val="002060"/>
                </a:solidFill>
              </a:rPr>
              <a:t>періодичність перегляду </a:t>
            </a:r>
            <a:r>
              <a:rPr lang="uk-UA" sz="2800" dirty="0" err="1" smtClean="0">
                <a:solidFill>
                  <a:srgbClr val="002060"/>
                </a:solidFill>
              </a:rPr>
              <a:t>ІНП</a:t>
            </a:r>
            <a:r>
              <a:rPr lang="uk-UA" sz="2800" dirty="0" smtClean="0">
                <a:solidFill>
                  <a:srgbClr val="002060"/>
                </a:solidFill>
              </a:rPr>
              <a:t> та надання інформації про хід його виконання</a:t>
            </a:r>
            <a:endParaRPr lang="ru-RU" sz="28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тексту 1"/>
          <p:cNvSpPr>
            <a:spLocks noGrp="1"/>
          </p:cNvSpPr>
          <p:nvPr>
            <p:ph type="subTitle" idx="1"/>
          </p:nvPr>
        </p:nvSpPr>
        <p:spPr>
          <a:xfrm>
            <a:off x="337625" y="956603"/>
            <a:ext cx="11254153" cy="1953783"/>
          </a:xfrm>
        </p:spPr>
        <p:txBody>
          <a:bodyPr/>
          <a:lstStyle/>
          <a:p>
            <a:pPr marL="539750" indent="-539750" algn="l">
              <a:buNone/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методичну допомогу щодо особливостей організації надання психолого-педагогічних, </a:t>
            </a:r>
            <a:r>
              <a:rPr lang="uk-UA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корекційно-розвиткових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послуг дітям з особливими освітніми потребами;</a:t>
            </a:r>
            <a:b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методичну допомогу щодо особливостей організації середовища вдома, а також особливостей взаємодії з дитиною;</a:t>
            </a:r>
            <a:b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консультацію стосовно мережі закладів дошкільної, загальної середньої, професійної (професійно-технічної) та інших закладів освіти, які забезпечують здобуття загальної середньої</a:t>
            </a:r>
            <a:b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освіти та умов зарахування до цих закладів;</a:t>
            </a:r>
            <a:b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консультативно-психологічну допомогу у формуванні позитивної мотивації щодо розвитку дітей;</a:t>
            </a:r>
            <a:b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участь у проведенні комплексної психолого-педагогічної оцінки розвитку дитини;</a:t>
            </a:r>
            <a:b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погодження з представниками </a:t>
            </a:r>
            <a:r>
              <a:rPr lang="uk-UA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ІРЦ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часу та дати проведення комплексної психолого-педагогічної оцінки розвитку дитини;</a:t>
            </a:r>
            <a:b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проведення оцінки протягом місяця з моменту письмового звернення;</a:t>
            </a:r>
            <a:b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ознайомлення з висновком про комплексну оцінку, умовами навчання та надання психолого-педагогічних, </a:t>
            </a:r>
            <a:r>
              <a:rPr lang="uk-UA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корекційно-розвиткових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послуг у закладах освіти;</a:t>
            </a:r>
            <a:b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отримання примірника висновку про комплексну оцінку впродовж 10 днів з моменту проведення оцінки;</a:t>
            </a:r>
            <a:b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зберігання конфіденційності результатів оцінювання</a:t>
            </a:r>
            <a:r>
              <a:rPr lang="uk-UA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605887" y="352293"/>
            <a:ext cx="9144000" cy="1005764"/>
          </a:xfrm>
        </p:spPr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Батьки (законні представники) дитини з ООП в </a:t>
            </a:r>
            <a:r>
              <a:rPr lang="uk-UA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ІРЦ</a:t>
            </a:r>
            <a:r>
              <a:rPr lang="uk-UA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мають право на:</a:t>
            </a:r>
            <a:endParaRPr lang="uk-UA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тексту 1"/>
          <p:cNvSpPr>
            <a:spLocks noGrp="1"/>
          </p:cNvSpPr>
          <p:nvPr>
            <p:ph type="body" idx="1"/>
          </p:nvPr>
        </p:nvSpPr>
        <p:spPr>
          <a:xfrm>
            <a:off x="996287" y="1825625"/>
            <a:ext cx="10357513" cy="4351338"/>
          </a:xfrm>
        </p:spPr>
        <p:txBody>
          <a:bodyPr/>
          <a:lstStyle/>
          <a:p>
            <a:pPr algn="ctr">
              <a:buNone/>
            </a:pPr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група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спільна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мета </a:t>
            </a:r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розуміють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досягнення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мети </a:t>
            </a:r>
          </a:p>
          <a:p>
            <a:pPr algn="ctr">
              <a:buNone/>
            </a:pPr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необхідна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робота кожного </a:t>
            </a:r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членів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групи</a:t>
            </a:r>
            <a:endParaRPr lang="ru-RU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41946" y="365125"/>
            <a:ext cx="10111854" cy="1325563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КОМАНДА</a:t>
            </a:r>
            <a:endParaRPr lang="uk-UA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0"/>
          <p:cNvSpPr txBox="1">
            <a:spLocks noGrp="1"/>
          </p:cNvSpPr>
          <p:nvPr>
            <p:ph type="body" idx="1"/>
          </p:nvPr>
        </p:nvSpPr>
        <p:spPr>
          <a:xfrm>
            <a:off x="1083083" y="1956254"/>
            <a:ext cx="10129560" cy="2863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Noto Sans Symbols"/>
              <a:buChar char="❑"/>
            </a:pPr>
            <a:r>
              <a:rPr lang="uk-UA" sz="36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Одне з найголовніших завдань фахівця – допомогти батькам повірити у власні сили й можливості.</a:t>
            </a:r>
            <a:endParaRPr sz="3600">
              <a:solidFill>
                <a:srgbClr val="002060"/>
              </a:solidFill>
            </a:endParaRPr>
          </a:p>
          <a:p>
            <a:pPr marL="228600" marR="0" lvl="0" indent="-228600" algn="just" rtl="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Noto Sans Symbols"/>
              <a:buChar char="❑"/>
            </a:pPr>
            <a:r>
              <a:rPr lang="uk-UA" sz="36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Моральні цінності, бажання і пріоритети батьків суттєво відрізняються, тому не може бути якоїсь єдиної універсальної моделі роботи з родинами. </a:t>
            </a:r>
            <a:endParaRPr sz="3600">
              <a:solidFill>
                <a:srgbClr val="002060"/>
              </a:solidFill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rgbClr val="A5A5A5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30"/>
          <p:cNvSpPr txBox="1">
            <a:spLocks noGrp="1"/>
          </p:cNvSpPr>
          <p:nvPr>
            <p:ph type="title"/>
          </p:nvPr>
        </p:nvSpPr>
        <p:spPr>
          <a:xfrm>
            <a:off x="763588" y="320675"/>
            <a:ext cx="10598150" cy="113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b="1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ПРИНЦИПИ ПЕДАГОГІЧНОЇ ДІЯЛЬНОСТІ, ОРІЄНТОВАНОЇ НА ІНТЕРЕСИ СІМ'Ї </a:t>
            </a:r>
            <a:endParaRPr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1"/>
          <p:cNvSpPr txBox="1">
            <a:spLocks noGrp="1"/>
          </p:cNvSpPr>
          <p:nvPr>
            <p:ph type="body" idx="1"/>
          </p:nvPr>
        </p:nvSpPr>
        <p:spPr>
          <a:xfrm>
            <a:off x="913266" y="1799499"/>
            <a:ext cx="10614170" cy="3229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Char char="❑"/>
            </a:pPr>
            <a:r>
              <a:rPr lang="uk-UA" sz="3600" b="0" i="0" u="none" strike="noStrike" cap="none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Батьки та інші члени родини є основними та постійними фігурами у житті дитини, а фахівці можуть змінюватися щороку. </a:t>
            </a:r>
            <a:endParaRPr sz="3600">
              <a:solidFill>
                <a:schemeClr val="accent5">
                  <a:lumMod val="75000"/>
                </a:schemeClr>
              </a:solidFill>
            </a:endParaRPr>
          </a:p>
          <a:p>
            <a:pPr marL="228600" marR="0" lvl="0" indent="-228600" algn="just" rtl="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Char char="❑"/>
            </a:pPr>
            <a:r>
              <a:rPr lang="uk-UA" sz="3600" b="0" i="0" u="none" strike="noStrike" cap="none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Батьки більш схильні розповідати про себе та своїх дітей тим фахівцям, до яких вони відчувають довіру.</a:t>
            </a:r>
            <a:endParaRPr sz="3600">
              <a:solidFill>
                <a:schemeClr val="accent5">
                  <a:lumMod val="75000"/>
                </a:schemeClr>
              </a:solidFill>
            </a:endParaRPr>
          </a:p>
          <a:p>
            <a:pPr marL="228600" marR="0" lvl="0" indent="-228600" algn="just" rtl="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rgbClr val="A5A5A5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31"/>
          <p:cNvSpPr txBox="1">
            <a:spLocks noGrp="1"/>
          </p:cNvSpPr>
          <p:nvPr>
            <p:ph type="title"/>
          </p:nvPr>
        </p:nvSpPr>
        <p:spPr>
          <a:xfrm>
            <a:off x="763588" y="320675"/>
            <a:ext cx="10598150" cy="113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b="1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ПРИНЦИПИ ПЕДАГОГІЧНОЇ ДІЯЛЬНОСТІ, ОРІЄНТОВАНОЇ НА ІНТЕРЕСИ СІМ'Ї </a:t>
            </a:r>
            <a:endParaRPr/>
          </a:p>
        </p:txBody>
      </p:sp>
      <p:pic>
        <p:nvPicPr>
          <p:cNvPr id="208" name="Google Shape;208;p31" descr="200313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33155" y="4409130"/>
            <a:ext cx="4971656" cy="2232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2"/>
          <p:cNvSpPr txBox="1">
            <a:spLocks noGrp="1"/>
          </p:cNvSpPr>
          <p:nvPr>
            <p:ph type="body" idx="1"/>
          </p:nvPr>
        </p:nvSpPr>
        <p:spPr>
          <a:xfrm>
            <a:off x="614363" y="1825625"/>
            <a:ext cx="111347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SzPts val="2800"/>
              <a:buFont typeface="Noto Sans Symbols"/>
              <a:buChar char="❑"/>
            </a:pPr>
            <a:r>
              <a:rPr lang="uk-UA" sz="3200" b="1" i="0" u="none" strike="noStrike" cap="none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Регулярний обмін з батьками повною та неупередженою інформацією стосовно їхніх дітей.</a:t>
            </a:r>
            <a:endParaRPr sz="3200"/>
          </a:p>
          <a:p>
            <a:pPr marL="228600" marR="0" lvl="0" indent="-228600" algn="just" rtl="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SzPts val="2800"/>
              <a:buFont typeface="Noto Sans Symbols"/>
              <a:buChar char="❑"/>
            </a:pPr>
            <a:r>
              <a:rPr lang="uk-UA" sz="3200" b="1" i="0" u="none" strike="noStrike" cap="none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Запровадження в закладі політики та системи послуг, які забезпечують сім'ям необхідну підтримку. </a:t>
            </a:r>
            <a:endParaRPr sz="3200"/>
          </a:p>
          <a:p>
            <a:pPr marL="228600" marR="0" lvl="0" indent="-228600" algn="just" rtl="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SzPts val="2800"/>
              <a:buFont typeface="Noto Sans Symbols"/>
              <a:buChar char="❑"/>
            </a:pPr>
            <a:r>
              <a:rPr lang="uk-UA" sz="3200" b="1" i="0" u="none" strike="noStrike" cap="none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Заохочення і створення умов для взаємної підтримки батьків.</a:t>
            </a:r>
            <a:endParaRPr sz="3200"/>
          </a:p>
          <a:p>
            <a:pPr marL="228600" marR="0" lvl="0" indent="-228600" algn="just" rtl="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SzPts val="2800"/>
              <a:buFont typeface="Noto Sans Symbols"/>
              <a:buChar char="❑"/>
            </a:pPr>
            <a:r>
              <a:rPr lang="uk-UA" sz="3200" b="1" i="0" u="none" strike="noStrike" cap="none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Турбота про те, щоб послуги, які надаються сім'ям, були комплексними, скоординованими, гнучкими, доступними і відповідали потребам кожної родини. </a:t>
            </a:r>
            <a:endParaRPr sz="3200"/>
          </a:p>
          <a:p>
            <a:pPr marL="228600" marR="0" lvl="0" indent="-50800" algn="l" rtl="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rgbClr val="A5A5A5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501650" y="365125"/>
            <a:ext cx="11060113" cy="1187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b="1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ПРИНЦИПИ ПЕДАГОГІЧНОЇ ДІЯЛЬНОСТІ, ОРІЄНТОВАНОЇ НА ІНТЕРЕСИ СІМ'Ї </a:t>
            </a:r>
            <a:endParaRPr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601337" y="777922"/>
            <a:ext cx="6096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uk-UA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Бесіда з батьками 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має бути термінологічно доступною;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враховувати батьківські почуття любові до дитини (підкреслювати позитивні сторони дитини, детально роз’яснювати суть труднощів у розвитку дитини та водночас подавати конструктивні пропозиції з їх подолання);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має бути побудована в конструктивному напрямі: з метою перетворення їх на активних союзників.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Результат пошуку зображень за запитом &quot;cartoon teacher and parents&quot;">
            <a:extLst>
              <a:ext uri="{FF2B5EF4-FFF2-40B4-BE49-F238E27FC236}">
                <a16:creationId xmlns:a16="http://schemas.microsoft.com/office/drawing/2014/main" xmlns="" id="{31DB4C09-C6BE-4387-BC62-16EB09C46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3029" y="3692313"/>
            <a:ext cx="3805237" cy="2535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4"/>
          <p:cNvSpPr txBox="1">
            <a:spLocks noGrp="1"/>
          </p:cNvSpPr>
          <p:nvPr>
            <p:ph type="body" idx="1"/>
          </p:nvPr>
        </p:nvSpPr>
        <p:spPr>
          <a:xfrm>
            <a:off x="1562100" y="1736725"/>
            <a:ext cx="9791700" cy="4440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4000"/>
              <a:buFont typeface="Arial"/>
              <a:buChar char="•"/>
            </a:pPr>
            <a:r>
              <a:rPr lang="uk-UA" sz="4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Шок і заперечення</a:t>
            </a:r>
            <a:endParaRPr/>
          </a:p>
          <a:p>
            <a:pPr marL="228600" marR="0" lvl="0" indent="-2540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A5A5A5"/>
              </a:buClr>
              <a:buSzPts val="4000"/>
              <a:buFont typeface="Arial"/>
              <a:buChar char="•"/>
            </a:pPr>
            <a:r>
              <a:rPr lang="uk-UA" sz="4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Злість</a:t>
            </a:r>
            <a:endParaRPr/>
          </a:p>
          <a:p>
            <a:pPr marL="228600" marR="0" lvl="0" indent="-2540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A5A5A5"/>
              </a:buClr>
              <a:buSzPts val="4000"/>
              <a:buFont typeface="Arial"/>
              <a:buChar char="•"/>
            </a:pPr>
            <a:r>
              <a:rPr lang="uk-UA" sz="4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Депресія</a:t>
            </a:r>
            <a:endParaRPr/>
          </a:p>
          <a:p>
            <a:pPr marL="228600" marR="0" lvl="0" indent="-2540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A5A5A5"/>
              </a:buClr>
              <a:buSzPts val="4000"/>
              <a:buFont typeface="Arial"/>
              <a:buChar char="•"/>
            </a:pPr>
            <a:r>
              <a:rPr lang="uk-UA" sz="4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Прийняття</a:t>
            </a: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A5A5A5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34"/>
          <p:cNvSpPr txBox="1">
            <a:spLocks noGrp="1"/>
          </p:cNvSpPr>
          <p:nvPr>
            <p:ph type="title"/>
          </p:nvPr>
        </p:nvSpPr>
        <p:spPr>
          <a:xfrm>
            <a:off x="1449388" y="574675"/>
            <a:ext cx="9904412" cy="954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400" b="1" i="0" u="none" strike="noStrike" cap="none" dirty="0">
                <a:solidFill>
                  <a:srgbClr val="2E75B5"/>
                </a:solidFill>
                <a:latin typeface="Cambria"/>
                <a:ea typeface="Cambria"/>
                <a:cs typeface="Cambria"/>
                <a:sym typeface="Cambria"/>
              </a:rPr>
              <a:t>Емоційне </a:t>
            </a:r>
            <a:r>
              <a:rPr lang="uk-UA" sz="4400" b="1" i="0" u="none" strike="noStrike" cap="none" dirty="0" smtClean="0">
                <a:solidFill>
                  <a:srgbClr val="2E75B5"/>
                </a:solidFill>
                <a:latin typeface="Cambria"/>
                <a:ea typeface="Cambria"/>
                <a:cs typeface="Cambria"/>
                <a:sym typeface="Cambria"/>
              </a:rPr>
              <a:t>реагування</a:t>
            </a:r>
            <a:endParaRPr sz="4400" b="1" i="0" u="none" strike="noStrike" cap="none">
              <a:solidFill>
                <a:srgbClr val="2E75B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5"/>
          <p:cNvSpPr txBox="1">
            <a:spLocks noGrp="1"/>
          </p:cNvSpPr>
          <p:nvPr>
            <p:ph type="body" idx="1"/>
          </p:nvPr>
        </p:nvSpPr>
        <p:spPr>
          <a:xfrm>
            <a:off x="1152627" y="1446868"/>
            <a:ext cx="9625483" cy="3817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800"/>
              <a:buFont typeface="Arial"/>
              <a:buNone/>
            </a:pPr>
            <a:r>
              <a:rPr lang="uk-UA" b="0" i="0" u="none" strike="noStrike" cap="none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uk-UA" b="0" i="0" u="none" strike="noStrike" cap="none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Налагодження ефективних відносин</a:t>
            </a:r>
            <a:endParaRPr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rgbClr val="A5A5A5"/>
              </a:buClr>
              <a:buSzPts val="2800"/>
              <a:buFont typeface="Arial"/>
              <a:buNone/>
            </a:pPr>
            <a:r>
              <a:rPr lang="uk-UA" b="0" i="0" u="none" strike="noStrike" cap="none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2. Некритичне ставлення</a:t>
            </a:r>
            <a:endParaRPr b="0" i="0" u="none" strike="noStrike" cap="none" dirty="0">
              <a:solidFill>
                <a:srgbClr val="7030A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rgbClr val="A5A5A5"/>
              </a:buClr>
              <a:buSzPts val="2800"/>
              <a:buFont typeface="Arial"/>
              <a:buNone/>
            </a:pPr>
            <a:r>
              <a:rPr lang="uk-UA" b="0" i="0" u="none" strike="noStrike" cap="none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3. </a:t>
            </a: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Співчуття</a:t>
            </a:r>
            <a:r>
              <a:rPr lang="uk-UA" b="0" i="0" u="none" strike="noStrike" cap="none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uk-UA" b="0" i="0" u="none" strike="noStrike" cap="none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та </a:t>
            </a:r>
            <a:r>
              <a:rPr lang="uk-UA" b="0" i="0" u="none" strike="noStrike" cap="none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підсилення мотивації </a:t>
            </a:r>
            <a:r>
              <a:rPr lang="uk-UA" b="0" i="0" u="none" strike="noStrike" cap="none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батьків</a:t>
            </a:r>
            <a:endParaRPr b="0" i="0" u="none" strike="noStrike" cap="none" dirty="0">
              <a:solidFill>
                <a:srgbClr val="7030A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rgbClr val="A5A5A5"/>
              </a:buClr>
              <a:buSzPts val="2800"/>
              <a:buFont typeface="Arial"/>
              <a:buNone/>
            </a:pPr>
            <a:r>
              <a:rPr lang="uk-UA" b="0" i="0" u="none" strike="noStrike" cap="none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4. Комунікативні вміння</a:t>
            </a:r>
            <a:endParaRPr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rgbClr val="A5A5A5"/>
              </a:buClr>
              <a:buSzPts val="2800"/>
              <a:buFont typeface="Arial"/>
              <a:buNone/>
            </a:pPr>
            <a:r>
              <a:rPr lang="uk-UA" b="0" i="0" u="none" strike="noStrike" cap="none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5. Залучення громадських </a:t>
            </a:r>
            <a:r>
              <a:rPr lang="uk-UA" b="0" i="0" u="none" strike="noStrike" cap="none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організацій  </a:t>
            </a:r>
            <a:r>
              <a:rPr lang="uk-UA" b="0" i="0" u="none" strike="noStrike" cap="none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або об'єднання родин у ГО</a:t>
            </a:r>
            <a:endParaRPr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rgbClr val="A5A5A5"/>
              </a:buClr>
              <a:buSzPts val="2800"/>
              <a:buFont typeface="Arial"/>
              <a:buNone/>
            </a:pPr>
            <a:r>
              <a:rPr lang="uk-UA" b="0" i="0" u="none" strike="noStrike" cap="none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6. Поширення інформації через мережу </a:t>
            </a:r>
            <a:r>
              <a:rPr lang="uk-UA" b="0" i="0" u="none" strike="noStrike" cap="none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інтернет</a:t>
            </a:r>
            <a:endParaRPr b="0" i="0" u="none" strike="noStrike" cap="none" dirty="0">
              <a:solidFill>
                <a:srgbClr val="7030A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</p:txBody>
      </p:sp>
      <p:sp>
        <p:nvSpPr>
          <p:cNvPr id="232" name="Google Shape;232;p35"/>
          <p:cNvSpPr txBox="1">
            <a:spLocks noGrp="1"/>
          </p:cNvSpPr>
          <p:nvPr>
            <p:ph type="title"/>
          </p:nvPr>
        </p:nvSpPr>
        <p:spPr>
          <a:xfrm>
            <a:off x="1619794" y="365125"/>
            <a:ext cx="9548949" cy="823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400" b="1" i="1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Шляхи співпраці з батьками</a:t>
            </a:r>
            <a:endParaRPr sz="4400" b="1" i="1" u="none" strike="noStrike" cap="none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3" name="Google Shape;233;p35"/>
          <p:cNvSpPr txBox="1"/>
          <p:nvPr/>
        </p:nvSpPr>
        <p:spPr>
          <a:xfrm>
            <a:off x="1619794" y="352063"/>
            <a:ext cx="9548949" cy="823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mbria"/>
              <a:buNone/>
            </a:pPr>
            <a:r>
              <a:rPr lang="uk-UA" sz="4400" b="1" i="1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Шляхи співпраці з батьками</a:t>
            </a:r>
            <a:endParaRPr sz="4400" b="1" i="1" u="none" strike="noStrike" cap="none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6"/>
          <p:cNvSpPr txBox="1">
            <a:spLocks noGrp="1"/>
          </p:cNvSpPr>
          <p:nvPr>
            <p:ph type="body" idx="1"/>
          </p:nvPr>
        </p:nvSpPr>
        <p:spPr>
          <a:xfrm>
            <a:off x="1065711" y="1590493"/>
            <a:ext cx="9791700" cy="498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800"/>
              <a:buFont typeface="Arial"/>
              <a:buNone/>
            </a:pPr>
            <a:r>
              <a:rPr lang="uk-UA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Системна робота з батьківськими групами шляхом організації </a:t>
            </a:r>
            <a:r>
              <a:rPr lang="uk-UA" sz="2800" b="0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А. тренінгових </a:t>
            </a:r>
            <a:r>
              <a:rPr lang="uk-UA" sz="2800" b="0" i="0" u="none" strike="noStrike" cap="none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занять з питань: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rgbClr val="A5A5A5"/>
              </a:buClr>
              <a:buSzPts val="2800"/>
              <a:buFont typeface="Arial"/>
              <a:buNone/>
            </a:pPr>
            <a:r>
              <a:rPr lang="uk-UA" sz="28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особистісного </a:t>
            </a:r>
            <a:r>
              <a:rPr lang="uk-UA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зростання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rgbClr val="A5A5A5"/>
              </a:buClr>
              <a:buSzPts val="2800"/>
              <a:buFont typeface="Arial"/>
              <a:buNone/>
            </a:pPr>
            <a:r>
              <a:rPr lang="uk-UA" dirty="0">
                <a:latin typeface="Times New Roman"/>
                <a:ea typeface="Times New Roman"/>
                <a:cs typeface="Times New Roman"/>
                <a:sym typeface="Times New Roman"/>
              </a:rPr>
              <a:t>р</a:t>
            </a:r>
            <a:r>
              <a:rPr lang="uk-UA" sz="28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озвитку </a:t>
            </a:r>
            <a:r>
              <a:rPr lang="uk-UA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емоційної компетентності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rgbClr val="A5A5A5"/>
              </a:buClr>
              <a:buSzPts val="2800"/>
              <a:buFont typeface="Arial"/>
              <a:buNone/>
            </a:pPr>
            <a:r>
              <a:rPr lang="uk-UA" dirty="0" smtClean="0">
                <a:latin typeface="Times New Roman"/>
                <a:ea typeface="Times New Roman"/>
                <a:cs typeface="Times New Roman"/>
                <a:sym typeface="Times New Roman"/>
              </a:rPr>
              <a:t>к</a:t>
            </a:r>
            <a:r>
              <a:rPr lang="uk-UA" sz="28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орекції </a:t>
            </a:r>
            <a:r>
              <a:rPr lang="uk-UA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емоційно</a:t>
            </a:r>
            <a:r>
              <a:rPr lang="uk-UA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-мотиваційної сфери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rgbClr val="A5A5A5"/>
              </a:buClr>
              <a:buSzPts val="2800"/>
              <a:buFont typeface="Arial"/>
              <a:buNone/>
            </a:pPr>
            <a:r>
              <a:rPr lang="uk-UA" dirty="0" err="1">
                <a:latin typeface="Times New Roman"/>
                <a:ea typeface="Times New Roman"/>
                <a:cs typeface="Times New Roman"/>
                <a:sym typeface="Times New Roman"/>
              </a:rPr>
              <a:t>с</a:t>
            </a:r>
            <a:r>
              <a:rPr lang="uk-UA" sz="28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тресостійкості</a:t>
            </a:r>
            <a:r>
              <a:rPr lang="uk-UA" sz="28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-UA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 ін.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rgbClr val="A5A5A5"/>
              </a:buClr>
              <a:buSzPts val="2800"/>
              <a:buFont typeface="Arial"/>
              <a:buNone/>
            </a:pPr>
            <a:r>
              <a:rPr lang="uk-UA" sz="2800" b="0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Б. спільних зустрічей з цікавими людьми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rgbClr val="A5A5A5"/>
              </a:buClr>
              <a:buSzPts val="2800"/>
              <a:buFont typeface="Arial"/>
              <a:buNone/>
            </a:pPr>
            <a:r>
              <a:rPr lang="uk-UA" sz="2800" b="0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В.</a:t>
            </a:r>
            <a:r>
              <a:rPr lang="uk-UA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-UA" sz="2800" b="0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навчально-інформаційні семінари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rgbClr val="A5A5A5"/>
              </a:buClr>
              <a:buSzPts val="2800"/>
              <a:buFont typeface="Arial"/>
              <a:buNone/>
            </a:pPr>
            <a:r>
              <a:rPr lang="uk-UA" sz="2800" b="0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Г. спільне дозвілля</a:t>
            </a:r>
            <a:endParaRPr dirty="0"/>
          </a:p>
          <a:p>
            <a:pPr marL="228600" marR="0" lvl="0" indent="-228600" algn="ctr" rtl="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rgbClr val="A5A5A5"/>
              </a:buClr>
              <a:buSzPts val="2800"/>
              <a:buFont typeface="Arial"/>
              <a:buNone/>
            </a:pPr>
            <a:r>
              <a:rPr lang="uk-UA" sz="2800" b="0" i="1" u="none" strike="noStrike" cap="none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Важлива </a:t>
            </a:r>
            <a:r>
              <a:rPr lang="uk-UA" sz="2800" b="0" i="1" u="none" strike="noStrike" cap="none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умова-системність: </a:t>
            </a:r>
            <a:r>
              <a:rPr lang="uk-UA" sz="2800" b="0" i="1" u="none" strike="noStrike" cap="none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раз в тиждень</a:t>
            </a:r>
            <a:endParaRPr sz="2800" b="0" i="1" u="none" strike="noStrike" cap="none" dirty="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9" name="Google Shape;239;p36"/>
          <p:cNvSpPr txBox="1">
            <a:spLocks noGrp="1"/>
          </p:cNvSpPr>
          <p:nvPr>
            <p:ph type="title"/>
          </p:nvPr>
        </p:nvSpPr>
        <p:spPr>
          <a:xfrm>
            <a:off x="775063" y="704760"/>
            <a:ext cx="11416937" cy="1019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0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1. Налагодження ефективних взаємовідносин</a:t>
            </a:r>
            <a:endParaRPr sz="3600" b="1" i="0" u="none" strike="noStrike" cap="none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0" name="Google Shape;240;p36"/>
          <p:cNvSpPr txBox="1"/>
          <p:nvPr/>
        </p:nvSpPr>
        <p:spPr>
          <a:xfrm>
            <a:off x="844796" y="0"/>
            <a:ext cx="9548949" cy="823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mbria"/>
              <a:buNone/>
            </a:pPr>
            <a:r>
              <a:rPr lang="uk-UA" sz="4400" b="1" i="1" u="none" strike="noStrike" cap="none" dirty="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Шляхи </a:t>
            </a:r>
            <a:r>
              <a:rPr lang="uk-UA" sz="4400" b="1" i="1" u="none" strike="noStrike" cap="none" dirty="0" smtClean="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співпраці </a:t>
            </a:r>
            <a:r>
              <a:rPr lang="uk-UA" sz="4400" b="1" i="1" u="none" strike="noStrike" cap="none" dirty="0" err="1" smtClean="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ІРЦ</a:t>
            </a:r>
            <a:r>
              <a:rPr lang="uk-UA" sz="4400" b="1" i="1" u="none" strike="noStrike" cap="none" dirty="0" smtClean="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uk-UA" sz="4400" b="1" i="1" u="none" strike="noStrike" cap="none" dirty="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з батьками</a:t>
            </a:r>
            <a:endParaRPr sz="4400" b="1" i="1" u="none" strike="noStrike" cap="none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7"/>
          <p:cNvSpPr txBox="1">
            <a:spLocks noGrp="1"/>
          </p:cNvSpPr>
          <p:nvPr>
            <p:ph type="body" idx="1"/>
          </p:nvPr>
        </p:nvSpPr>
        <p:spPr>
          <a:xfrm>
            <a:off x="1183278" y="2805339"/>
            <a:ext cx="9791700" cy="1413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Wingdings" pitchFamily="2" charset="2"/>
              <a:buChar char="Ø"/>
            </a:pPr>
            <a:r>
              <a:rPr lang="uk-UA" sz="2800" b="0" i="0" u="none" strike="noStrike" cap="none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Фахівці </a:t>
            </a:r>
            <a:r>
              <a:rPr lang="uk-UA" sz="2800" b="0" i="0" u="none" strike="noStrike" cap="none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ІРЦ</a:t>
            </a:r>
            <a:r>
              <a:rPr lang="uk-UA" sz="2800" b="0" i="0" u="none" strike="noStrike" cap="none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мають позитивно та відкрито ставитись до батьків дітей з ООП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800"/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Не критикувати, а делікатно </a:t>
            </a:r>
            <a:r>
              <a:rPr lang="uk-UA" sz="2800" b="0" i="0" u="none" strike="noStrike" cap="none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без </a:t>
            </a:r>
            <a:r>
              <a:rPr lang="uk-UA" sz="28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будь-якого тиску заохочувати родину до прийняття власних рішень щодо освітнього маршруту дитини</a:t>
            </a:r>
            <a:endParaRPr sz="2800" b="0" i="0" u="none" strike="noStrike" cap="none">
              <a:solidFill>
                <a:schemeClr val="dk1"/>
              </a:solidFill>
              <a:latin typeface="Times New Roman" pitchFamily="18" charset="0"/>
              <a:cs typeface="Times New Roman" pitchFamily="18" charset="0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rgbClr val="A5A5A5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rgbClr val="A5A5A5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37"/>
          <p:cNvSpPr txBox="1">
            <a:spLocks noGrp="1"/>
          </p:cNvSpPr>
          <p:nvPr>
            <p:ph type="title"/>
          </p:nvPr>
        </p:nvSpPr>
        <p:spPr>
          <a:xfrm>
            <a:off x="1436914" y="1188085"/>
            <a:ext cx="954894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400" b="0" i="0" u="none" strike="noStrike" cap="non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2. Некритичне ставлення</a:t>
            </a:r>
            <a:endParaRPr sz="4400" b="1" i="0" u="none" strike="noStrike" cap="none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7" name="Google Shape;247;p37"/>
          <p:cNvSpPr txBox="1"/>
          <p:nvPr/>
        </p:nvSpPr>
        <p:spPr>
          <a:xfrm>
            <a:off x="1278275" y="305076"/>
            <a:ext cx="9548949" cy="823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mbria"/>
              <a:buNone/>
            </a:pPr>
            <a:r>
              <a:rPr lang="uk-UA" sz="4400" b="1" i="1" u="none" strike="noStrike" cap="none" dirty="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Шляхи співпраці </a:t>
            </a:r>
            <a:r>
              <a:rPr lang="uk-UA" sz="4400" b="1" i="1" u="none" strike="noStrike" cap="none" dirty="0" err="1" smtClean="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ІРЦ</a:t>
            </a:r>
            <a:r>
              <a:rPr lang="uk-UA" sz="4400" b="1" i="1" u="none" strike="noStrike" cap="none" dirty="0" smtClean="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 з </a:t>
            </a:r>
            <a:r>
              <a:rPr lang="uk-UA" sz="4400" b="1" i="1" u="none" strike="noStrike" cap="none" dirty="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батьками</a:t>
            </a:r>
            <a:endParaRPr sz="4400" b="1" i="1" u="none" strike="noStrike" cap="none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8"/>
          <p:cNvSpPr txBox="1">
            <a:spLocks noGrp="1"/>
          </p:cNvSpPr>
          <p:nvPr>
            <p:ph type="body" idx="1"/>
          </p:nvPr>
        </p:nvSpPr>
        <p:spPr>
          <a:xfrm>
            <a:off x="1405346" y="3040471"/>
            <a:ext cx="9791700" cy="72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800"/>
              <a:buFont typeface="Arial"/>
              <a:buChar char="-"/>
            </a:pPr>
            <a:r>
              <a:rPr lang="uk-UA" sz="2800" b="0" i="0" u="none" strike="noStrike" cap="none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Фахівці </a:t>
            </a:r>
            <a:r>
              <a:rPr lang="uk-UA" sz="2800" b="0" i="0" u="none" strike="noStrike" cap="none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ІРЦ</a:t>
            </a:r>
            <a:r>
              <a:rPr lang="uk-UA" sz="2800" b="0" i="0" u="none" strike="noStrike" cap="none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повинні враховувати сімейні обставини, співчувати родинам, водночас мотивуючи </a:t>
            </a:r>
            <a:r>
              <a:rPr lang="uk-UA" sz="28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на позитивний розвиток дитини 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rgbClr val="A5A5A5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38"/>
          <p:cNvSpPr txBox="1">
            <a:spLocks noGrp="1"/>
          </p:cNvSpPr>
          <p:nvPr>
            <p:ph type="title"/>
          </p:nvPr>
        </p:nvSpPr>
        <p:spPr>
          <a:xfrm>
            <a:off x="1358536" y="1384028"/>
            <a:ext cx="954894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400" b="0" i="0" u="none" strike="noStrike" cap="none" dirty="0" smtClean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3. Співчуття  </a:t>
            </a:r>
            <a:r>
              <a:rPr lang="uk-UA" sz="4400" b="0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та мотивація батьків</a:t>
            </a:r>
            <a:endParaRPr sz="4400" b="1" i="0" u="none" strike="noStrike" cap="none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4" name="Google Shape;254;p38"/>
          <p:cNvSpPr txBox="1"/>
          <p:nvPr/>
        </p:nvSpPr>
        <p:spPr>
          <a:xfrm>
            <a:off x="1201393" y="292012"/>
            <a:ext cx="9548949" cy="823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mbria"/>
              <a:buNone/>
            </a:pPr>
            <a:r>
              <a:rPr lang="uk-UA" sz="4400" b="1" i="1" u="none" strike="noStrike" cap="none" dirty="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Шляхи співпраці з батьками</a:t>
            </a:r>
            <a:endParaRPr sz="4400" b="1" i="1" u="none" strike="noStrike" cap="none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9"/>
          <p:cNvSpPr txBox="1">
            <a:spLocks noGrp="1"/>
          </p:cNvSpPr>
          <p:nvPr>
            <p:ph type="body" idx="1"/>
          </p:nvPr>
        </p:nvSpPr>
        <p:spPr>
          <a:xfrm>
            <a:off x="719527" y="2361202"/>
            <a:ext cx="11037043" cy="2406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800"/>
              <a:buFont typeface="Wingdings" pitchFamily="2" charset="2"/>
              <a:buChar char="Ø"/>
            </a:pPr>
            <a:r>
              <a:rPr lang="uk-UA" sz="28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застосовувати активне слухання 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rgbClr val="A5A5A5"/>
              </a:buClr>
              <a:buSzPts val="2800"/>
              <a:buFont typeface="Wingdings" pitchFamily="2" charset="2"/>
              <a:buChar char="Ø"/>
            </a:pPr>
            <a:r>
              <a:rPr lang="uk-UA" sz="28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ставити </a:t>
            </a:r>
            <a:r>
              <a:rPr lang="uk-UA" sz="2800" b="0" i="0" u="none" strike="noStrike" cap="none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запитання (заохочувати батьків до розповіді, </a:t>
            </a:r>
            <a:r>
              <a:rPr lang="uk-UA" sz="2800" b="0" i="0" u="none" strike="noStrike" cap="none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напр.”</a:t>
            </a:r>
            <a:r>
              <a:rPr lang="uk-UA" sz="2800" b="0" i="0" u="none" strike="noStrike" cap="none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Які труднощі є у вашої дитини? </a:t>
            </a:r>
            <a:r>
              <a:rPr lang="uk-UA" sz="2800" b="0" i="0" u="none" strike="noStrike" cap="none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“Що</a:t>
            </a:r>
            <a:r>
              <a:rPr lang="uk-UA" sz="2800" b="0" i="0" u="none" strike="noStrike" cap="none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полюбляє ваша дитина?”)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rgbClr val="A5A5A5"/>
              </a:buClr>
              <a:buSzPts val="2800"/>
              <a:buFont typeface="Wingdings" pitchFamily="2" charset="2"/>
              <a:buChar char="Ø"/>
            </a:pPr>
            <a:r>
              <a:rPr lang="uk-UA" sz="28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реагувати на почуте та з’ясовувати незрозуміле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rgbClr val="A5A5A5"/>
              </a:buClr>
              <a:buSzPts val="2800"/>
              <a:buFont typeface="Wingdings" pitchFamily="2" charset="2"/>
              <a:buChar char="Ø"/>
            </a:pPr>
            <a:r>
              <a:rPr lang="uk-UA" sz="2800" b="0" i="0" u="none" strike="noStrike" cap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підходити до проблем з різних точок зору </a:t>
            </a:r>
            <a:endParaRPr sz="2800" b="0" i="0" u="none" strike="noStrike" cap="none">
              <a:solidFill>
                <a:schemeClr val="dk1"/>
              </a:solidFill>
              <a:latin typeface="Times New Roman" pitchFamily="18" charset="0"/>
              <a:cs typeface="Times New Roman" pitchFamily="18" charset="0"/>
              <a:sym typeface="Calibri"/>
            </a:endParaRPr>
          </a:p>
        </p:txBody>
      </p:sp>
      <p:sp>
        <p:nvSpPr>
          <p:cNvPr id="260" name="Google Shape;260;p39"/>
          <p:cNvSpPr txBox="1">
            <a:spLocks noGrp="1"/>
          </p:cNvSpPr>
          <p:nvPr>
            <p:ph type="title"/>
          </p:nvPr>
        </p:nvSpPr>
        <p:spPr>
          <a:xfrm>
            <a:off x="2481944" y="744583"/>
            <a:ext cx="657061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400" b="0" i="1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4. Комунікативні вміння</a:t>
            </a:r>
            <a:endParaRPr sz="4400" b="0" i="1" u="none" strike="noStrike" cap="none"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1" name="Google Shape;261;p39"/>
          <p:cNvSpPr txBox="1"/>
          <p:nvPr/>
        </p:nvSpPr>
        <p:spPr>
          <a:xfrm>
            <a:off x="1608730" y="239842"/>
            <a:ext cx="9548949" cy="823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mbria"/>
              <a:buNone/>
            </a:pPr>
            <a:r>
              <a:rPr lang="uk-UA" sz="4400" b="1" i="1" u="none" strike="noStrike" cap="none" dirty="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Шляхи співпраці з батьками</a:t>
            </a:r>
            <a:endParaRPr sz="4400" b="1" i="1" u="none" strike="noStrike" cap="none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тексту 1"/>
          <p:cNvSpPr>
            <a:spLocks noGrp="1"/>
          </p:cNvSpPr>
          <p:nvPr>
            <p:ph type="body" idx="1"/>
          </p:nvPr>
        </p:nvSpPr>
        <p:spPr>
          <a:xfrm>
            <a:off x="395785" y="163772"/>
            <a:ext cx="11505063" cy="6694228"/>
          </a:xfrm>
        </p:spPr>
        <p:txBody>
          <a:bodyPr/>
          <a:lstStyle/>
          <a:p>
            <a:pPr algn="ctr">
              <a:buNone/>
            </a:pP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ЕФЕКТИВНА КОМАНДА</a:t>
            </a:r>
            <a:endParaRPr lang="uk-UA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визначає реальні цілі (такі, які можливо досягти)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спільні цінності та бачення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спільна діяльність, участь усіх учасників команди у напрацюванні рішень, спільна відповідальність;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розподіл обов’язків; 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особистісна неформальна взаємодія;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взаємодоповнюючий (за професійними та психологічними характеристиками) склад групи, взаємний вплив;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обмін критичними міркуваннями й досвідом;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ефективно використовує свої ресурси;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стосунки, побудовані на довірі;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швидко реагує в різних ситуаціях (по мірі необхідності);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вірить у свої можливості</a:t>
            </a:r>
          </a:p>
          <a:p>
            <a:endParaRPr lang="uk-UA" dirty="0"/>
          </a:p>
        </p:txBody>
      </p:sp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0"/>
          <p:cNvSpPr txBox="1">
            <a:spLocks noGrp="1"/>
          </p:cNvSpPr>
          <p:nvPr>
            <p:ph type="title"/>
          </p:nvPr>
        </p:nvSpPr>
        <p:spPr>
          <a:xfrm>
            <a:off x="1282499" y="1405719"/>
            <a:ext cx="9548949" cy="4289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mbria"/>
              <a:buNone/>
            </a:pPr>
            <a:r>
              <a:rPr lang="uk-UA" sz="4000" b="0" i="0" u="none" strike="noStrike" cap="non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Cambria"/>
              </a:rPr>
              <a:t>5.Залучення громадських організацій або об'єднання родин у ГО</a:t>
            </a:r>
            <a:br>
              <a:rPr lang="uk-UA" sz="4000" b="0" i="0" u="none" strike="noStrike" cap="non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Cambria"/>
              </a:rPr>
            </a:br>
            <a:r>
              <a:rPr lang="uk-UA" sz="4000" b="0" i="0" u="none" strike="noStrike" cap="non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Cambria"/>
              </a:rPr>
              <a:t/>
            </a:r>
            <a:br>
              <a:rPr lang="uk-UA" sz="4000" b="0" i="0" u="none" strike="noStrike" cap="non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Cambria"/>
              </a:rPr>
            </a:br>
            <a:r>
              <a:rPr lang="uk-UA" sz="4000" b="0" i="0" u="none" strike="noStrike" cap="non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Cambria"/>
              </a:rPr>
              <a:t>6. Поширення інформації через мережу </a:t>
            </a:r>
            <a:r>
              <a:rPr lang="uk-UA" sz="4000" b="0" i="0" u="none" strike="noStrike" cap="none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Cambria"/>
              </a:rPr>
              <a:t>інтернет</a:t>
            </a:r>
            <a:r>
              <a:rPr lang="uk-UA" sz="4000" b="0" i="0" u="none" strike="noStrike" cap="none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Cambria"/>
              </a:rPr>
              <a:t> </a:t>
            </a:r>
            <a:r>
              <a:rPr lang="uk-UA" sz="2400" b="0" i="0" u="none" strike="noStrike" cap="none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Cambria"/>
              </a:rPr>
              <a:t>(створити форуми та дискусійні групи для батьків з метою обміну думками з іншими батьками)</a:t>
            </a:r>
            <a:r>
              <a:rPr lang="uk-UA" sz="4400" b="0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uk-UA" sz="4400" b="0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4400" b="1" i="0" u="none" strike="noStrike" cap="none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7" name="Google Shape;267;p40"/>
          <p:cNvSpPr txBox="1"/>
          <p:nvPr/>
        </p:nvSpPr>
        <p:spPr>
          <a:xfrm>
            <a:off x="1514122" y="495559"/>
            <a:ext cx="9548949" cy="823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mbria"/>
              <a:buNone/>
            </a:pPr>
            <a:r>
              <a:rPr lang="uk-UA" sz="4400" b="1" i="1" u="none" strike="noStrike" cap="none" dirty="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Шляхи співпраці з батьками</a:t>
            </a:r>
            <a:endParaRPr sz="4400" b="1" i="1" u="none" strike="noStrike" cap="none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6"/>
          <p:cNvSpPr txBox="1">
            <a:spLocks noGrp="1"/>
          </p:cNvSpPr>
          <p:nvPr>
            <p:ph type="body" idx="1"/>
          </p:nvPr>
        </p:nvSpPr>
        <p:spPr>
          <a:xfrm>
            <a:off x="319858" y="1146356"/>
            <a:ext cx="811874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3600"/>
              <a:buFont typeface="Noto Sans Symbols"/>
              <a:buChar char="❑"/>
            </a:pPr>
            <a:r>
              <a:rPr lang="uk-UA" sz="3600" b="1" i="1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Сім'ї по-різному переживають те, що їхні діти не такі, як решта малят, однак всі вони потребують допомоги та підтримки.</a:t>
            </a:r>
            <a:endParaRPr/>
          </a:p>
          <a:p>
            <a:pPr marL="228600" marR="0" lvl="0" indent="-228600" algn="just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rgbClr val="A5A5A5"/>
              </a:buClr>
              <a:buSzPts val="3600"/>
              <a:buFont typeface="Noto Sans Symbols"/>
              <a:buChar char="❑"/>
            </a:pPr>
            <a:r>
              <a:rPr lang="uk-UA" sz="3600" b="1" i="1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Саме з цього починається налагодження плідного співробітництва між фахівцями та батьками. 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rgbClr val="A5A5A5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46"/>
          <p:cNvSpPr txBox="1">
            <a:spLocks noGrp="1"/>
          </p:cNvSpPr>
          <p:nvPr>
            <p:ph type="title"/>
          </p:nvPr>
        </p:nvSpPr>
        <p:spPr>
          <a:xfrm>
            <a:off x="992777" y="222068"/>
            <a:ext cx="5873704" cy="959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5400" b="1" i="0" u="none" strike="noStrike" cap="non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ВАЖЛИВО :</a:t>
            </a:r>
            <a:endParaRPr/>
          </a:p>
        </p:txBody>
      </p:sp>
      <p:pic>
        <p:nvPicPr>
          <p:cNvPr id="308" name="Google Shape;308;p46" descr="75348917_69abd7c99c0ea59c0a52cc1033ccce9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32192" y="1214846"/>
            <a:ext cx="3359808" cy="3915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46" descr="02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66918" y="355658"/>
            <a:ext cx="1738883" cy="1738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val 2"/>
          <p:cNvSpPr>
            <a:spLocks noChangeArrowheads="1"/>
          </p:cNvSpPr>
          <p:nvPr/>
        </p:nvSpPr>
        <p:spPr bwMode="auto">
          <a:xfrm>
            <a:off x="2133600" y="533400"/>
            <a:ext cx="7823200" cy="5562600"/>
          </a:xfrm>
          <a:prstGeom prst="ellipse">
            <a:avLst/>
          </a:prstGeom>
          <a:solidFill>
            <a:srgbClr val="FFCC00">
              <a:alpha val="6117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b" anchorCtr="1"/>
          <a:lstStyle/>
          <a:p>
            <a:r>
              <a:rPr lang="uk-UA" dirty="0">
                <a:latin typeface="Comic Sans MS" pitchFamily="66" charset="0"/>
              </a:rPr>
              <a:t>      </a:t>
            </a:r>
          </a:p>
          <a:p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Команда підтримки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школи (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ІРЦ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Oval 3"/>
          <p:cNvSpPr>
            <a:spLocks noChangeArrowheads="1"/>
          </p:cNvSpPr>
          <p:nvPr/>
        </p:nvSpPr>
        <p:spPr bwMode="auto">
          <a:xfrm>
            <a:off x="3836996" y="1659897"/>
            <a:ext cx="4470400" cy="30480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Шкільна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команда (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КС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Comic Sans MS" pitchFamily="66" charset="0"/>
            </a:endParaRPr>
          </a:p>
        </p:txBody>
      </p:sp>
      <p:sp>
        <p:nvSpPr>
          <p:cNvPr id="15364" name="Oval 4"/>
          <p:cNvSpPr>
            <a:spLocks noChangeArrowheads="1"/>
          </p:cNvSpPr>
          <p:nvPr/>
        </p:nvSpPr>
        <p:spPr bwMode="auto">
          <a:xfrm>
            <a:off x="5181600" y="2590800"/>
            <a:ext cx="1828800" cy="1447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Базова </a:t>
            </a:r>
          </a:p>
          <a:p>
            <a:pPr algn="ctr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команда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тексту 1"/>
          <p:cNvSpPr>
            <a:spLocks noGrp="1"/>
          </p:cNvSpPr>
          <p:nvPr>
            <p:ph type="body" idx="1"/>
          </p:nvPr>
        </p:nvSpPr>
        <p:spPr>
          <a:xfrm>
            <a:off x="1037230" y="2361063"/>
            <a:ext cx="10316570" cy="3698543"/>
          </a:xfrm>
        </p:spPr>
        <p:txBody>
          <a:bodyPr/>
          <a:lstStyle/>
          <a:p>
            <a:pPr algn="just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 метою забезпечення 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ефективності освітнього процесу дітей </a:t>
            </a:r>
          </a:p>
          <a:p>
            <a:pPr algn="just">
              <a:buNone/>
            </a:pP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 ООП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які здобувають освіту в умовах інклюзивного навчання в </a:t>
            </a:r>
          </a:p>
          <a:p>
            <a:pPr algn="just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закладах загальної середньої та дошкільної освіти, утворюється </a:t>
            </a:r>
          </a:p>
          <a:p>
            <a:pPr algn="just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команда психолого-педагогічного супроводу </a:t>
            </a:r>
          </a:p>
          <a:p>
            <a:pPr algn="just"/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5594" y="365125"/>
            <a:ext cx="10098206" cy="1968642"/>
          </a:xfrm>
        </p:spPr>
        <p:txBody>
          <a:bodyPr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Наказ МОН України від 08.06.2018 №609 </a:t>
            </a:r>
            <a:b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«Про затвердження Примірного положення про команду психолого-педагогічного супроводу дитини з особливими освітніми потребами в закладі загальної середньої та дошкільної освіти»</a:t>
            </a:r>
            <a:endParaRPr lang="uk-UA" sz="2400" dirty="0"/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"/>
            <a:ext cx="10862733" cy="174691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Наказ </a:t>
            </a:r>
            <a:r>
              <a:rPr lang="uk-UA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 України від 08.06.2018 №609 </a:t>
            </a:r>
            <a:r>
              <a:rPr lang="uk-UA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 затвердження Примірного положення про команду психолого-педагогічного супроводу дитини з особливими освітніми потребами в закладі загальної середньої та дошкільної освіти</a:t>
            </a:r>
            <a:r>
              <a:rPr lang="uk-UA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uk-UA" b="1" dirty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/>
            </a:r>
            <a:br>
              <a:rPr lang="uk-UA" b="1" dirty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</a:b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28775"/>
            <a:ext cx="10862733" cy="4949446"/>
          </a:xfrm>
        </p:spPr>
        <p:txBody>
          <a:bodyPr>
            <a:normAutofit fontScale="62500" lnSpcReduction="20000"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 Розділ 1.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п. 3.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Персональний склад Команди супроводу затверджується наказом керівника закладу, в якому  здобувають освіту діти з ООП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п. 4. 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Команда супроводу дитини з ООП співпрацює з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ІРЦ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з питань надання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корекційно-розвиткових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послуг та методичного забезпечення її діяльності.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Розділ 6. 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п. 6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. Рішення засідання Команди  супроводу оформляється протоколом, який веде секретар засідання. Протокол засідання підписується головою, секретарем та всіма учасниками засідання.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Розділ 7.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п. 2.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Команда супроводу переглядає ІПР з метою її коригування та визначення прогресу розвитку дитини  у закладі загальної середньої освіти двічі на рік (за потреба частіше); у закладі дошкільної освіти – тричі на навчальний рік (за потреби частіше)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п. 6.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У разі виникнення труднощів у реалізації ІПР Команда супроводу звертається до фахівців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ІРЦ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 щодо надання методичної допомоги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10">
            <a:extLst>
              <a:ext uri="{FF2B5EF4-FFF2-40B4-BE49-F238E27FC236}">
                <a16:creationId xmlns="" xmlns:a16="http://schemas.microsoft.com/office/drawing/2014/main" id="{7532FA2B-D271-4F88-8DC6-20E7AFDA3F6F}"/>
              </a:ext>
            </a:extLst>
          </p:cNvPr>
          <p:cNvSpPr/>
          <p:nvPr/>
        </p:nvSpPr>
        <p:spPr>
          <a:xfrm>
            <a:off x="301797" y="3728503"/>
            <a:ext cx="4956935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  <p:sp>
        <p:nvSpPr>
          <p:cNvPr id="84" name="Rectangle 23">
            <a:extLst>
              <a:ext uri="{FF2B5EF4-FFF2-40B4-BE49-F238E27FC236}">
                <a16:creationId xmlns="" xmlns:a16="http://schemas.microsoft.com/office/drawing/2014/main" id="{16B87AAC-A4A0-4CCF-915A-297F7910B0E2}"/>
              </a:ext>
            </a:extLst>
          </p:cNvPr>
          <p:cNvSpPr/>
          <p:nvPr/>
        </p:nvSpPr>
        <p:spPr>
          <a:xfrm rot="10800000">
            <a:off x="7233522" y="3714856"/>
            <a:ext cx="4958479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  <p:grpSp>
        <p:nvGrpSpPr>
          <p:cNvPr id="4" name="그룹 84">
            <a:extLst>
              <a:ext uri="{FF2B5EF4-FFF2-40B4-BE49-F238E27FC236}">
                <a16:creationId xmlns="" xmlns:a16="http://schemas.microsoft.com/office/drawing/2014/main" id="{EFEA048E-CA06-4D5A-9697-F4AEB9E84646}"/>
              </a:ext>
            </a:extLst>
          </p:cNvPr>
          <p:cNvGrpSpPr/>
          <p:nvPr/>
        </p:nvGrpSpPr>
        <p:grpSpPr>
          <a:xfrm>
            <a:off x="4368416" y="2022773"/>
            <a:ext cx="3455171" cy="3900889"/>
            <a:chOff x="4613536" y="2164199"/>
            <a:chExt cx="2956435" cy="3337816"/>
          </a:xfrm>
        </p:grpSpPr>
        <p:sp>
          <p:nvSpPr>
            <p:cNvPr id="86" name="Pie 14">
              <a:extLst>
                <a:ext uri="{FF2B5EF4-FFF2-40B4-BE49-F238E27FC236}">
                  <a16:creationId xmlns="" xmlns:a16="http://schemas.microsoft.com/office/drawing/2014/main" id="{8E0E44E2-F3BE-4CF6-9BC3-E04B03B6F5A3}"/>
                </a:ext>
              </a:extLst>
            </p:cNvPr>
            <p:cNvSpPr/>
            <p:nvPr/>
          </p:nvSpPr>
          <p:spPr>
            <a:xfrm>
              <a:off x="4613536" y="2363855"/>
              <a:ext cx="2920588" cy="2920588"/>
            </a:xfrm>
            <a:prstGeom prst="pie">
              <a:avLst>
                <a:gd name="adj1" fmla="val 10775528"/>
                <a:gd name="adj2" fmla="val 162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87" name="Pie 22">
              <a:extLst>
                <a:ext uri="{FF2B5EF4-FFF2-40B4-BE49-F238E27FC236}">
                  <a16:creationId xmlns="" xmlns:a16="http://schemas.microsoft.com/office/drawing/2014/main" id="{2244E711-17AA-4303-A30F-6BAB4680CD0D}"/>
                </a:ext>
              </a:extLst>
            </p:cNvPr>
            <p:cNvSpPr/>
            <p:nvPr/>
          </p:nvSpPr>
          <p:spPr>
            <a:xfrm rot="10800000">
              <a:off x="4649383" y="2381767"/>
              <a:ext cx="2920588" cy="2920588"/>
            </a:xfrm>
            <a:prstGeom prst="pie">
              <a:avLst>
                <a:gd name="adj1" fmla="val 10775528"/>
                <a:gd name="adj2" fmla="val 1620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88" name="Oval 9">
              <a:extLst>
                <a:ext uri="{FF2B5EF4-FFF2-40B4-BE49-F238E27FC236}">
                  <a16:creationId xmlns="" xmlns:a16="http://schemas.microsoft.com/office/drawing/2014/main" id="{72465AA0-43D6-4671-8D05-D0190F8FE433}"/>
                </a:ext>
              </a:extLst>
            </p:cNvPr>
            <p:cNvSpPr/>
            <p:nvPr/>
          </p:nvSpPr>
          <p:spPr>
            <a:xfrm>
              <a:off x="5118427" y="2853991"/>
              <a:ext cx="1946652" cy="1946652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rgbClr val="F3C0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800" dirty="0"/>
            </a:p>
          </p:txBody>
        </p:sp>
        <p:sp>
          <p:nvSpPr>
            <p:cNvPr id="89" name="Isosceles Triangle 11">
              <a:extLst>
                <a:ext uri="{FF2B5EF4-FFF2-40B4-BE49-F238E27FC236}">
                  <a16:creationId xmlns="" xmlns:a16="http://schemas.microsoft.com/office/drawing/2014/main" id="{0AA1E711-6FEA-4E57-8025-82CD2F09B464}"/>
                </a:ext>
              </a:extLst>
            </p:cNvPr>
            <p:cNvSpPr/>
            <p:nvPr/>
          </p:nvSpPr>
          <p:spPr>
            <a:xfrm rot="5400000">
              <a:off x="5911556" y="2299861"/>
              <a:ext cx="847738" cy="57641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800" dirty="0"/>
            </a:p>
          </p:txBody>
        </p:sp>
        <p:sp>
          <p:nvSpPr>
            <p:cNvPr id="90" name="Isosceles Triangle 24">
              <a:extLst>
                <a:ext uri="{FF2B5EF4-FFF2-40B4-BE49-F238E27FC236}">
                  <a16:creationId xmlns="" xmlns:a16="http://schemas.microsoft.com/office/drawing/2014/main" id="{31C49AE0-7CF4-4E5D-8DBC-0A786AC469F2}"/>
                </a:ext>
              </a:extLst>
            </p:cNvPr>
            <p:cNvSpPr/>
            <p:nvPr/>
          </p:nvSpPr>
          <p:spPr>
            <a:xfrm rot="16200000">
              <a:off x="5424212" y="4789939"/>
              <a:ext cx="847738" cy="576413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800" dirty="0"/>
            </a:p>
          </p:txBody>
        </p:sp>
      </p:grpSp>
      <p:sp>
        <p:nvSpPr>
          <p:cNvPr id="91" name="Oval 2">
            <a:extLst>
              <a:ext uri="{FF2B5EF4-FFF2-40B4-BE49-F238E27FC236}">
                <a16:creationId xmlns="" xmlns:a16="http://schemas.microsoft.com/office/drawing/2014/main" id="{B7C14C38-C779-491C-979B-C748DA9EA81B}"/>
              </a:ext>
            </a:extLst>
          </p:cNvPr>
          <p:cNvSpPr/>
          <p:nvPr/>
        </p:nvSpPr>
        <p:spPr>
          <a:xfrm>
            <a:off x="5466882" y="3344098"/>
            <a:ext cx="1258239" cy="125823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99E1FC73-CE30-4441-960D-DD55A6C37CCD}"/>
              </a:ext>
            </a:extLst>
          </p:cNvPr>
          <p:cNvSpPr txBox="1"/>
          <p:nvPr/>
        </p:nvSpPr>
        <p:spPr>
          <a:xfrm>
            <a:off x="7992416" y="3717032"/>
            <a:ext cx="2904117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ru-RU" sz="2000" b="1" dirty="0" err="1" smtClean="0">
                <a:solidFill>
                  <a:srgbClr val="C00000"/>
                </a:solidFill>
              </a:rPr>
              <a:t>Залучені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фахівці</a:t>
            </a:r>
            <a:endParaRPr lang="ko-KR" altLang="en-US" sz="2000" b="1" dirty="0">
              <a:solidFill>
                <a:srgbClr val="C00000"/>
              </a:solidFill>
              <a:cs typeface="Arial" pitchFamily="34" charset="0"/>
            </a:endParaRPr>
          </a:p>
          <a:p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AA6DDE47-4836-4050-BA5C-0FD55A42E877}"/>
              </a:ext>
            </a:extLst>
          </p:cNvPr>
          <p:cNvSpPr txBox="1"/>
          <p:nvPr/>
        </p:nvSpPr>
        <p:spPr>
          <a:xfrm>
            <a:off x="1199265" y="3731743"/>
            <a:ext cx="3009185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/>
            <a:r>
              <a:rPr lang="ru-RU" sz="2000" b="1" dirty="0" err="1" smtClean="0">
                <a:solidFill>
                  <a:srgbClr val="C00000"/>
                </a:solidFill>
              </a:rPr>
              <a:t>Постійні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учасники</a:t>
            </a:r>
            <a:endParaRPr lang="ko-KR" altLang="en-US" sz="2000" b="1" dirty="0">
              <a:solidFill>
                <a:srgbClr val="C00000"/>
              </a:solidFill>
              <a:cs typeface="Arial" pitchFamily="34" charset="0"/>
            </a:endParaRPr>
          </a:p>
          <a:p>
            <a:pPr algn="r"/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0824237C-E602-4A78-9A1B-2DEF8623B31C}"/>
              </a:ext>
            </a:extLst>
          </p:cNvPr>
          <p:cNvSpPr txBox="1"/>
          <p:nvPr/>
        </p:nvSpPr>
        <p:spPr>
          <a:xfrm>
            <a:off x="7955984" y="4388142"/>
            <a:ext cx="3708635" cy="206209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ru-RU" sz="1800" dirty="0" err="1"/>
              <a:t>медичний</a:t>
            </a:r>
            <a:r>
              <a:rPr lang="ru-RU" sz="1800" dirty="0"/>
              <a:t> </a:t>
            </a:r>
            <a:r>
              <a:rPr lang="ru-RU" sz="1800" dirty="0" err="1"/>
              <a:t>працівник</a:t>
            </a:r>
            <a:r>
              <a:rPr lang="ru-RU" sz="1800" dirty="0"/>
              <a:t> закладу </a:t>
            </a:r>
            <a:r>
              <a:rPr lang="ru-RU" sz="1800" dirty="0" err="1"/>
              <a:t>освіти</a:t>
            </a:r>
            <a:r>
              <a:rPr lang="ru-RU" sz="1800" dirty="0"/>
              <a:t>, </a:t>
            </a:r>
            <a:r>
              <a:rPr lang="ru-RU" sz="1800" dirty="0" err="1"/>
              <a:t>лікар</a:t>
            </a:r>
            <a:r>
              <a:rPr lang="ru-RU" sz="1800" dirty="0"/>
              <a:t>, </a:t>
            </a:r>
            <a:r>
              <a:rPr lang="ru-RU" sz="1800" dirty="0" err="1"/>
              <a:t>асистент</a:t>
            </a:r>
            <a:r>
              <a:rPr lang="ru-RU" sz="1800" dirty="0"/>
              <a:t> </a:t>
            </a:r>
            <a:r>
              <a:rPr lang="ru-RU" sz="1800" dirty="0" err="1"/>
              <a:t>дитини</a:t>
            </a:r>
            <a:r>
              <a:rPr lang="ru-RU" sz="1800" dirty="0"/>
              <a:t>, </a:t>
            </a:r>
            <a:r>
              <a:rPr lang="ru-RU" sz="1800" dirty="0" err="1"/>
              <a:t>спеціалісти</a:t>
            </a:r>
            <a:r>
              <a:rPr lang="ru-RU" sz="1800" dirty="0"/>
              <a:t> </a:t>
            </a:r>
            <a:r>
              <a:rPr lang="ru-RU" sz="1800" dirty="0" err="1"/>
              <a:t>системи</a:t>
            </a:r>
            <a:r>
              <a:rPr lang="ru-RU" sz="1800" dirty="0"/>
              <a:t> </a:t>
            </a:r>
            <a:r>
              <a:rPr lang="ru-RU" sz="1800" dirty="0" err="1"/>
              <a:t>соціального</a:t>
            </a:r>
            <a:r>
              <a:rPr lang="ru-RU" sz="1800" dirty="0"/>
              <a:t> </a:t>
            </a:r>
            <a:r>
              <a:rPr lang="ru-RU" sz="1800" dirty="0" err="1" smtClean="0"/>
              <a:t>захисту</a:t>
            </a:r>
            <a:endParaRPr lang="ru-RU" sz="1800" dirty="0" smtClean="0"/>
          </a:p>
          <a:p>
            <a:r>
              <a:rPr lang="ru-RU" sz="1800" dirty="0" err="1" smtClean="0"/>
              <a:t>населення</a:t>
            </a:r>
            <a:r>
              <a:rPr lang="ru-RU" sz="1800" dirty="0"/>
              <a:t>, </a:t>
            </a:r>
            <a:r>
              <a:rPr lang="ru-RU" sz="1800" dirty="0" err="1"/>
              <a:t>служби</a:t>
            </a:r>
            <a:r>
              <a:rPr lang="ru-RU" sz="1800" dirty="0"/>
              <a:t> у справах </a:t>
            </a:r>
            <a:r>
              <a:rPr lang="ru-RU" sz="1800" dirty="0" err="1" smtClean="0"/>
              <a:t>дітей</a:t>
            </a:r>
            <a:r>
              <a:rPr lang="ru-RU" sz="1800" dirty="0" smtClean="0"/>
              <a:t>, </a:t>
            </a:r>
            <a:r>
              <a:rPr lang="ru-RU" sz="1800" dirty="0" err="1" smtClean="0"/>
              <a:t>фахівець</a:t>
            </a:r>
            <a:r>
              <a:rPr lang="ru-RU" sz="1800" dirty="0" smtClean="0"/>
              <a:t> </a:t>
            </a:r>
            <a:r>
              <a:rPr lang="ru-RU" sz="1800" dirty="0" err="1" smtClean="0"/>
              <a:t>інклюзивно-ресурсного</a:t>
            </a:r>
            <a:r>
              <a:rPr lang="ru-RU" sz="1800" dirty="0" smtClean="0"/>
              <a:t> центру 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76C2C04F-202F-4E39-9452-0B96C562DFB7}"/>
              </a:ext>
            </a:extLst>
          </p:cNvPr>
          <p:cNvSpPr txBox="1"/>
          <p:nvPr/>
        </p:nvSpPr>
        <p:spPr>
          <a:xfrm>
            <a:off x="499282" y="1711758"/>
            <a:ext cx="3672205" cy="206209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ru-RU" sz="1800" dirty="0"/>
              <a:t>директор 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вихователь-методист</a:t>
            </a:r>
            <a:r>
              <a:rPr lang="ru-RU" sz="1800" dirty="0"/>
              <a:t>, </a:t>
            </a:r>
            <a:r>
              <a:rPr lang="ru-RU" sz="1800" dirty="0" err="1"/>
              <a:t>вихователь</a:t>
            </a:r>
            <a:r>
              <a:rPr lang="ru-RU" sz="1800" dirty="0"/>
              <a:t>, </a:t>
            </a:r>
            <a:r>
              <a:rPr lang="ru-RU" sz="1800" dirty="0" err="1"/>
              <a:t>асистент</a:t>
            </a:r>
            <a:r>
              <a:rPr lang="ru-RU" sz="1800" dirty="0"/>
              <a:t> </a:t>
            </a:r>
            <a:r>
              <a:rPr lang="ru-RU" sz="1800" dirty="0" err="1"/>
              <a:t>вихователя</a:t>
            </a:r>
            <a:r>
              <a:rPr lang="ru-RU" sz="1800" dirty="0"/>
              <a:t>, </a:t>
            </a:r>
            <a:r>
              <a:rPr lang="ru-RU" sz="1800" dirty="0" smtClean="0"/>
              <a:t> </a:t>
            </a:r>
            <a:r>
              <a:rPr lang="ru-RU" sz="1800" dirty="0" err="1" smtClean="0"/>
              <a:t>практичний</a:t>
            </a:r>
            <a:r>
              <a:rPr lang="ru-RU" sz="1800" dirty="0" smtClean="0"/>
              <a:t> </a:t>
            </a:r>
            <a:r>
              <a:rPr lang="ru-RU" sz="1800" dirty="0"/>
              <a:t>психолог, </a:t>
            </a:r>
            <a:r>
              <a:rPr lang="ru-RU" sz="1800" dirty="0" err="1"/>
              <a:t>соціальний</a:t>
            </a:r>
            <a:r>
              <a:rPr lang="ru-RU" sz="1800" dirty="0"/>
              <a:t> </a:t>
            </a:r>
            <a:r>
              <a:rPr lang="ru-RU" sz="1800" dirty="0" smtClean="0"/>
              <a:t>      педагог</a:t>
            </a:r>
            <a:r>
              <a:rPr lang="ru-RU" sz="1800" dirty="0"/>
              <a:t>, </a:t>
            </a:r>
            <a:r>
              <a:rPr lang="ru-RU" sz="1800" dirty="0" err="1" smtClean="0"/>
              <a:t>вчитель-дефектолог</a:t>
            </a:r>
            <a:r>
              <a:rPr lang="ru-RU" sz="1800" dirty="0" smtClean="0"/>
              <a:t>,           </a:t>
            </a:r>
            <a:r>
              <a:rPr lang="ru-RU" sz="1800" dirty="0" err="1"/>
              <a:t>вчитель-реабілітолог</a:t>
            </a:r>
            <a:r>
              <a:rPr lang="ru-RU" sz="1800" dirty="0"/>
              <a:t> </a:t>
            </a:r>
            <a:endParaRPr lang="ru-RU" sz="1800" dirty="0" smtClean="0"/>
          </a:p>
          <a:p>
            <a:r>
              <a:rPr lang="ru-RU" sz="1800" dirty="0" smtClean="0"/>
              <a:t>та</a:t>
            </a:r>
            <a:r>
              <a:rPr lang="ru-RU" sz="1800" dirty="0"/>
              <a:t> батьки </a:t>
            </a:r>
            <a:r>
              <a:rPr lang="ru-RU" sz="1800" dirty="0" err="1"/>
              <a:t>дитини</a:t>
            </a:r>
            <a:r>
              <a:rPr lang="ru-RU" sz="1800" dirty="0"/>
              <a:t> з ООП </a:t>
            </a:r>
            <a:r>
              <a:rPr lang="ru-RU" sz="1800" dirty="0" err="1"/>
              <a:t>тощо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4294967295"/>
          </p:nvPr>
        </p:nvSpPr>
        <p:spPr>
          <a:xfrm>
            <a:off x="0" y="1237393"/>
            <a:ext cx="12192000" cy="419379"/>
          </a:xfrm>
          <a:prstGeom prst="rect">
            <a:avLst/>
          </a:prstGeom>
        </p:spPr>
        <p:txBody>
          <a:bodyPr lIns="121917" tIns="60958" rIns="121917" bIns="60958"/>
          <a:lstStyle/>
          <a:p>
            <a:pPr algn="ctr"/>
            <a:r>
              <a:rPr lang="uk-UA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Заклад дошкільної освіти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38592" y="343230"/>
            <a:ext cx="8042889" cy="722771"/>
          </a:xfrm>
        </p:spPr>
        <p:txBody>
          <a:bodyPr>
            <a:noAutofit/>
          </a:bodyPr>
          <a:lstStyle/>
          <a:p>
            <a:pPr algn="ctr"/>
            <a:r>
              <a:rPr lang="uk-UA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Склад команди супроводу дитини з ООП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4" name="Picture 10" descr="Пов’язане зображення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223" y="3108112"/>
            <a:ext cx="1730208" cy="1730208"/>
          </a:xfrm>
          <a:prstGeom prst="ellipse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="" xmlns:p14="http://schemas.microsoft.com/office/powerpoint/2010/main" val="203029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6096000" y="3860801"/>
            <a:ext cx="6096000" cy="22526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0" y="1604963"/>
            <a:ext cx="6096000" cy="22526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180" name="Text Placeholder 13"/>
          <p:cNvSpPr txBox="1">
            <a:spLocks/>
          </p:cNvSpPr>
          <p:nvPr/>
        </p:nvSpPr>
        <p:spPr bwMode="auto">
          <a:xfrm>
            <a:off x="6034618" y="3816350"/>
            <a:ext cx="3217333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4400" latinLnBrk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uk-UA" altLang="ko-KR" sz="2000" b="1" dirty="0">
                <a:latin typeface="Century Schoolbook" pitchFamily="18" charset="0"/>
                <a:ea typeface="휴먼매직체"/>
                <a:cs typeface="Arial" pitchFamily="34" charset="0"/>
              </a:rPr>
              <a:t>Залучені фахівці</a:t>
            </a:r>
            <a:endParaRPr lang="en-US" altLang="ko-KR" sz="2000" b="1" dirty="0">
              <a:latin typeface="Century Schoolbook" pitchFamily="18" charset="0"/>
              <a:ea typeface="휴먼매직체"/>
              <a:cs typeface="Arial" pitchFamily="34" charset="0"/>
            </a:endParaRPr>
          </a:p>
        </p:txBody>
      </p:sp>
      <p:sp>
        <p:nvSpPr>
          <p:cNvPr id="50181" name="TextBox 6"/>
          <p:cNvSpPr txBox="1">
            <a:spLocks noChangeArrowheads="1"/>
          </p:cNvSpPr>
          <p:nvPr/>
        </p:nvSpPr>
        <p:spPr bwMode="auto">
          <a:xfrm>
            <a:off x="6089651" y="4531057"/>
            <a:ext cx="610234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медичний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працівник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закладу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лікар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асистент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спеціалісти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соціального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захисту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служби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у справах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фахівець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інклюзивно-ресурсного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центру</a:t>
            </a:r>
            <a:endParaRPr lang="ko-KR" altLang="en-US" sz="1800" dirty="0">
              <a:latin typeface="Times New Roman" pitchFamily="18" charset="0"/>
              <a:ea typeface="굴림" charset="-127"/>
              <a:cs typeface="Times New Roman" pitchFamily="18" charset="0"/>
            </a:endParaRPr>
          </a:p>
        </p:txBody>
      </p:sp>
      <p:sp>
        <p:nvSpPr>
          <p:cNvPr id="50182" name="Text Placeholder 13"/>
          <p:cNvSpPr txBox="1">
            <a:spLocks/>
          </p:cNvSpPr>
          <p:nvPr/>
        </p:nvSpPr>
        <p:spPr bwMode="auto">
          <a:xfrm>
            <a:off x="2681818" y="1579564"/>
            <a:ext cx="3397249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 latinLnBrk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uk-UA" altLang="ko-KR" sz="2000" b="1">
                <a:latin typeface="Century Schoolbook" pitchFamily="18" charset="0"/>
                <a:ea typeface="휴먼매직체"/>
                <a:cs typeface="Arial" pitchFamily="34" charset="0"/>
              </a:rPr>
              <a:t>Постійні учасники</a:t>
            </a:r>
            <a:endParaRPr lang="en-US" altLang="ko-KR" sz="2000" b="1">
              <a:latin typeface="Century Schoolbook" pitchFamily="18" charset="0"/>
              <a:ea typeface="휴먼매직체"/>
              <a:cs typeface="Arial" pitchFamily="34" charset="0"/>
            </a:endParaRPr>
          </a:p>
        </p:txBody>
      </p:sp>
      <p:sp>
        <p:nvSpPr>
          <p:cNvPr id="50183" name="TextBox 8"/>
          <p:cNvSpPr txBox="1">
            <a:spLocks noChangeArrowheads="1"/>
          </p:cNvSpPr>
          <p:nvPr/>
        </p:nvSpPr>
        <p:spPr bwMode="auto">
          <a:xfrm>
            <a:off x="359833" y="2197290"/>
            <a:ext cx="570018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директор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заступник директора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навчально-виховної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вчитель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початкових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класів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класний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керівник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вчителі-предметники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асистент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вчителя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практичний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психолог,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соціальний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педагог,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вчитель-дефектолог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вчитель-реабілітолог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та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батьки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законні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представники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0184" name="Заголовок 1"/>
          <p:cNvSpPr txBox="1">
            <a:spLocks/>
          </p:cNvSpPr>
          <p:nvPr/>
        </p:nvSpPr>
        <p:spPr bwMode="auto">
          <a:xfrm>
            <a:off x="-241300" y="228600"/>
            <a:ext cx="1219200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latinLnBrk="1"/>
            <a:r>
              <a:rPr lang="uk-UA" sz="3500" b="1">
                <a:solidFill>
                  <a:srgbClr val="3C3E42"/>
                </a:solidFill>
                <a:latin typeface="Times New Roman" pitchFamily="18" charset="0"/>
                <a:cs typeface="Times New Roman" pitchFamily="18" charset="0"/>
              </a:rPr>
              <a:t>Склад команди супроводу дитини з ООП</a:t>
            </a:r>
            <a:endParaRPr lang="ru-RU" sz="3500" b="1">
              <a:solidFill>
                <a:srgbClr val="3C3E4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85" name="Text Placeholder 52"/>
          <p:cNvSpPr txBox="1">
            <a:spLocks/>
          </p:cNvSpPr>
          <p:nvPr/>
        </p:nvSpPr>
        <p:spPr bwMode="auto">
          <a:xfrm>
            <a:off x="0" y="1004888"/>
            <a:ext cx="121920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 latinLnBrk="1">
              <a:spcBef>
                <a:spcPct val="20000"/>
              </a:spcBef>
              <a:buFont typeface="Arial" pitchFamily="34" charset="0"/>
              <a:buNone/>
            </a:pPr>
            <a:r>
              <a:rPr lang="uk-UA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Заклад загальної середньої освіти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Parallelogram 15">
            <a:extLst>
              <a:ext uri="{FF2B5EF4-FFF2-40B4-BE49-F238E27FC236}"/>
            </a:extLst>
          </p:cNvPr>
          <p:cNvSpPr/>
          <p:nvPr/>
        </p:nvSpPr>
        <p:spPr>
          <a:xfrm rot="16200000">
            <a:off x="4532049" y="4415103"/>
            <a:ext cx="1138238" cy="1274233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7" name="Teardrop 1">
            <a:extLst>
              <a:ext uri="{FF2B5EF4-FFF2-40B4-BE49-F238E27FC236}"/>
            </a:extLst>
          </p:cNvPr>
          <p:cNvSpPr/>
          <p:nvPr/>
        </p:nvSpPr>
        <p:spPr>
          <a:xfrm rot="18805991">
            <a:off x="6373020" y="1970353"/>
            <a:ext cx="1338262" cy="1337733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/>
            </a:extLst>
          </p:cNvPr>
          <p:cNvSpPr txBox="1"/>
          <p:nvPr/>
        </p:nvSpPr>
        <p:spPr>
          <a:xfrm>
            <a:off x="0" y="6599238"/>
            <a:ext cx="12192000" cy="207962"/>
          </a:xfrm>
          <a:prstGeom prst="rect">
            <a:avLst/>
          </a:prstGeom>
          <a:solidFill>
            <a:srgbClr val="76B1D1"/>
          </a:solidFill>
        </p:spPr>
        <p:txBody>
          <a:bodyPr>
            <a:spAutoFit/>
          </a:bodyPr>
          <a:lstStyle/>
          <a:p>
            <a:pPr algn="ctr">
              <a:defRPr/>
            </a:pPr>
            <a:endParaRPr lang="ko-KR" altLang="en-US" sz="750" dirty="0">
              <a:solidFill>
                <a:srgbClr val="F26D9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8217" y="365125"/>
            <a:ext cx="10115585" cy="1325563"/>
          </a:xfrm>
        </p:spPr>
        <p:txBody>
          <a:bodyPr/>
          <a:lstStyle/>
          <a:p>
            <a:pPr algn="ctr"/>
            <a:r>
              <a:rPr lang="ru-RU" sz="4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Напрями</a:t>
            </a:r>
            <a:r>
              <a:rPr lang="ru-RU" sz="4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взаємодії</a:t>
            </a:r>
            <a:r>
              <a:rPr lang="ru-RU" sz="4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команди</a:t>
            </a:r>
            <a:r>
              <a:rPr lang="ru-RU" sz="4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супроводу</a:t>
            </a:r>
            <a:r>
              <a:rPr lang="ru-RU" sz="4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та ІРЦ</a:t>
            </a:r>
            <a:endParaRPr lang="ru-RU" sz="43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66712" y="1904989"/>
          <a:ext cx="11106154" cy="4091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9789"/>
                <a:gridCol w="5486365"/>
              </a:tblGrid>
              <a:tr h="494453"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Команда </a:t>
                      </a:r>
                      <a:r>
                        <a:rPr lang="ru-RU" sz="1900" dirty="0" err="1" smtClean="0"/>
                        <a:t>супроводу</a:t>
                      </a:r>
                      <a:endParaRPr lang="ru-RU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ІРЦ</a:t>
                      </a:r>
                      <a:endParaRPr lang="ru-RU" sz="1900" dirty="0"/>
                    </a:p>
                  </a:txBody>
                  <a:tcPr marL="121920" marR="121920" marT="60960" marB="60960"/>
                </a:tc>
              </a:tr>
              <a:tr h="1341120">
                <a:tc>
                  <a:txBody>
                    <a:bodyPr/>
                    <a:lstStyle/>
                    <a:p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Збір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інформації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про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особливості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розвитку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дитини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на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етапах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створення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реалізації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та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моніторингу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виконання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ІПР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60960" marB="60960"/>
                </a:tc>
                <a:tc rowSpan="2"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Загальні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висновки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та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рекомендації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ІРЦ на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етапах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створення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ІПР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Визначення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наявності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у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дитини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ООП шляхом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проведення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комплексної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психолого-педагогічної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оцінки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розвитку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дитини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оформлення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відповідного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Висновку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60960" marB="60960"/>
                </a:tc>
              </a:tr>
              <a:tr h="154432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У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разі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виявлення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труднощів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навчанні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погіршенні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або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покращенні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стану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здоров’я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дитини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направлення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до ІРЦ для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проходження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повторної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комплексної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психолого-педагогічної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оцінки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розвитку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дитини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(за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згодою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батьків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60960" marB="6096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loud skipper design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1612</TotalTime>
  <Words>1551</Words>
  <Application>Microsoft Office PowerPoint</Application>
  <PresentationFormat>Произвольный</PresentationFormat>
  <Paragraphs>193</Paragraphs>
  <Slides>31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Cloud skipper design template</vt:lpstr>
      <vt:lpstr>       Особливості співпраці ІРЦ з командою психолого-педагогічного супроводу дитини з особливими освітніми потребами.  Робота з батьками </vt:lpstr>
      <vt:lpstr>КОМАНДА</vt:lpstr>
      <vt:lpstr>Слайд 3</vt:lpstr>
      <vt:lpstr>Слайд 4</vt:lpstr>
      <vt:lpstr>Наказ МОН України від 08.06.2018 №609  «Про затвердження Примірного положення про команду психолого-педагогічного супроводу дитини з особливими освітніми потребами в закладі загальної середньої та дошкільної освіти»</vt:lpstr>
      <vt:lpstr>   Наказ МОН України від 08.06.2018 №609  «Про затвердження Примірного положення про команду психолого-педагогічного супроводу дитини з особливими освітніми потребами в закладі загальної середньої та дошкільної освіти» </vt:lpstr>
      <vt:lpstr>Склад команди супроводу дитини з ООП</vt:lpstr>
      <vt:lpstr>Слайд 8</vt:lpstr>
      <vt:lpstr>Напрями взаємодії команди супроводу та ІРЦ</vt:lpstr>
      <vt:lpstr>Напрями взаємодії команди супроводу та ІРЦ</vt:lpstr>
      <vt:lpstr>Напрями взаємодії команди супроводу та ІРЦ</vt:lpstr>
      <vt:lpstr>Напрями взаємодії команди супроводу та ІРЦ</vt:lpstr>
      <vt:lpstr>Яка роль батьків у команді супроводу дитини?</vt:lpstr>
      <vt:lpstr>Слайд 14</vt:lpstr>
      <vt:lpstr>Слайд 15</vt:lpstr>
      <vt:lpstr>Питання, які слід розглянути у команді психолого-педагогічного супроводу дитини</vt:lpstr>
      <vt:lpstr>Питання, які слід розглянути</vt:lpstr>
      <vt:lpstr>Яку інформацію мають отримати батьки</vt:lpstr>
      <vt:lpstr> Батьки (законні представники) дитини з ООП в ІРЦ мають право на:</vt:lpstr>
      <vt:lpstr>ПРИНЦИПИ ПЕДАГОГІЧНОЇ ДІЯЛЬНОСТІ, ОРІЄНТОВАНОЇ НА ІНТЕРЕСИ СІМ'Ї </vt:lpstr>
      <vt:lpstr>ПРИНЦИПИ ПЕДАГОГІЧНОЇ ДІЯЛЬНОСТІ, ОРІЄНТОВАНОЇ НА ІНТЕРЕСИ СІМ'Ї </vt:lpstr>
      <vt:lpstr>ПРИНЦИПИ ПЕДАГОГІЧНОЇ ДІЯЛЬНОСТІ, ОРІЄНТОВАНОЇ НА ІНТЕРЕСИ СІМ'Ї </vt:lpstr>
      <vt:lpstr>Слайд 23</vt:lpstr>
      <vt:lpstr>Емоційне реагування</vt:lpstr>
      <vt:lpstr>Шляхи співпраці з батьками</vt:lpstr>
      <vt:lpstr>1. Налагодження ефективних взаємовідносин</vt:lpstr>
      <vt:lpstr>2. Некритичне ставлення</vt:lpstr>
      <vt:lpstr>3. Співчуття  та мотивація батьків</vt:lpstr>
      <vt:lpstr>4. Комунікативні вміння</vt:lpstr>
      <vt:lpstr>5.Залучення громадських організацій або об'єднання родин у ГО  6. Поширення інформації через мережу інтернет (створити форуми та дискусійні групи для батьків з метою обміну думками з іншими батьками) </vt:lpstr>
      <vt:lpstr>ВАЖЛИВО 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Шляхи взаємодії фахівців ІРЦ з батьками дітей з особливими освітніми потребами  в інклюзивному просторі</dc:title>
  <dc:creator>hp</dc:creator>
  <cp:lastModifiedBy>Admin</cp:lastModifiedBy>
  <cp:revision>116</cp:revision>
  <dcterms:modified xsi:type="dcterms:W3CDTF">2020-03-26T20:02:12Z</dcterms:modified>
</cp:coreProperties>
</file>