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369" r:id="rId2"/>
    <p:sldId id="368" r:id="rId3"/>
    <p:sldId id="302" r:id="rId4"/>
    <p:sldId id="303" r:id="rId5"/>
    <p:sldId id="307" r:id="rId6"/>
    <p:sldId id="360" r:id="rId7"/>
    <p:sldId id="370" r:id="rId8"/>
    <p:sldId id="371" r:id="rId9"/>
    <p:sldId id="357" r:id="rId10"/>
    <p:sldId id="355" r:id="rId11"/>
    <p:sldId id="372" r:id="rId12"/>
    <p:sldId id="354" r:id="rId13"/>
    <p:sldId id="373" r:id="rId14"/>
    <p:sldId id="374" r:id="rId15"/>
    <p:sldId id="356" r:id="rId16"/>
    <p:sldId id="36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FF"/>
    <a:srgbClr val="000000"/>
    <a:srgbClr val="FF0066"/>
    <a:srgbClr val="660033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 autoAdjust="0"/>
    <p:restoredTop sz="94317" autoAdjust="0"/>
  </p:normalViewPr>
  <p:slideViewPr>
    <p:cSldViewPr>
      <p:cViewPr varScale="1">
        <p:scale>
          <a:sx n="96" d="100"/>
          <a:sy n="96" d="100"/>
        </p:scale>
        <p:origin x="-3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fld id="{909FE60A-F460-4587-85C6-D1913E553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994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0DC8EC3-324B-41C6-BD00-4167B8CE287E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00EC8BF-9357-4DA4-9BD9-7B82B36CD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255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5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rot="6000000">
              <a:off x="348" y="1644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</p:grpSp>
      <p:sp>
        <p:nvSpPr>
          <p:cNvPr id="1946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ADE01-0EC5-40DA-885D-40DBB452E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9074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AF63F-12C3-425F-B377-E19F40A93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39643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9313" y="247650"/>
            <a:ext cx="1943100" cy="5543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247650"/>
            <a:ext cx="5676900" cy="5543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5DDBE-1B0C-4282-A86F-37F72A57DE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1432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08735-BEAA-475D-AB90-AD7A24EDA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73690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7E28E-02C0-488F-AD6D-363CE1EDC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40075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71797-EBD9-46B9-872B-228F816F3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91833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EB1DE-C90F-4FF4-AFC1-D44B00ABE9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1687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DF3E9-D238-49F0-8A86-B0B3265D4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76820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FAA67-5496-4799-973E-B69AEF90D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54895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1354E-A182-4B16-B647-5C87A794B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76305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EFE9C-F3EA-4F73-8726-E8FC3D3A7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92659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18435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  <p:sp>
          <p:nvSpPr>
            <p:cNvPr id="18436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1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 rot="6000000">
              <a:off x="348" y="372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 sz="1800"/>
            </a:p>
          </p:txBody>
        </p:sp>
      </p:grpSp>
      <p:sp>
        <p:nvSpPr>
          <p:cNvPr id="1843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2476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A71869CD-665A-4B37-960F-350872AE8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1" r:id="rId2"/>
    <p:sldLayoutId id="2147483710" r:id="rId3"/>
    <p:sldLayoutId id="2147483709" r:id="rId4"/>
    <p:sldLayoutId id="2147483708" r:id="rId5"/>
    <p:sldLayoutId id="2147483707" r:id="rId6"/>
    <p:sldLayoutId id="2147483706" r:id="rId7"/>
    <p:sldLayoutId id="2147483705" r:id="rId8"/>
    <p:sldLayoutId id="2147483704" r:id="rId9"/>
    <p:sldLayoutId id="2147483703" r:id="rId10"/>
    <p:sldLayoutId id="214748370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0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4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4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4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4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4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2051720" y="692696"/>
            <a:ext cx="6840760" cy="2736304"/>
          </a:xfrm>
        </p:spPr>
        <p:txBody>
          <a:bodyPr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</a:pPr>
            <a:r>
              <a:rPr lang="uk-UA" sz="4800" b="1" dirty="0" smtClean="0">
                <a:solidFill>
                  <a:schemeClr val="tx2">
                    <a:lumMod val="75000"/>
                  </a:schemeClr>
                </a:solidFill>
              </a:rPr>
              <a:t>Індивідуальний навчальний план </a:t>
            </a:r>
            <a:br>
              <a:rPr lang="uk-UA" sz="4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4800" b="1" dirty="0" smtClean="0">
                <a:solidFill>
                  <a:schemeClr val="tx2">
                    <a:lumMod val="75000"/>
                  </a:schemeClr>
                </a:solidFill>
              </a:rPr>
              <a:t>та його складові</a:t>
            </a:r>
            <a:r>
              <a:rPr lang="ru-RU" sz="3200" b="1" kern="1400" dirty="0">
                <a:solidFill>
                  <a:schemeClr val="tx2">
                    <a:lumMod val="75000"/>
                  </a:schemeClr>
                </a:solidFill>
                <a:latin typeface="Franklin Gothic Book"/>
              </a:rPr>
              <a:t/>
            </a:r>
            <a:br>
              <a:rPr lang="ru-RU" sz="3200" b="1" kern="1400" dirty="0">
                <a:solidFill>
                  <a:schemeClr val="tx2">
                    <a:lumMod val="75000"/>
                  </a:schemeClr>
                </a:solidFill>
                <a:latin typeface="Franklin Gothic Book"/>
              </a:rPr>
            </a:br>
            <a:r>
              <a:rPr lang="ru-RU" sz="3200" kern="1400" dirty="0">
                <a:solidFill>
                  <a:srgbClr val="000000"/>
                </a:solidFill>
                <a:latin typeface="Franklin Gothic Book"/>
              </a:rPr>
              <a:t> </a:t>
            </a:r>
            <a:endParaRPr lang="ru-RU" sz="3200" kern="1400" dirty="0">
              <a:solidFill>
                <a:srgbClr val="000000"/>
              </a:solidFill>
              <a:effectLst/>
              <a:latin typeface="Franklin Gothic Book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 flipH="1">
            <a:off x="8820471" y="6597350"/>
            <a:ext cx="72007" cy="4571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uk-UA" sz="2800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2800" dirty="0" smtClean="0"/>
          </a:p>
        </p:txBody>
      </p:sp>
      <p:sp>
        <p:nvSpPr>
          <p:cNvPr id="307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228184" y="5301208"/>
            <a:ext cx="2664296" cy="792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kumimoji="0" lang="uk-UA" sz="2000" dirty="0" err="1" smtClean="0">
                <a:solidFill>
                  <a:srgbClr val="0000FF"/>
                </a:solidFill>
              </a:rPr>
              <a:t>канд.пед.наук</a:t>
            </a:r>
            <a:r>
              <a:rPr kumimoji="0" lang="uk-UA" sz="2000" dirty="0" smtClean="0">
                <a:solidFill>
                  <a:srgbClr val="0000FF"/>
                </a:solidFill>
              </a:rPr>
              <a:t>, </a:t>
            </a:r>
            <a:r>
              <a:rPr kumimoji="0" lang="uk-UA" sz="2000" dirty="0" err="1" smtClean="0">
                <a:solidFill>
                  <a:srgbClr val="0000FF"/>
                </a:solidFill>
              </a:rPr>
              <a:t>ст.викл</a:t>
            </a:r>
            <a:r>
              <a:rPr kumimoji="0" lang="uk-UA" sz="2000" dirty="0" smtClean="0">
                <a:solidFill>
                  <a:srgbClr val="0000FF"/>
                </a:solidFill>
              </a:rPr>
              <a:t>.</a:t>
            </a:r>
          </a:p>
          <a:p>
            <a:pPr algn="l" eaLnBrk="1" hangingPunct="1"/>
            <a:r>
              <a:rPr kumimoji="0" lang="uk-UA" sz="2000" dirty="0" smtClean="0">
                <a:solidFill>
                  <a:srgbClr val="0000FF"/>
                </a:solidFill>
              </a:rPr>
              <a:t>      Є.Ю. </a:t>
            </a:r>
            <a:r>
              <a:rPr kumimoji="0" lang="uk-UA" sz="2000" dirty="0" err="1" smtClean="0">
                <a:solidFill>
                  <a:srgbClr val="0000FF"/>
                </a:solidFill>
              </a:rPr>
              <a:t>Линдіна</a:t>
            </a:r>
            <a:endParaRPr kumimoji="0" lang="uk-UA" sz="2000" dirty="0" smtClean="0">
              <a:solidFill>
                <a:srgbClr val="0000FF"/>
              </a:solidFill>
            </a:endParaRPr>
          </a:p>
          <a:p>
            <a:pPr algn="l" eaLnBrk="1" hangingPunct="1"/>
            <a:endParaRPr kumimoji="0" lang="ru-RU" dirty="0" smtClean="0"/>
          </a:p>
        </p:txBody>
      </p:sp>
      <p:pic>
        <p:nvPicPr>
          <p:cNvPr id="6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" name="Рисунок 6" descr="Похожее изображение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56992"/>
            <a:ext cx="397249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72816"/>
            <a:ext cx="61341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2b1ffd21404471bd4b374cb06f5891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FAA67-5496-4799-973E-B69AEF90DF57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619672" y="332656"/>
          <a:ext cx="6984777" cy="6192688"/>
        </p:xfrm>
        <a:graphic>
          <a:graphicData uri="http://schemas.openxmlformats.org/drawingml/2006/table">
            <a:tbl>
              <a:tblPr/>
              <a:tblGrid>
                <a:gridCol w="729594"/>
                <a:gridCol w="2183455"/>
                <a:gridCol w="1914138"/>
                <a:gridCol w="2157590"/>
              </a:tblGrid>
              <a:tr h="61926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 err="1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К-сть</a:t>
                      </a:r>
                      <a:r>
                        <a:rPr lang="uk-UA" sz="14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годин</a:t>
                      </a:r>
                      <a:endParaRPr lang="ru-RU" sz="14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 smtClean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Зміст навчального матеріалу</a:t>
                      </a:r>
                      <a:endParaRPr lang="ru-RU" sz="14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 smtClean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Тема 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uk-UA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Тіла і речовини, що оточують людину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Тіла. Характеристики тіла: довжина, маса, об’єм, густина. Їх вимірювання. Тверді тіла, рідини, гази. Атоми і хімічні елементи. Молекули. Рух молекул. Дифузія. Прості і складні речовини.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Чисті речовини і суміші. Способи розділення сумішей. Повітря – природна суміш.  Здатність води розчиняти інші речовини. 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Поняття про неорганічні та органічні речовини.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Навчальні досягнення </a:t>
                      </a:r>
                      <a:endParaRPr lang="ru-RU" sz="14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i="1" dirty="0" smtClean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i="1" dirty="0" smtClean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Учень називає</a:t>
                      </a:r>
                      <a:r>
                        <a:rPr lang="uk-UA" sz="1400" b="1" i="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r>
                        <a:rPr lang="uk-UA" sz="1400" i="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характеристики тіла;</a:t>
                      </a:r>
                      <a:r>
                        <a:rPr lang="uk-UA" sz="1400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фізичні властивості речовин; прості і складні речовини, чисті речовини і суміші; прилади та інструменти для визначення характеристики тіла;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наводить приклади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: тіл і речовин;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спостерігає та розповідає: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про</a:t>
                      </a:r>
                      <a:r>
                        <a:rPr lang="uk-UA" sz="1400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вимірювання маси і розмірів фізичних тіл; способи розділення сумішей;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дотримується правил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безпеки при виконанні практичних робіт.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Спрямованість </a:t>
                      </a:r>
                      <a:r>
                        <a:rPr lang="uk-UA" sz="1400" b="1" i="1" dirty="0" err="1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корекціно-розвивальної</a:t>
                      </a:r>
                      <a:r>
                        <a:rPr lang="uk-UA" sz="14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роботи</a:t>
                      </a:r>
                      <a:endParaRPr lang="ru-RU" sz="14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Пізнавальна </a:t>
                      </a:r>
                      <a:r>
                        <a:rPr lang="uk-UA" sz="1400" b="1" i="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діяльність:</a:t>
                      </a:r>
                      <a:r>
                        <a:rPr lang="uk-UA" sz="1400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розвивати вміння аналізувати, порівнювати, виділяти суттєві ознаки й узагальнювати суттєві властивості об’єктів;  формувати самоконтроль у процесі вимірювання маси і розмірів фізичних тіл, розділення сумішей;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формувати вміння працювати у парі, у групі; розвивати наполегливість, сумлінність, акуратність, під час проведення дослідів. 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0"/>
            <a:ext cx="51863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2b1ffd21404471bd4b374cb06f5891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FAA67-5496-4799-973E-B69AEF90DF57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75656" y="188641"/>
            <a:ext cx="748883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Переваги </a:t>
            </a:r>
            <a:r>
              <a:rPr lang="uk-UA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ІНП</a:t>
            </a:r>
            <a:r>
              <a:rPr lang="uk-UA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</a:t>
            </a: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дає чітке уявлення про вимоги до рівня знань, умінь і навичок учня;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допомагає компенсувати брак уваги до тих аспектів, які безпосередньо стосуються життя дітей з особливими освітніми потребами;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дає батькам змогу долучатися до формування навчальної програми для своєї дитини;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надає певну структуру;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містить рекомендації щодо методів викладання певних частин змісту програми;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наперед визначає додаткові ресурси й види супроводу;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передбачає певну технологію оцінювання;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+ </a:t>
            </a: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слугує джерелом корисної інформації про дитину.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endParaRPr lang="ru-RU" dirty="0"/>
          </a:p>
        </p:txBody>
      </p:sp>
      <p:pic>
        <p:nvPicPr>
          <p:cNvPr id="5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FAA67-5496-4799-973E-B69AEF90DF5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475657" y="188640"/>
            <a:ext cx="741682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00FF"/>
                </a:solidFill>
                <a:latin typeface="+mn-lt"/>
              </a:rPr>
              <a:t>Недоліки </a:t>
            </a:r>
            <a:r>
              <a:rPr lang="uk-UA" sz="2800" b="1" dirty="0" err="1" smtClean="0">
                <a:solidFill>
                  <a:srgbClr val="0000FF"/>
                </a:solidFill>
                <a:latin typeface="+mn-lt"/>
              </a:rPr>
              <a:t>ІНП</a:t>
            </a:r>
            <a:r>
              <a:rPr lang="uk-UA" sz="2800" b="1" dirty="0" smtClean="0">
                <a:solidFill>
                  <a:srgbClr val="0000FF"/>
                </a:solidFill>
                <a:latin typeface="+mn-lt"/>
              </a:rPr>
              <a:t>: </a:t>
            </a:r>
            <a:endParaRPr lang="ru-RU" sz="2800" dirty="0" smtClean="0">
              <a:solidFill>
                <a:srgbClr val="0000FF"/>
              </a:solidFill>
              <a:latin typeface="+mn-lt"/>
            </a:endParaRPr>
          </a:p>
          <a:p>
            <a:pPr algn="just">
              <a:lnSpc>
                <a:spcPct val="150000"/>
              </a:lnSpc>
            </a:pPr>
            <a:r>
              <a:rPr lang="uk-UA" dirty="0" smtClean="0"/>
              <a:t>- </a:t>
            </a:r>
            <a:r>
              <a:rPr lang="uk-UA" sz="2000" dirty="0" smtClean="0">
                <a:solidFill>
                  <a:srgbClr val="000099"/>
                </a:solidFill>
              </a:rPr>
              <a:t>може призводити до ізоляції дитини у класі;</a:t>
            </a:r>
            <a:endParaRPr lang="ru-RU" sz="2000" dirty="0" smtClean="0">
              <a:solidFill>
                <a:srgbClr val="000099"/>
              </a:solidFill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uk-UA" sz="2000" dirty="0" smtClean="0">
                <a:solidFill>
                  <a:srgbClr val="000099"/>
                </a:solidFill>
              </a:rPr>
              <a:t> посилює навантаження на вчителя;</a:t>
            </a:r>
            <a:endParaRPr lang="ru-RU" sz="2000" dirty="0" smtClean="0">
              <a:solidFill>
                <a:srgbClr val="000099"/>
              </a:solidFill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solidFill>
                  <a:srgbClr val="000099"/>
                </a:solidFill>
              </a:rPr>
              <a:t> </a:t>
            </a:r>
            <a:r>
              <a:rPr lang="uk-UA" sz="2000" dirty="0" smtClean="0">
                <a:solidFill>
                  <a:srgbClr val="000099"/>
                </a:solidFill>
              </a:rPr>
              <a:t>часто не містить чітких посилань на те, яким чином він пов’язаний із загальним навчальним процесом та вимогами щодо рівня навчальних досягнень; </a:t>
            </a:r>
            <a:endParaRPr lang="ru-RU" sz="2000" dirty="0" smtClean="0">
              <a:solidFill>
                <a:srgbClr val="000099"/>
              </a:solidFill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solidFill>
                  <a:srgbClr val="000099"/>
                </a:solidFill>
              </a:rPr>
              <a:t> </a:t>
            </a:r>
            <a:r>
              <a:rPr lang="uk-UA" sz="2000" dirty="0" smtClean="0">
                <a:solidFill>
                  <a:srgbClr val="000099"/>
                </a:solidFill>
              </a:rPr>
              <a:t>закріплює уявлення, ніби діти з особливими освітніми потребами від початку відрізняються від інших дітей;</a:t>
            </a:r>
            <a:endParaRPr lang="ru-RU" sz="2000" dirty="0" smtClean="0">
              <a:solidFill>
                <a:srgbClr val="000099"/>
              </a:solidFill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2000" dirty="0" smtClean="0">
                <a:solidFill>
                  <a:srgbClr val="000099"/>
                </a:solidFill>
              </a:rPr>
              <a:t> </a:t>
            </a:r>
            <a:r>
              <a:rPr lang="uk-UA" sz="2000" dirty="0" smtClean="0">
                <a:solidFill>
                  <a:srgbClr val="000099"/>
                </a:solidFill>
              </a:rPr>
              <a:t>містить </a:t>
            </a:r>
            <a:r>
              <a:rPr lang="uk-UA" sz="2000" dirty="0" err="1" smtClean="0">
                <a:solidFill>
                  <a:srgbClr val="000099"/>
                </a:solidFill>
              </a:rPr>
              <a:t>вузькоспрямовані</a:t>
            </a:r>
            <a:r>
              <a:rPr lang="uk-UA" sz="2000" dirty="0" smtClean="0">
                <a:solidFill>
                  <a:srgbClr val="000099"/>
                </a:solidFill>
              </a:rPr>
              <a:t> й тривіальні завдання;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uk-UA" sz="2000" dirty="0" smtClean="0">
                <a:solidFill>
                  <a:srgbClr val="000099"/>
                </a:solidFill>
              </a:rPr>
              <a:t> часто зосереджений переважно на практичних цілях;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uk-UA" sz="2000" dirty="0" smtClean="0">
                <a:solidFill>
                  <a:srgbClr val="000099"/>
                </a:solidFill>
              </a:rPr>
              <a:t>в більшості випадків орієнтований на механічне відпрацювання навичок;</a:t>
            </a:r>
            <a:endParaRPr lang="ru-RU" sz="2000" dirty="0" smtClean="0">
              <a:solidFill>
                <a:srgbClr val="000099"/>
              </a:solidFill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uk-UA" sz="2000" dirty="0" smtClean="0">
                <a:solidFill>
                  <a:srgbClr val="000099"/>
                </a:solidFill>
              </a:rPr>
              <a:t> має директивний характер.</a:t>
            </a:r>
            <a:endParaRPr lang="ru-RU" sz="2000" dirty="0">
              <a:solidFill>
                <a:srgbClr val="000099"/>
              </a:solidFill>
            </a:endParaRPr>
          </a:p>
        </p:txBody>
      </p:sp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0"/>
            <a:ext cx="52117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2b1ffd21404471bd4b374cb06f5891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47650"/>
            <a:ext cx="7200800" cy="6277694"/>
          </a:xfrm>
        </p:spPr>
        <p:txBody>
          <a:bodyPr/>
          <a:lstStyle/>
          <a:p>
            <a:pPr algn="ctr"/>
            <a:endParaRPr lang="ru-RU" sz="3200" b="1" i="1" dirty="0" smtClean="0">
              <a:latin typeface="Arial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404665"/>
            <a:ext cx="7523162" cy="6192986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endParaRPr lang="uk-UA" sz="2800" dirty="0" smtClean="0"/>
          </a:p>
          <a:p>
            <a:pPr marL="0" indent="0" algn="ctr">
              <a:lnSpc>
                <a:spcPct val="90000"/>
              </a:lnSpc>
              <a:buNone/>
            </a:pPr>
            <a:endParaRPr lang="uk-UA" sz="2400" dirty="0" smtClean="0"/>
          </a:p>
          <a:p>
            <a:pPr marL="0" indent="0" algn="ctr">
              <a:lnSpc>
                <a:spcPct val="90000"/>
              </a:lnSpc>
              <a:buNone/>
            </a:pPr>
            <a:endParaRPr lang="uk-UA" sz="2400" dirty="0"/>
          </a:p>
          <a:p>
            <a:pPr marL="0" indent="0" algn="ctr">
              <a:lnSpc>
                <a:spcPct val="90000"/>
              </a:lnSpc>
              <a:buNone/>
            </a:pPr>
            <a:endParaRPr lang="uk-UA" sz="2400" dirty="0" smtClean="0"/>
          </a:p>
          <a:p>
            <a:pPr marL="0" indent="0" algn="ctr">
              <a:lnSpc>
                <a:spcPct val="90000"/>
              </a:lnSpc>
              <a:buNone/>
            </a:pPr>
            <a:endParaRPr lang="uk-UA" sz="24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uk-UA" sz="6000" i="1" dirty="0" smtClean="0">
                <a:solidFill>
                  <a:srgbClr val="0000FF"/>
                </a:solidFill>
              </a:rPr>
              <a:t>Дякую за увагу!</a:t>
            </a:r>
            <a:endParaRPr lang="ru-RU" sz="6000" i="1" dirty="0" smtClean="0">
              <a:solidFill>
                <a:srgbClr val="0000FF"/>
              </a:solidFill>
            </a:endParaRPr>
          </a:p>
        </p:txBody>
      </p:sp>
      <p:pic>
        <p:nvPicPr>
          <p:cNvPr id="6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332656"/>
            <a:ext cx="6984181" cy="1656184"/>
          </a:xfrm>
        </p:spPr>
        <p:txBody>
          <a:bodyPr/>
          <a:lstStyle/>
          <a:p>
            <a:r>
              <a:rPr lang="uk-UA" sz="280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uk-UA" sz="2800" dirty="0" smtClean="0">
                <a:solidFill>
                  <a:srgbClr val="0000FF"/>
                </a:solidFill>
                <a:latin typeface="Arial" charset="0"/>
              </a:rPr>
            </a:br>
            <a:endParaRPr lang="ru-RU" sz="2800" dirty="0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3500438"/>
            <a:ext cx="7772400" cy="2290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b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ru-RU" sz="2800" b="0" dirty="0" smtClean="0">
              <a:solidFill>
                <a:srgbClr val="0000FF"/>
              </a:solidFill>
            </a:endParaRPr>
          </a:p>
        </p:txBody>
      </p:sp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41368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315075"/>
            <a:ext cx="7272808" cy="646330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00FF"/>
                </a:solidFill>
              </a:rPr>
              <a:t>Навчально-методичне забезпечення освітнього процесу в умовах інклюзивного навчання:</a:t>
            </a:r>
          </a:p>
          <a:p>
            <a:endParaRPr lang="uk-UA" sz="2200" dirty="0"/>
          </a:p>
          <a:p>
            <a:endParaRPr lang="uk-UA" dirty="0" smtClean="0"/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особистісно орієнтовані навчальні плани;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uk-UA" sz="24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навчальні програми;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uk-UA" sz="24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методичні рекомендації та посібники;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uk-UA" sz="2400" dirty="0" smtClean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критерії оцінювання навчальних досягнень;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uk-UA" sz="24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400" dirty="0" smtClean="0">
                <a:solidFill>
                  <a:srgbClr val="002060"/>
                </a:solidFill>
                <a:latin typeface="+mj-lt"/>
              </a:rPr>
              <a:t>спеціальні підручники та навчально-дидактичний матеріал.</a:t>
            </a:r>
            <a:endParaRPr lang="uk-UA" dirty="0" smtClean="0"/>
          </a:p>
          <a:p>
            <a:pPr marL="285750" indent="-285750">
              <a:buFont typeface="Wingdings" pitchFamily="2" charset="2"/>
              <a:buChar char="q"/>
            </a:pPr>
            <a:endParaRPr lang="uk-UA" dirty="0"/>
          </a:p>
          <a:p>
            <a:pPr marL="285750" indent="-285750">
              <a:buFont typeface="Wingdings" pitchFamily="2" charset="2"/>
              <a:buChar char="q"/>
            </a:pPr>
            <a:endParaRPr lang="uk-UA" dirty="0" smtClean="0"/>
          </a:p>
          <a:p>
            <a:pPr marL="285750" indent="-285750">
              <a:buFont typeface="Wingdings" pitchFamily="2" charset="2"/>
              <a:buChar char="§"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692696"/>
            <a:ext cx="7416825" cy="576063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00FF"/>
                </a:solidFill>
                <a:latin typeface="+mn-lt"/>
              </a:rPr>
              <a:t>Індивідуальний навчальний план (ІНП):</a:t>
            </a:r>
            <a:endParaRPr lang="ru-RU" sz="2800" b="1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676400"/>
            <a:ext cx="7305675" cy="4114800"/>
          </a:xfrm>
        </p:spPr>
        <p:txBody>
          <a:bodyPr/>
          <a:lstStyle/>
          <a:p>
            <a:pPr>
              <a:buFontTx/>
              <a:buNone/>
            </a:pPr>
            <a:r>
              <a:rPr lang="uk-UA" sz="2400" i="1" dirty="0" smtClean="0">
                <a:latin typeface="Times New Roman" pitchFamily="18" charset="0"/>
              </a:rPr>
              <a:t>	</a:t>
            </a:r>
            <a:endParaRPr lang="ru-RU" sz="2800" u="sng" dirty="0" smtClean="0">
              <a:solidFill>
                <a:schemeClr val="tx2"/>
              </a:solidFill>
            </a:endParaRPr>
          </a:p>
        </p:txBody>
      </p:sp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50667" y="1484784"/>
            <a:ext cx="698477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один </a:t>
            </a:r>
            <a:r>
              <a:rPr lang="uk-UA" sz="2000" dirty="0">
                <a:solidFill>
                  <a:srgbClr val="002060"/>
                </a:solidFill>
                <a:latin typeface="Times New Roman"/>
                <a:ea typeface="Times New Roman"/>
              </a:rPr>
              <a:t>з найважливіших інструментів у роботі з дітьми з особливими </a:t>
            </a: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освітніми потребами;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формальний </a:t>
            </a:r>
            <a:r>
              <a:rPr lang="uk-UA" sz="2000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документ, який містить детальну інформацію про дитину і послуги, які вона має </a:t>
            </a: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отримувати;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розробляється </a:t>
            </a:r>
            <a:r>
              <a:rPr lang="uk-UA" sz="2000" dirty="0">
                <a:solidFill>
                  <a:srgbClr val="002060"/>
                </a:solidFill>
                <a:latin typeface="Times New Roman"/>
                <a:ea typeface="Times New Roman"/>
              </a:rPr>
              <a:t>командою педагогів і фахівців та об’єднує їхні зусилля з метою розробки комплексної програми роботи з </a:t>
            </a: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дитиною;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батьки </a:t>
            </a:r>
            <a:r>
              <a:rPr lang="uk-UA" sz="2000" dirty="0">
                <a:solidFill>
                  <a:srgbClr val="002060"/>
                </a:solidFill>
                <a:latin typeface="Times New Roman"/>
                <a:ea typeface="Times New Roman"/>
              </a:rPr>
              <a:t>є активними учасниками розробки індивідуального навчального </a:t>
            </a: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плану;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індивідуальний </a:t>
            </a:r>
            <a:r>
              <a:rPr lang="uk-UA" sz="2000" dirty="0">
                <a:solidFill>
                  <a:srgbClr val="002060"/>
                </a:solidFill>
                <a:latin typeface="Times New Roman"/>
                <a:ea typeface="Times New Roman"/>
              </a:rPr>
              <a:t>навчальний план визначає необхідні адаптації/модифікації та слугує підґрунтям для подальшого планування навчальних </a:t>
            </a: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занять;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розробляється </a:t>
            </a:r>
            <a:r>
              <a:rPr lang="uk-UA" sz="2000" dirty="0">
                <a:solidFill>
                  <a:srgbClr val="002060"/>
                </a:solidFill>
                <a:latin typeface="Times New Roman"/>
                <a:ea typeface="Times New Roman"/>
              </a:rPr>
              <a:t>та реалізується для кожного учня з особливими освітніми потребами.</a:t>
            </a:r>
            <a:endParaRPr lang="ru-RU" sz="20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404664"/>
            <a:ext cx="7272486" cy="5976664"/>
          </a:xfrm>
        </p:spPr>
        <p:txBody>
          <a:bodyPr/>
          <a:lstStyle/>
          <a:p>
            <a:pPr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2800" dirty="0" smtClean="0">
                <a:solidFill>
                  <a:srgbClr val="0000FF"/>
                </a:solidFill>
                <a:ea typeface="Times New Roman"/>
              </a:rPr>
              <a:t>Склад </a:t>
            </a:r>
            <a:r>
              <a:rPr lang="uk-UA" sz="2800" dirty="0">
                <a:solidFill>
                  <a:srgbClr val="0000FF"/>
                </a:solidFill>
                <a:ea typeface="Times New Roman"/>
              </a:rPr>
              <a:t>робочої групи </a:t>
            </a:r>
            <a:r>
              <a:rPr lang="uk-UA" sz="2800" dirty="0" smtClean="0">
                <a:solidFill>
                  <a:srgbClr val="0000FF"/>
                </a:solidFill>
                <a:ea typeface="Times New Roman"/>
              </a:rPr>
              <a:t>з розробки ІНП:</a:t>
            </a:r>
            <a:r>
              <a:rPr lang="uk-UA" sz="2400" dirty="0" smtClean="0">
                <a:latin typeface="Times New Roman"/>
                <a:ea typeface="Times New Roman"/>
              </a:rPr>
              <a:t> </a:t>
            </a:r>
            <a:endParaRPr lang="ru-RU" sz="20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батьки</a:t>
            </a:r>
            <a:r>
              <a:rPr lang="uk-UA" sz="2400" b="0" dirty="0">
                <a:solidFill>
                  <a:srgbClr val="000099"/>
                </a:solidFill>
                <a:latin typeface="+mj-lt"/>
                <a:ea typeface="Times New Roman"/>
              </a:rPr>
              <a:t>;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учень </a:t>
            </a:r>
            <a:r>
              <a:rPr lang="uk-UA" sz="2400" b="0" dirty="0">
                <a:solidFill>
                  <a:srgbClr val="000099"/>
                </a:solidFill>
                <a:latin typeface="+mj-lt"/>
                <a:ea typeface="Times New Roman"/>
              </a:rPr>
              <a:t>(якщо це </a:t>
            </a: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можливо); 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учитель </a:t>
            </a:r>
            <a:r>
              <a:rPr lang="uk-UA" sz="2400" b="0" dirty="0">
                <a:solidFill>
                  <a:srgbClr val="000099"/>
                </a:solidFill>
                <a:latin typeface="+mj-lt"/>
                <a:ea typeface="Times New Roman"/>
              </a:rPr>
              <a:t>(початкова школа</a:t>
            </a: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);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учителі-предметники </a:t>
            </a:r>
            <a:r>
              <a:rPr lang="uk-UA" sz="2400" b="0" dirty="0">
                <a:solidFill>
                  <a:srgbClr val="000099"/>
                </a:solidFill>
                <a:latin typeface="+mj-lt"/>
                <a:ea typeface="Times New Roman"/>
              </a:rPr>
              <a:t>(основна, старша школа</a:t>
            </a: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);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завуч і директор; 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психолог; 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логопед або дефектолог; </a:t>
            </a:r>
            <a:endParaRPr lang="ru-RU" sz="2000" b="0" dirty="0" smtClean="0">
              <a:solidFill>
                <a:srgbClr val="000099"/>
              </a:solidFill>
              <a:latin typeface="+mj-lt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0" dirty="0" smtClean="0">
                <a:solidFill>
                  <a:srgbClr val="000099"/>
                </a:solidFill>
                <a:latin typeface="+mj-lt"/>
                <a:ea typeface="Times New Roman"/>
              </a:rPr>
              <a:t>соціальний </a:t>
            </a:r>
            <a:r>
              <a:rPr lang="uk-UA" sz="2400" b="0" dirty="0">
                <a:solidFill>
                  <a:srgbClr val="000099"/>
                </a:solidFill>
                <a:latin typeface="+mj-lt"/>
                <a:ea typeface="Times New Roman"/>
              </a:rPr>
              <a:t>працівник й інші спеціалісти. </a:t>
            </a:r>
            <a:endParaRPr lang="ru-RU" sz="2000" b="0" dirty="0">
              <a:solidFill>
                <a:srgbClr val="000099"/>
              </a:solidFill>
              <a:latin typeface="+mj-lt"/>
              <a:ea typeface="Times New Roman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uk-UA" sz="2400" b="0" i="1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476673"/>
            <a:ext cx="7272808" cy="936103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00FF"/>
                </a:solidFill>
                <a:latin typeface="Arial" charset="0"/>
              </a:rPr>
              <a:t>Компоненти індивідуального навчального плану:</a:t>
            </a:r>
            <a:endParaRPr lang="ru-RU" sz="2800" b="1" dirty="0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556792"/>
            <a:ext cx="7056784" cy="4968552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Інформація </a:t>
            </a:r>
            <a:r>
              <a:rPr lang="uk-UA" sz="2400" b="0" dirty="0">
                <a:solidFill>
                  <a:srgbClr val="000099"/>
                </a:solidFill>
                <a:latin typeface="Times New Roman"/>
                <a:ea typeface="Times New Roman"/>
              </a:rPr>
              <a:t>про дитину загального </a:t>
            </a: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характеру.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Поточний </a:t>
            </a:r>
            <a:r>
              <a:rPr lang="uk-UA" sz="2400" b="0" dirty="0">
                <a:solidFill>
                  <a:srgbClr val="000099"/>
                </a:solidFill>
                <a:latin typeface="Times New Roman"/>
                <a:ea typeface="Times New Roman"/>
              </a:rPr>
              <a:t>рівень знань і вмінь </a:t>
            </a: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дитини.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Цілі та завдання.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>
                <a:solidFill>
                  <a:srgbClr val="000099"/>
                </a:solidFill>
                <a:latin typeface="Times New Roman"/>
                <a:ea typeface="Times New Roman"/>
              </a:rPr>
              <a:t>Спеціальні та додаткові </a:t>
            </a: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послуги.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Адаптації/модифікації.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>
                <a:solidFill>
                  <a:srgbClr val="000099"/>
                </a:solidFill>
                <a:latin typeface="Times New Roman"/>
                <a:ea typeface="Times New Roman"/>
              </a:rPr>
              <a:t>Термін дії </a:t>
            </a: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ІНП.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uk-UA" sz="2400" b="0" dirty="0">
                <a:solidFill>
                  <a:srgbClr val="000099"/>
                </a:solidFill>
                <a:latin typeface="Times New Roman"/>
                <a:ea typeface="Times New Roman"/>
              </a:rPr>
              <a:t>Інформація про прогрес </a:t>
            </a:r>
            <a:r>
              <a:rPr lang="uk-UA" sz="2400" b="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дитини.</a:t>
            </a:r>
            <a:endParaRPr lang="ru-RU" sz="2400" b="0" i="1" dirty="0" smtClean="0">
              <a:solidFill>
                <a:srgbClr val="000099"/>
              </a:solidFill>
              <a:latin typeface="+mj-lt"/>
            </a:endParaRPr>
          </a:p>
        </p:txBody>
      </p:sp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3" y="404664"/>
            <a:ext cx="7416825" cy="648072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00FF"/>
                </a:solidFill>
                <a:latin typeface="Arial" charset="0"/>
              </a:rPr>
              <a:t>Структура індивідуального плану:</a:t>
            </a:r>
            <a:endParaRPr lang="ru-RU" sz="2800" b="1" dirty="0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7585" y="1340768"/>
            <a:ext cx="7536903" cy="4968552"/>
          </a:xfrm>
        </p:spPr>
        <p:txBody>
          <a:bodyPr/>
          <a:lstStyle/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визначення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сподівань на майбутнє і життєвих планів </a:t>
            </a: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учня;</a:t>
            </a: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endParaRPr lang="ru-RU" sz="2000" dirty="0" smtClean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узагальнений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результат проведеної комплексної </a:t>
            </a: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оцінки;</a:t>
            </a: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endParaRPr lang="uk-UA" sz="2000" dirty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визначення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довгострокових цілей</a:t>
            </a: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;</a:t>
            </a:r>
            <a:endParaRPr lang="ru-RU" sz="2000" dirty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endParaRPr lang="ru-RU" sz="2000" dirty="0" smtClean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завдання з формування поведінки</a:t>
            </a: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;</a:t>
            </a:r>
            <a:endParaRPr lang="ru-RU" sz="2000" dirty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endParaRPr lang="ru-RU" sz="2000" dirty="0" smtClean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індикатори </a:t>
            </a: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досягнень;</a:t>
            </a:r>
            <a:endParaRPr lang="ru-RU" sz="2000" dirty="0" smtClean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endParaRPr lang="ru-RU" sz="2000" dirty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інклюзивні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стратегії і підходи у </a:t>
            </a: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навчанні;</a:t>
            </a:r>
            <a:endParaRPr lang="ru-RU" sz="2000" dirty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endParaRPr lang="ru-RU" sz="2000" dirty="0" smtClean="0">
              <a:solidFill>
                <a:srgbClr val="000099"/>
              </a:solidFill>
              <a:latin typeface="Times New Roman"/>
              <a:ea typeface="Times New Roman"/>
            </a:endParaRPr>
          </a:p>
          <a:p>
            <a:pPr marL="68580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визначення </a:t>
            </a:r>
            <a:r>
              <a:rPr lang="uk-UA" sz="2000" dirty="0">
                <a:solidFill>
                  <a:srgbClr val="000099"/>
                </a:solidFill>
                <a:latin typeface="Times New Roman"/>
                <a:ea typeface="Times New Roman"/>
              </a:rPr>
              <a:t>часу і стратегії проведення моніторингу і перегляду індивідуального навчального плану.</a:t>
            </a:r>
            <a:endParaRPr lang="ru-RU" sz="2000" i="1" dirty="0" smtClean="0">
              <a:solidFill>
                <a:srgbClr val="000099"/>
              </a:solidFill>
            </a:endParaRPr>
          </a:p>
        </p:txBody>
      </p:sp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7272808" cy="1008112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00FF"/>
                </a:solidFill>
                <a:latin typeface="Arial" pitchFamily="34" charset="0"/>
                <a:ea typeface="Times New Roman"/>
                <a:cs typeface="Arial" pitchFamily="34" charset="0"/>
              </a:rPr>
              <a:t>Сподівання на майбутнє та життєві плани учня :</a:t>
            </a:r>
            <a:endParaRPr lang="ru-RU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0013" y="1484784"/>
            <a:ext cx="7378451" cy="511256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про що мріє дитина? Які її плани на майбутнє?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ким би Ви хотіли бачити учня після закінчення школи?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які плани на майбутнє батьків дитини?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ким би Ви хотіли бачити його, коли він стане дорослим?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як ви бачите щасливе і повноцінне життя для дитини у майбутньому?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завдяки чому дитина може досягти щасливого життя?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що заважає здійсненню таких планів на майбутнє стосовно цього учня?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0099"/>
                </a:solidFill>
                <a:latin typeface="+mj-lt"/>
              </a:rPr>
              <a:t>як можна усунути перешкоди?</a:t>
            </a:r>
            <a:endParaRPr lang="ru-RU" sz="2000" dirty="0" smtClean="0">
              <a:solidFill>
                <a:srgbClr val="000099"/>
              </a:solidFill>
              <a:latin typeface="+mj-lt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08735-BEAA-475D-AB90-AD7A24EDA42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5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b="1" dirty="0" smtClean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Узагальнений результат комплексної оцінки: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619671" y="1676400"/>
          <a:ext cx="7200802" cy="478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1"/>
                <a:gridCol w="3600401"/>
              </a:tblGrid>
              <a:tr h="456456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0000"/>
                          </a:solidFill>
                        </a:rPr>
                        <a:t>  Типи проведеної</a:t>
                      </a:r>
                      <a:r>
                        <a:rPr lang="uk-UA" baseline="0" dirty="0" smtClean="0">
                          <a:solidFill>
                            <a:srgbClr val="000000"/>
                          </a:solidFill>
                        </a:rPr>
                        <a:t> оцінки</a:t>
                      </a:r>
                      <a:endParaRPr lang="ru-RU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0000"/>
                          </a:solidFill>
                        </a:rPr>
                        <a:t>Результати</a:t>
                      </a:r>
                      <a:r>
                        <a:rPr lang="uk-UA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Оцінка ПМПК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рекомендована 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навчальна програма 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</a:tr>
              <a:tr h="866368"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Оцінка за шкалою </a:t>
                      </a:r>
                      <a:r>
                        <a:rPr lang="uk-UA" sz="2000" kern="1200" dirty="0" err="1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Векслера</a:t>
                      </a: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(психолог)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невербальний інтелект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uk-UA" sz="200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вербальний інтелект 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</a:tr>
              <a:tr h="86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Моторика 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загальна моторика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200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дрібна моторика 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</a:tr>
              <a:tr h="8545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Спостереження в школі (учитель, асистент учителя)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під час гри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на уроці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2000" kern="1200" baseline="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kern="1200" dirty="0" smtClean="0">
                          <a:solidFill>
                            <a:srgbClr val="000099"/>
                          </a:solidFill>
                          <a:latin typeface="+mn-lt"/>
                          <a:ea typeface="+mn-ea"/>
                          <a:cs typeface="+mn-cs"/>
                        </a:rPr>
                        <a:t>поза урочний час</a:t>
                      </a:r>
                      <a:endParaRPr lang="ru-RU" sz="2000" kern="1200" dirty="0" smtClean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08735-BEAA-475D-AB90-AD7A24EDA42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6" name="Picture 2" descr="2b1ffd21404471bd4b374cb06f5891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494117"/>
              </p:ext>
            </p:extLst>
          </p:nvPr>
        </p:nvGraphicFramePr>
        <p:xfrm>
          <a:off x="1691680" y="548680"/>
          <a:ext cx="7199414" cy="5593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6" name="Рисунок" r:id="rId3" imgW="6220946" imgH="8155537" progId="Word.Picture.8">
                  <p:embed/>
                </p:oleObj>
              </mc:Choice>
              <mc:Fallback>
                <p:oleObj name="Рисунок" r:id="rId3" imgW="6220946" imgH="8155537" progId="Word.Picture.8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contrast="3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15" b="41557"/>
                      <a:stretch>
                        <a:fillRect/>
                      </a:stretch>
                    </p:blipFill>
                    <p:spPr bwMode="auto">
                      <a:xfrm>
                        <a:off x="1691680" y="548680"/>
                        <a:ext cx="7199414" cy="55932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 descr="2b1ffd21404471bd4b374cb06f5891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04664"/>
            <a:ext cx="1104058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ija_inkljuzija_rmo">
  <a:themeElements>
    <a:clrScheme name="Marketing Pla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Marketing Pla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rketing Pla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prezentacija_inkljuzija_rmo</Template>
  <TotalTime>396</TotalTime>
  <Words>792</Words>
  <Application>Microsoft Office PowerPoint</Application>
  <PresentationFormat>Экран (4:3)</PresentationFormat>
  <Paragraphs>130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prezentacija_inkljuzija_rmo</vt:lpstr>
      <vt:lpstr>Рисунок</vt:lpstr>
      <vt:lpstr>Індивідуальний навчальний план  та його складові  </vt:lpstr>
      <vt:lpstr> </vt:lpstr>
      <vt:lpstr>Індивідуальний навчальний план (ІНП):</vt:lpstr>
      <vt:lpstr>Презентация PowerPoint</vt:lpstr>
      <vt:lpstr>Компоненти індивідуального навчального плану:</vt:lpstr>
      <vt:lpstr>Структура індивідуального плану:</vt:lpstr>
      <vt:lpstr>Сподівання на майбутнє та життєві плани учня :</vt:lpstr>
      <vt:lpstr>Узагальнений результат комплексної оцінки: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Методологічні основи інклюзивної освіти</dc:title>
  <dc:creator>Zhorik</dc:creator>
  <cp:lastModifiedBy>12-07521</cp:lastModifiedBy>
  <cp:revision>38</cp:revision>
  <cp:lastPrinted>1601-01-01T00:00:00Z</cp:lastPrinted>
  <dcterms:created xsi:type="dcterms:W3CDTF">2013-04-08T13:42:45Z</dcterms:created>
  <dcterms:modified xsi:type="dcterms:W3CDTF">2018-09-14T05:40:22Z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