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8" r:id="rId5"/>
    <p:sldId id="258" r:id="rId6"/>
    <p:sldId id="273" r:id="rId7"/>
    <p:sldId id="265" r:id="rId8"/>
    <p:sldId id="263" r:id="rId9"/>
    <p:sldId id="259" r:id="rId10"/>
    <p:sldId id="264" r:id="rId11"/>
    <p:sldId id="270" r:id="rId12"/>
    <p:sldId id="262" r:id="rId13"/>
    <p:sldId id="260" r:id="rId14"/>
    <p:sldId id="271" r:id="rId15"/>
    <p:sldId id="261" r:id="rId16"/>
    <p:sldId id="266" r:id="rId17"/>
    <p:sldId id="279" r:id="rId18"/>
    <p:sldId id="275" r:id="rId19"/>
    <p:sldId id="272" r:id="rId20"/>
    <p:sldId id="269" r:id="rId21"/>
    <p:sldId id="274" r:id="rId22"/>
    <p:sldId id="278" r:id="rId23"/>
    <p:sldId id="276" r:id="rId24"/>
    <p:sldId id="268" r:id="rId25"/>
    <p:sldId id="267" r:id="rId26"/>
    <p:sldId id="280" r:id="rId27"/>
    <p:sldId id="281" r:id="rId28"/>
    <p:sldId id="277" r:id="rId29"/>
    <p:sldId id="282" r:id="rId30"/>
    <p:sldId id="283" r:id="rId31"/>
    <p:sldId id="285" r:id="rId32"/>
    <p:sldId id="284" r:id="rId33"/>
    <p:sldId id="286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72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96D23-944B-4510-A0CF-74969EE6A375}" type="datetimeFigureOut">
              <a:rPr lang="ru-RU" smtClean="0"/>
              <a:pPr/>
              <a:t>08.09.2019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30E3-DAF1-442B-A5E2-C47F3B9818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96D23-944B-4510-A0CF-74969EE6A375}" type="datetimeFigureOut">
              <a:rPr lang="ru-RU" smtClean="0"/>
              <a:pPr/>
              <a:t>08.09.2019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30E3-DAF1-442B-A5E2-C47F3B9818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96D23-944B-4510-A0CF-74969EE6A375}" type="datetimeFigureOut">
              <a:rPr lang="ru-RU" smtClean="0"/>
              <a:pPr/>
              <a:t>08.09.2019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30E3-DAF1-442B-A5E2-C47F3B9818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96D23-944B-4510-A0CF-74969EE6A375}" type="datetimeFigureOut">
              <a:rPr lang="ru-RU" smtClean="0"/>
              <a:pPr/>
              <a:t>08.09.2019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30E3-DAF1-442B-A5E2-C47F3B9818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96D23-944B-4510-A0CF-74969EE6A375}" type="datetimeFigureOut">
              <a:rPr lang="ru-RU" smtClean="0"/>
              <a:pPr/>
              <a:t>08.09.2019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30E3-DAF1-442B-A5E2-C47F3B9818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96D23-944B-4510-A0CF-74969EE6A375}" type="datetimeFigureOut">
              <a:rPr lang="ru-RU" smtClean="0"/>
              <a:pPr/>
              <a:t>08.09.2019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30E3-DAF1-442B-A5E2-C47F3B9818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96D23-944B-4510-A0CF-74969EE6A375}" type="datetimeFigureOut">
              <a:rPr lang="ru-RU" smtClean="0"/>
              <a:pPr/>
              <a:t>08.09.2019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30E3-DAF1-442B-A5E2-C47F3B9818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96D23-944B-4510-A0CF-74969EE6A375}" type="datetimeFigureOut">
              <a:rPr lang="ru-RU" smtClean="0"/>
              <a:pPr/>
              <a:t>08.09.2019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30E3-DAF1-442B-A5E2-C47F3B9818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96D23-944B-4510-A0CF-74969EE6A375}" type="datetimeFigureOut">
              <a:rPr lang="ru-RU" smtClean="0"/>
              <a:pPr/>
              <a:t>08.09.2019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30E3-DAF1-442B-A5E2-C47F3B9818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96D23-944B-4510-A0CF-74969EE6A375}" type="datetimeFigureOut">
              <a:rPr lang="ru-RU" smtClean="0"/>
              <a:pPr/>
              <a:t>08.09.2019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30E3-DAF1-442B-A5E2-C47F3B9818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D96D23-944B-4510-A0CF-74969EE6A375}" type="datetimeFigureOut">
              <a:rPr lang="ru-RU" smtClean="0"/>
              <a:pPr/>
              <a:t>08.09.2019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C30E3-DAF1-442B-A5E2-C47F3B98188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96D23-944B-4510-A0CF-74969EE6A375}" type="datetimeFigureOut">
              <a:rPr lang="ru-RU" smtClean="0"/>
              <a:pPr/>
              <a:t>08.09.2019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C30E3-DAF1-442B-A5E2-C47F3B98188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9675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ідкрита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комунікація</a:t>
            </a:r>
            <a:r>
              <a:rPr lang="ru-RU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Простір</a:t>
            </a:r>
            <a:r>
              <a:rPr lang="ru-RU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рівних</a:t>
            </a:r>
            <a:r>
              <a:rPr lang="ru-RU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b="1" i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адміністрація-батьки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"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2564904"/>
            <a:ext cx="4002906" cy="40029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Спонсорська підтримка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ÐÐµÑ Ð¾Ð¿Ð¸ÑÐ°Ð½Ð¸Ñ ÑÐ¾ÑÐ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4104456" cy="3078342"/>
          </a:xfrm>
          <a:prstGeom prst="rect">
            <a:avLst/>
          </a:prstGeom>
          <a:noFill/>
        </p:spPr>
      </p:pic>
      <p:pic>
        <p:nvPicPr>
          <p:cNvPr id="21508" name="Picture 4" descr="ÐÐ° Ð¸Ð·Ð¾Ð±ÑÐ°Ð¶ÐµÐ½Ð¸Ð¸ Ð¼Ð¾Ð¶ÐµÑ Ð½Ð°ÑÐ¾Ð´Ð¸ÑÑÑÑ: Ð»ÑÐ´Ð¸ ÑÐ¸Ð´ÑÑ, ÑÑÐ¾Ð» Ð¸ Ð² Ð¿Ð¾Ð¼ÐµÑÐµÐ½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20688"/>
            <a:ext cx="4290045" cy="4290046"/>
          </a:xfrm>
          <a:prstGeom prst="rect">
            <a:avLst/>
          </a:prstGeom>
          <a:noFill/>
        </p:spPr>
      </p:pic>
      <p:pic>
        <p:nvPicPr>
          <p:cNvPr id="11267" name="Picture 3" descr="G:\березень 2019\тарификация 2019\69708126_668928536944250_581163751800464998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805808"/>
            <a:ext cx="4466622" cy="3052192"/>
          </a:xfrm>
          <a:prstGeom prst="rect">
            <a:avLst/>
          </a:prstGeom>
          <a:noFill/>
        </p:spPr>
      </p:pic>
      <p:pic>
        <p:nvPicPr>
          <p:cNvPr id="11268" name="Picture 4" descr="G:\березень 2019\тарификация 2019\70118072_409472509706874_1231855410005147648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619633" y="3630794"/>
            <a:ext cx="2323589" cy="4130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7772400" cy="764704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Спонсорська підтримка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379979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:\Users\ноутбук\Downloads\69650854_2329069774073393_425826421059040051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61048"/>
            <a:ext cx="4248472" cy="2996952"/>
          </a:xfrm>
          <a:prstGeom prst="rect">
            <a:avLst/>
          </a:prstGeom>
          <a:noFill/>
        </p:spPr>
      </p:pic>
      <p:pic>
        <p:nvPicPr>
          <p:cNvPr id="5" name="Picture 2" descr="G:\березень 2019\тарификация 2019\69660032_502697470550587_52345920660334182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2753544"/>
            <a:ext cx="3078342" cy="4104456"/>
          </a:xfrm>
          <a:prstGeom prst="rect">
            <a:avLst/>
          </a:prstGeom>
          <a:noFill/>
        </p:spPr>
      </p:pic>
      <p:pic>
        <p:nvPicPr>
          <p:cNvPr id="7172" name="Picture 4" descr="ÐÐ°ÑÑÐ¸Ð½ÐºÐ¸ Ð¿Ð¾ Ð·Ð°Ð¿ÑÐ¾ÑÑ ÑÐ¾Ð½Ð¾Ð¼ÐµÑÑ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620688"/>
            <a:ext cx="2880320" cy="23042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60649"/>
            <a:ext cx="7772400" cy="576064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Благодійна допомога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ÐÐ° Ð¸Ð·Ð¾Ð±ÑÐ°Ð¶ÐµÐ½Ð¸Ð¸ Ð¼Ð¾Ð¶ÐµÑ Ð½Ð°ÑÐ¾Ð´Ð¸ÑÑÑÑ: ÑÐ²ÐµÑÐ¾Ð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4445701" cy="2366260"/>
          </a:xfrm>
          <a:prstGeom prst="rect">
            <a:avLst/>
          </a:prstGeom>
          <a:noFill/>
        </p:spPr>
      </p:pic>
      <p:pic>
        <p:nvPicPr>
          <p:cNvPr id="20481" name="Picture 1" descr="G:\березень 2019\тарификация 2019\70282170_401527393870609_3860855589680709632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429000"/>
            <a:ext cx="2358262" cy="3144349"/>
          </a:xfrm>
          <a:prstGeom prst="rect">
            <a:avLst/>
          </a:prstGeom>
          <a:noFill/>
        </p:spPr>
      </p:pic>
      <p:pic>
        <p:nvPicPr>
          <p:cNvPr id="20482" name="Picture 2" descr="G:\березень 2019\тарификация 2019\70634309_1405198452963120_6624017722910965760_n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3501008"/>
            <a:ext cx="2193708" cy="2924944"/>
          </a:xfrm>
          <a:prstGeom prst="rect">
            <a:avLst/>
          </a:prstGeom>
          <a:noFill/>
        </p:spPr>
      </p:pic>
      <p:pic>
        <p:nvPicPr>
          <p:cNvPr id="20483" name="Picture 3" descr="G:\березень 2019\тарификация 2019\70187556_490526411734065_4009867852222824448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1196752"/>
            <a:ext cx="2376264" cy="51494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548680" y="188640"/>
            <a:ext cx="7772400" cy="836712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Міський бюджет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ÐÐµÑ Ð¾Ð¿Ð¸ÑÐ°Ð½Ð¸Ñ ÑÐ¾ÑÐ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617640"/>
            <a:ext cx="4320480" cy="3240360"/>
          </a:xfrm>
          <a:prstGeom prst="rect">
            <a:avLst/>
          </a:prstGeom>
          <a:noFill/>
        </p:spPr>
      </p:pic>
      <p:sp>
        <p:nvSpPr>
          <p:cNvPr id="6152" name="AutoShape 8" descr="ÐÐµÑ Ð¾Ð¿Ð¸ÑÐ°Ð½Ð¸Ñ ÑÐ¾ÑÐ¾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4" name="AutoShape 10" descr="ÐÐµÑ Ð¾Ð¿Ð¸ÑÐ°Ð½Ð¸Ñ ÑÐ¾ÑÐ¾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6" name="AutoShape 12" descr="ÐÐ° Ð¸Ð·Ð¾Ð±ÑÐ°Ð¶ÐµÐ½Ð¸Ð¸ Ð¼Ð¾Ð¶ÐµÑ Ð½Ð°ÑÐ¾Ð´Ð¸ÑÑÑÑ: Ð¾Ð´Ð¸Ð½ Ð¸Ð»Ð¸ Ð½ÐµÑÐºÐ¾Ð»ÑÐºÐ¾ ÑÐµÐ»Ð¾Ð²ÐµÐº, Ð»ÑÐ´Ð¸ ÑÑÐ¾ÑÑ Ð¸ Ð½Ð° ÑÐ»Ð¸Ñ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8" name="AutoShape 14" descr="ÐÐµÑ Ð¾Ð¿Ð¸ÑÐ°Ð½Ð¸Ñ ÑÐ¾ÑÐ¾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ноутбук\Downloads\68256646_2079255405514147_837519984224632832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16832"/>
            <a:ext cx="4499992" cy="4320480"/>
          </a:xfrm>
          <a:prstGeom prst="rect">
            <a:avLst/>
          </a:prstGeom>
          <a:noFill/>
        </p:spPr>
      </p:pic>
      <p:pic>
        <p:nvPicPr>
          <p:cNvPr id="2051" name="Picture 3" descr="C:\Users\ноутбук\Downloads\69310847_657084478035482_571614136401448140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8640"/>
            <a:ext cx="4320480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836712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Міський бюджет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2" name="AutoShape 8" descr="ÐÐµÑ Ð¾Ð¿Ð¸ÑÐ°Ð½Ð¸Ñ ÑÐ¾ÑÐ¾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4" name="AutoShape 10" descr="ÐÐµÑ Ð¾Ð¿Ð¸ÑÐ°Ð½Ð¸Ñ ÑÐ¾ÑÐ¾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6" name="AutoShape 12" descr="ÐÐ° Ð¸Ð·Ð¾Ð±ÑÐ°Ð¶ÐµÐ½Ð¸Ð¸ Ð¼Ð¾Ð¶ÐµÑ Ð½Ð°ÑÐ¾Ð´Ð¸ÑÑÑÑ: Ð¾Ð´Ð¸Ð½ Ð¸Ð»Ð¸ Ð½ÐµÑÐºÐ¾Ð»ÑÐºÐ¾ ÑÐµÐ»Ð¾Ð²ÐµÐº, Ð»ÑÐ´Ð¸ ÑÑÐ¾ÑÑ Ð¸ Ð½Ð° ÑÐ»Ð¸Ñ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158" name="AutoShape 14" descr="ÐÐµÑ Ð¾Ð¿Ð¸ÑÐ°Ð½Ð¸Ñ ÑÐ¾ÑÐ¾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C:\Users\ноутбук\Downloads\68798356_2084380868334934_692346851214491648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645024"/>
            <a:ext cx="4283968" cy="3212976"/>
          </a:xfrm>
          <a:prstGeom prst="rect">
            <a:avLst/>
          </a:prstGeom>
          <a:noFill/>
        </p:spPr>
      </p:pic>
      <p:pic>
        <p:nvPicPr>
          <p:cNvPr id="3075" name="Picture 3" descr="C:\Users\ноутбук\Downloads\69425036_2516490808586190_729016586203037696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91018"/>
            <a:ext cx="4355976" cy="3266982"/>
          </a:xfrm>
          <a:prstGeom prst="rect">
            <a:avLst/>
          </a:prstGeom>
          <a:noFill/>
        </p:spPr>
      </p:pic>
      <p:pic>
        <p:nvPicPr>
          <p:cNvPr id="3076" name="Picture 4" descr="C:\Users\ноутбук\Downloads\69426030_2395495697373492_459337707106074624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92696"/>
            <a:ext cx="3936437" cy="2952328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06059" y="374661"/>
            <a:ext cx="2772308" cy="3696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44624" y="0"/>
            <a:ext cx="7772400" cy="1470025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Проектно-грантова діяльність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ttps://scontent.fmpw1-1.fna.fbcdn.net/v/t1.15752-9/69509484_547171959199365_3060544255761055744_n.jpg?_nc_cat=100&amp;_nc_oc=AQkOLzkITPXq-6eHjkFc4L9U386m07xW9am7A3pTWFRA-54jzFu75ULACh7xYkGS29s&amp;_nc_ht=scontent.fmpw1-1.fna&amp;oh=bdcaa4040fe54bf7a91de3cd1eb4b333&amp;oe=5DFDE1F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351" y="0"/>
            <a:ext cx="3492649" cy="3492649"/>
          </a:xfrm>
          <a:prstGeom prst="rect">
            <a:avLst/>
          </a:prstGeom>
          <a:noFill/>
        </p:spPr>
      </p:pic>
      <p:sp>
        <p:nvSpPr>
          <p:cNvPr id="5126" name="AutoShape 6" descr="https://scontent.fmpw1-1.fna.fbcdn.net/v/t1.15752-9/69146282_2393644790878749_4316063462393380864_n.jpg?_nc_cat=106&amp;_nc_oc=AQkcCwhfqDbxQ__APV3ZqxNtPxTIStKermHI4AEDbj6IXOOaJVmF-nStRIrwau2LQbA&amp;_nc_ht=scontent.fmpw1-1.fna&amp;oh=8381957849631a967e7ca04bfe30d89e&amp;oe=5E07543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8" name="Picture 8" descr="ÐÐ° Ð¸Ð·Ð¾Ð±ÑÐ°Ð¶ÐµÐ½Ð¸Ð¸ Ð¼Ð¾Ð¶ÐµÑ Ð½Ð°ÑÐ¾Ð´Ð¸ÑÑÑÑ: Ð¾Ð´Ð¸Ð½ Ð¸Ð»Ð¸ Ð½ÐµÑÐºÐ¾Ð»ÑÐºÐ¾ ÑÐµÐ»Ð¾Ð²ÐµÐº Ð¸ Ð½Ð° ÑÐ»Ð¸Ñ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0587" y="3090440"/>
            <a:ext cx="5023413" cy="3767560"/>
          </a:xfrm>
          <a:prstGeom prst="rect">
            <a:avLst/>
          </a:prstGeom>
          <a:noFill/>
        </p:spPr>
      </p:pic>
      <p:pic>
        <p:nvPicPr>
          <p:cNvPr id="3" name="Picture 2" descr="C:\Users\ноутбук\Downloads\69009088_467176377346334_818998896397333299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060848"/>
            <a:ext cx="3597864" cy="4797152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84784"/>
            <a:ext cx="2016224" cy="2688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Проектно-грантова діяльність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AutoShape 2" descr="https://scontent.fmpw1-1.fna.fbcdn.net/v/t1.15752-9/69375807_1064251197100334_7205156300190121984_n.jpg?_nc_cat=104&amp;_nc_oc=AQmXb9ZT3kV2xYJ9DYaGOT310iSVkumVSS8dO_PWjefZcqNVsMlbK2a_OenPbpm0sHM&amp;_nc_ht=scontent.fmpw1-1.fna&amp;oh=17132f684f5ac1b5de5cc113745faedd&amp;oe=5E00DD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s://scontent.fmpw1-1.fna.fbcdn.net/v/t1.15752-9/69375807_1064251197100334_7205156300190121984_n.jpg?_nc_cat=104&amp;_nc_oc=AQmXb9ZT3kV2xYJ9DYaGOT310iSVkumVSS8dO_PWjefZcqNVsMlbK2a_OenPbpm0sHM&amp;_nc_ht=scontent.fmpw1-1.fna&amp;oh=17132f684f5ac1b5de5cc113745faedd&amp;oe=5E00DD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8" name="Picture 6" descr="ÐÐµÑ Ð¾Ð¿Ð¸ÑÐ°Ð½Ð¸Ñ ÑÐ¾ÑÐ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32856"/>
            <a:ext cx="2383156" cy="4221088"/>
          </a:xfrm>
          <a:prstGeom prst="rect">
            <a:avLst/>
          </a:prstGeom>
          <a:noFill/>
        </p:spPr>
      </p:pic>
      <p:pic>
        <p:nvPicPr>
          <p:cNvPr id="23560" name="Picture 8" descr="ÐÐ° Ð¸Ð·Ð¾Ð±ÑÐ°Ð¶ÐµÐ½Ð¸Ð¸ Ð¼Ð¾Ð¶ÐµÑ Ð½Ð°ÑÐ¾Ð´Ð¸ÑÑÑÑ: Ð¾Ð´Ð¸Ð½ Ð¸Ð»Ð¸ Ð½ÐµÑÐºÐ¾Ð»ÑÐºÐ¾ ÑÐµÐ»Ð¾Ð²ÐµÐ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0372" y="1484784"/>
            <a:ext cx="3033628" cy="5373216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24944"/>
            <a:ext cx="3427613" cy="25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Проектно-грантова діяльність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AutoShape 2" descr="https://scontent.fmpw1-1.fna.fbcdn.net/v/t1.15752-9/69375807_1064251197100334_7205156300190121984_n.jpg?_nc_cat=104&amp;_nc_oc=AQmXb9ZT3kV2xYJ9DYaGOT310iSVkumVSS8dO_PWjefZcqNVsMlbK2a_OenPbpm0sHM&amp;_nc_ht=scontent.fmpw1-1.fna&amp;oh=17132f684f5ac1b5de5cc113745faedd&amp;oe=5E00DD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s://scontent.fmpw1-1.fna.fbcdn.net/v/t1.15752-9/69375807_1064251197100334_7205156300190121984_n.jpg?_nc_cat=104&amp;_nc_oc=AQmXb9ZT3kV2xYJ9DYaGOT310iSVkumVSS8dO_PWjefZcqNVsMlbK2a_OenPbpm0sHM&amp;_nc_ht=scontent.fmpw1-1.fna&amp;oh=17132f684f5ac1b5de5cc113745faedd&amp;oe=5E00DD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G:\березень 2019\тарификация 2019\69778501_2375073032529723_822148611952345088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0"/>
            <a:ext cx="2874019" cy="5700534"/>
          </a:xfrm>
          <a:prstGeom prst="rect">
            <a:avLst/>
          </a:prstGeom>
          <a:noFill/>
        </p:spPr>
      </p:pic>
      <p:sp>
        <p:nvSpPr>
          <p:cNvPr id="13316" name="AutoShape 4" descr="ÐÐ°ÑÑÐ¸Ð½ÐºÐ¸ Ð¿Ð¾ Ð·Ð°Ð¿ÑÐ¾ÑÑ ÑÑÐµÐ½Ð° Ð½Ð° ÑÐ»Ð¸ÑÐ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8" name="Picture 6" descr="ÐÐ°ÑÑÐ¸Ð½ÐºÐ¸ Ð¿Ð¾ Ð·Ð°Ð¿ÑÐ¾ÑÑ ÑÑÐµÐ½Ð° Ð½Ð° ÑÐ»Ð¸Ñ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556792"/>
            <a:ext cx="5436096" cy="32148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"/>
            <a:ext cx="7772400" cy="1052736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Проектно-грантова діяльність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AutoShape 2" descr="https://scontent.fmpw1-1.fna.fbcdn.net/v/t1.15752-9/69375807_1064251197100334_7205156300190121984_n.jpg?_nc_cat=104&amp;_nc_oc=AQmXb9ZT3kV2xYJ9DYaGOT310iSVkumVSS8dO_PWjefZcqNVsMlbK2a_OenPbpm0sHM&amp;_nc_ht=scontent.fmpw1-1.fna&amp;oh=17132f684f5ac1b5de5cc113745faedd&amp;oe=5E00DD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s://scontent.fmpw1-1.fna.fbcdn.net/v/t1.15752-9/69375807_1064251197100334_7205156300190121984_n.jpg?_nc_cat=104&amp;_nc_oc=AQmXb9ZT3kV2xYJ9DYaGOT310iSVkumVSS8dO_PWjefZcqNVsMlbK2a_OenPbpm0sHM&amp;_nc_ht=scontent.fmpw1-1.fna&amp;oh=17132f684f5ac1b5de5cc113745faedd&amp;oe=5E00DD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6" name="Picture 2" descr="C:\Users\ноутбук\Downloads\69621845_443558803168242_792586757498889830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00808"/>
            <a:ext cx="3995936" cy="2996952"/>
          </a:xfrm>
          <a:prstGeom prst="rect">
            <a:avLst/>
          </a:prstGeom>
          <a:noFill/>
        </p:spPr>
      </p:pic>
      <p:pic>
        <p:nvPicPr>
          <p:cNvPr id="6147" name="Picture 3" descr="C:\Users\ноутбук\Downloads\69694521_463740020845395_565620891791969484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103694"/>
            <a:ext cx="3672408" cy="2754306"/>
          </a:xfrm>
          <a:prstGeom prst="rect">
            <a:avLst/>
          </a:prstGeom>
          <a:noFill/>
        </p:spPr>
      </p:pic>
      <p:pic>
        <p:nvPicPr>
          <p:cNvPr id="6148" name="Picture 4" descr="G:\березень 2019\тарификация 2019\70898018_2308616549247782_804182561030720716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80728"/>
            <a:ext cx="4067943" cy="3050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936104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Конкурси, конференції, семінари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AutoShape 2" descr="https://scontent.fmpw1-1.fna.fbcdn.net/v/t1.15752-9/69375807_1064251197100334_7205156300190121984_n.jpg?_nc_cat=104&amp;_nc_oc=AQmXb9ZT3kV2xYJ9DYaGOT310iSVkumVSS8dO_PWjefZcqNVsMlbK2a_OenPbpm0sHM&amp;_nc_ht=scontent.fmpw1-1.fna&amp;oh=17132f684f5ac1b5de5cc113745faedd&amp;oe=5E00DD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s://scontent.fmpw1-1.fna.fbcdn.net/v/t1.15752-9/69375807_1064251197100334_7205156300190121984_n.jpg?_nc_cat=104&amp;_nc_oc=AQmXb9ZT3kV2xYJ9DYaGOT310iSVkumVSS8dO_PWjefZcqNVsMlbK2a_OenPbpm0sHM&amp;_nc_ht=scontent.fmpw1-1.fna&amp;oh=17132f684f5ac1b5de5cc113745faedd&amp;oe=5E00DD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ÐÐµÑ Ð¾Ð¿Ð¸ÑÐ°Ð½Ð¸Ñ ÑÐ¾ÑÐ¾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ноутбук\Downloads\66368591_2016820758424279_487591062836084736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3312368" cy="4416490"/>
          </a:xfrm>
          <a:prstGeom prst="rect">
            <a:avLst/>
          </a:prstGeom>
          <a:noFill/>
        </p:spPr>
      </p:pic>
      <p:pic>
        <p:nvPicPr>
          <p:cNvPr id="1028" name="Picture 4" descr="C:\Users\ноутбук\Downloads\70523536_2322204304701239_488663009793251737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836712"/>
            <a:ext cx="3923928" cy="4176464"/>
          </a:xfrm>
          <a:prstGeom prst="rect">
            <a:avLst/>
          </a:prstGeom>
          <a:noFill/>
        </p:spPr>
      </p:pic>
      <p:pic>
        <p:nvPicPr>
          <p:cNvPr id="1029" name="Picture 5" descr="G:\березень 2019\тарификация 2019\70091169_374485146776146_439151204478065049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589748"/>
            <a:ext cx="3312368" cy="2268252"/>
          </a:xfrm>
          <a:prstGeom prst="rect">
            <a:avLst/>
          </a:prstGeom>
          <a:noFill/>
        </p:spPr>
      </p:pic>
      <p:pic>
        <p:nvPicPr>
          <p:cNvPr id="1030" name="Picture 6" descr="G:\березень 2019\тарификация 2019\70578955_526955238115641_5033965515047960576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764704"/>
            <a:ext cx="2646294" cy="3816424"/>
          </a:xfrm>
          <a:prstGeom prst="rect">
            <a:avLst/>
          </a:prstGeom>
          <a:noFill/>
        </p:spPr>
      </p:pic>
      <p:pic>
        <p:nvPicPr>
          <p:cNvPr id="12" name="Picture 2" descr="G:\березень 2019\тарификация 2019\69901234_2955756874454387_526478212130144256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39544" y="5062301"/>
            <a:ext cx="4104456" cy="1795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96752"/>
            <a:ext cx="7772400" cy="1470025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Допомога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фінансова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підтримка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ÐÐ°ÑÑÐ¸Ð½ÐºÐ¸ Ð¿Ð¾ Ð·Ð°Ð¿ÑÐ¾ÑÑ ÑÑÐ½Ð°Ð½ÑÐ¾Ð²Ð° Ð¿ÑÐ´ÑÑÐ¸Ð¼Ðº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852936"/>
            <a:ext cx="5118398" cy="35534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96136" y="476672"/>
            <a:ext cx="2284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сьогодні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Проектно-грантова діяльність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AutoShape 2" descr="https://scontent.fmpw1-1.fna.fbcdn.net/v/t1.15752-9/69375807_1064251197100334_7205156300190121984_n.jpg?_nc_cat=104&amp;_nc_oc=AQmXb9ZT3kV2xYJ9DYaGOT310iSVkumVSS8dO_PWjefZcqNVsMlbK2a_OenPbpm0sHM&amp;_nc_ht=scontent.fmpw1-1.fna&amp;oh=17132f684f5ac1b5de5cc113745faedd&amp;oe=5E00DD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s://scontent.fmpw1-1.fna.fbcdn.net/v/t1.15752-9/69375807_1064251197100334_7205156300190121984_n.jpg?_nc_cat=104&amp;_nc_oc=AQmXb9ZT3kV2xYJ9DYaGOT310iSVkumVSS8dO_PWjefZcqNVsMlbK2a_OenPbpm0sHM&amp;_nc_ht=scontent.fmpw1-1.fna&amp;oh=17132f684f5ac1b5de5cc113745faedd&amp;oe=5E00DD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30" name="Picture 6" descr="ÐÐ° Ð¸Ð·Ð¾Ð±ÑÐ°Ð¶ÐµÐ½Ð¸Ð¸ Ð¼Ð¾Ð¶ÐµÑ Ð½Ð°ÑÐ¾Ð´Ð¸ÑÑÑÑ: ÑÐµÐºÑÑ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764704"/>
            <a:ext cx="4638675" cy="2000251"/>
          </a:xfrm>
          <a:prstGeom prst="rect">
            <a:avLst/>
          </a:prstGeom>
          <a:noFill/>
        </p:spPr>
      </p:pic>
      <p:pic>
        <p:nvPicPr>
          <p:cNvPr id="18433" name="Picture 1" descr="G:\березень 2019\тарификация 2019\69846537_2361067713946277_344671108753627545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790056"/>
            <a:ext cx="4067944" cy="4067944"/>
          </a:xfrm>
          <a:prstGeom prst="rect">
            <a:avLst/>
          </a:prstGeom>
          <a:noFill/>
        </p:spPr>
      </p:pic>
      <p:pic>
        <p:nvPicPr>
          <p:cNvPr id="18435" name="Picture 3" descr="G:\березень 2019\тарификация 2019\69761292_527438981325446_456404479377617715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2776"/>
            <a:ext cx="3761656" cy="50155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Конкурси, конференції, семінари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AutoShape 2" descr="https://scontent.fmpw1-1.fna.fbcdn.net/v/t1.15752-9/69375807_1064251197100334_7205156300190121984_n.jpg?_nc_cat=104&amp;_nc_oc=AQmXb9ZT3kV2xYJ9DYaGOT310iSVkumVSS8dO_PWjefZcqNVsMlbK2a_OenPbpm0sHM&amp;_nc_ht=scontent.fmpw1-1.fna&amp;oh=17132f684f5ac1b5de5cc113745faedd&amp;oe=5E00DD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s://scontent.fmpw1-1.fna.fbcdn.net/v/t1.15752-9/69375807_1064251197100334_7205156300190121984_n.jpg?_nc_cat=104&amp;_nc_oc=AQmXb9ZT3kV2xYJ9DYaGOT310iSVkumVSS8dO_PWjefZcqNVsMlbK2a_OenPbpm0sHM&amp;_nc_ht=scontent.fmpw1-1.fna&amp;oh=17132f684f5ac1b5de5cc113745faedd&amp;oe=5E00DD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ÐÐµÑ Ð¾Ð¿Ð¸ÑÐ°Ð½Ð¸Ñ ÑÐ¾ÑÐ¾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ноутбук\Downloads\69363067_2857272397623198_497477430729401958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3995936" cy="2996952"/>
          </a:xfrm>
          <a:prstGeom prst="rect">
            <a:avLst/>
          </a:prstGeom>
          <a:noFill/>
        </p:spPr>
      </p:pic>
      <p:pic>
        <p:nvPicPr>
          <p:cNvPr id="10242" name="Picture 2" descr="G:\березень 2019\тарификация 2019\68964366_760416934411457_137604398189222297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995682"/>
            <a:ext cx="3816424" cy="2862318"/>
          </a:xfrm>
          <a:prstGeom prst="rect">
            <a:avLst/>
          </a:prstGeom>
          <a:noFill/>
        </p:spPr>
      </p:pic>
      <p:pic>
        <p:nvPicPr>
          <p:cNvPr id="10243" name="Picture 3" descr="G:\березень 2019\тарификация 2019\69694009_528583961019759_7163896851479920640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933450"/>
            <a:ext cx="4644008" cy="2534854"/>
          </a:xfrm>
          <a:prstGeom prst="rect">
            <a:avLst/>
          </a:prstGeom>
          <a:noFill/>
        </p:spPr>
      </p:pic>
      <p:pic>
        <p:nvPicPr>
          <p:cNvPr id="10244" name="Picture 4" descr="G:\березень 2019\тарификация 2019\69805711_734619166974342_1170467472508190720_n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429000"/>
            <a:ext cx="257175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Конкурси, конференції, семінари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4" name="AutoShape 2" descr="https://scontent.fmpw1-1.fna.fbcdn.net/v/t1.15752-9/69375807_1064251197100334_7205156300190121984_n.jpg?_nc_cat=104&amp;_nc_oc=AQmXb9ZT3kV2xYJ9DYaGOT310iSVkumVSS8dO_PWjefZcqNVsMlbK2a_OenPbpm0sHM&amp;_nc_ht=scontent.fmpw1-1.fna&amp;oh=17132f684f5ac1b5de5cc113745faedd&amp;oe=5E00DD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556" name="AutoShape 4" descr="https://scontent.fmpw1-1.fna.fbcdn.net/v/t1.15752-9/69375807_1064251197100334_7205156300190121984_n.jpg?_nc_cat=104&amp;_nc_oc=AQmXb9ZT3kV2xYJ9DYaGOT310iSVkumVSS8dO_PWjefZcqNVsMlbK2a_OenPbpm0sHM&amp;_nc_ht=scontent.fmpw1-1.fna&amp;oh=17132f684f5ac1b5de5cc113745faedd&amp;oe=5E00DD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700" name="AutoShape 4" descr="ÐÐµÑ Ð¾Ð¿Ð¸ÑÐ°Ð½Ð¸Ñ ÑÐ¾ÑÐ¾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0" name="Picture 2" descr="G:\березень 2019\тарификация 2019\69746205_2520943284800935_536038831235373465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4775515" cy="3581636"/>
          </a:xfrm>
          <a:prstGeom prst="rect">
            <a:avLst/>
          </a:prstGeom>
          <a:noFill/>
        </p:spPr>
      </p:pic>
      <p:pic>
        <p:nvPicPr>
          <p:cNvPr id="12291" name="Picture 3" descr="G:\березень 2019\тарификация 2019\69764369_903411120018451_880603582425359974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8064" y="980728"/>
            <a:ext cx="4245936" cy="5661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593232" cy="643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28757"/>
            <a:ext cx="4752528" cy="6729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65364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8239944" cy="720080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Допомога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фінансова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підтримка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6136" y="260648"/>
            <a:ext cx="2623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майбутнє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6385" name="Picture 1" descr="G:\березень 2019\тарификация 2019\1524720016_1007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75705"/>
            <a:ext cx="4139952" cy="2582295"/>
          </a:xfrm>
          <a:prstGeom prst="rect">
            <a:avLst/>
          </a:prstGeom>
          <a:noFill/>
        </p:spPr>
      </p:pic>
      <p:pic>
        <p:nvPicPr>
          <p:cNvPr id="16386" name="Picture 2" descr="G:\березень 2019\тарификация 2019\i0869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484785"/>
            <a:ext cx="4932040" cy="2775094"/>
          </a:xfrm>
          <a:prstGeom prst="rect">
            <a:avLst/>
          </a:prstGeom>
          <a:noFill/>
        </p:spPr>
      </p:pic>
      <p:pic>
        <p:nvPicPr>
          <p:cNvPr id="16387" name="Picture 3" descr="G:\березень 2019\тарификация 2019\collage_gran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4293096"/>
            <a:ext cx="3344416" cy="2339100"/>
          </a:xfrm>
          <a:prstGeom prst="rect">
            <a:avLst/>
          </a:prstGeom>
          <a:noFill/>
        </p:spPr>
      </p:pic>
      <p:pic>
        <p:nvPicPr>
          <p:cNvPr id="16388" name="Picture 4" descr="G:\березень 2019\тарификация 2019\62_mai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84784"/>
            <a:ext cx="3744416" cy="24967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96752"/>
            <a:ext cx="7772400" cy="1470025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Допомога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фінансова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підтримка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6136" y="476672"/>
            <a:ext cx="2623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майбутнє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4578" name="Picture 2" descr="ÐÐ°ÑÑÐ¸Ð½ÐºÐ¸ Ð¿Ð¾ Ð·Ð°Ð¿ÑÐ¾ÑÑ Ð¼Ð°ÐºÑÐ»Ð°ÑÑÑÐ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96952"/>
            <a:ext cx="4363244" cy="2998172"/>
          </a:xfrm>
          <a:prstGeom prst="rect">
            <a:avLst/>
          </a:prstGeom>
          <a:noFill/>
        </p:spPr>
      </p:pic>
      <p:pic>
        <p:nvPicPr>
          <p:cNvPr id="24580" name="Picture 4" descr="ÐÐ°ÑÑÐ¸Ð½ÐºÐ¸ Ð¿Ð¾ Ð·Ð°Ð¿ÑÐ¾ÑÑ Ð¿Ð»Ð°ÑÑÐ¸Ð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068960"/>
            <a:ext cx="3990589" cy="30327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8784976" cy="1008112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Допомога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фінансова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підтримка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00192" y="0"/>
            <a:ext cx="26238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майбутнє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7890" name="Picture 2" descr="G:\березень 2019\тарификация 2019\70415477_2165905720368519_6219560347703967744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2349637" cy="2520280"/>
          </a:xfrm>
          <a:prstGeom prst="rect">
            <a:avLst/>
          </a:prstGeom>
          <a:noFill/>
        </p:spPr>
      </p:pic>
      <p:pic>
        <p:nvPicPr>
          <p:cNvPr id="37891" name="Picture 3" descr="G:\березень 2019\тарификация 2019\69874258_415952245944403_4054464761104957440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052736"/>
            <a:ext cx="3096344" cy="2322258"/>
          </a:xfrm>
          <a:prstGeom prst="rect">
            <a:avLst/>
          </a:prstGeom>
          <a:noFill/>
        </p:spPr>
      </p:pic>
      <p:pic>
        <p:nvPicPr>
          <p:cNvPr id="37892" name="Picture 4" descr="G:\березень 2019\тарификация 2019\69852003_1122456421298353_4416249553167056896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980729"/>
            <a:ext cx="2771800" cy="3311690"/>
          </a:xfrm>
          <a:prstGeom prst="rect">
            <a:avLst/>
          </a:prstGeom>
          <a:noFill/>
        </p:spPr>
      </p:pic>
      <p:pic>
        <p:nvPicPr>
          <p:cNvPr id="37893" name="Picture 5" descr="G:\березень 2019\тарификация 2019\1_pole_nadiya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068960"/>
            <a:ext cx="3059831" cy="1800200"/>
          </a:xfrm>
          <a:prstGeom prst="rect">
            <a:avLst/>
          </a:prstGeom>
          <a:noFill/>
        </p:spPr>
      </p:pic>
      <p:pic>
        <p:nvPicPr>
          <p:cNvPr id="37894" name="Picture 6" descr="G:\березень 2019\тарификация 2019\494503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403513"/>
            <a:ext cx="3779912" cy="2454488"/>
          </a:xfrm>
          <a:prstGeom prst="rect">
            <a:avLst/>
          </a:prstGeom>
          <a:noFill/>
        </p:spPr>
      </p:pic>
      <p:pic>
        <p:nvPicPr>
          <p:cNvPr id="37895" name="Picture 7" descr="G:\березень 2019\тарификация 2019\Velikotsvilyanska_ZOSH_Sportzal-e1553854905172-900x5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3140968"/>
            <a:ext cx="3024336" cy="1800200"/>
          </a:xfrm>
          <a:prstGeom prst="rect">
            <a:avLst/>
          </a:prstGeom>
          <a:noFill/>
        </p:spPr>
      </p:pic>
      <p:pic>
        <p:nvPicPr>
          <p:cNvPr id="37896" name="Picture 8" descr="G:\березень 2019\тарификация 2019\hpl-det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4720727"/>
            <a:ext cx="3614415" cy="21372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620688"/>
            <a:ext cx="7772400" cy="1470025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Освітній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2019-2020</a:t>
            </a:r>
            <a:b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4" name="AutoShape 2" descr="ÐÐ°ÑÑÐ¸Ð½ÐºÐ¸ Ð¿Ð¾ Ð·Ð°Ð¿ÑÐ¾ÑÑ Ð¾ÑÐ²ÑÑÐ½ÑÐ¹ Ð¿ÑÐ¾ÑÑÑÑ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915" name="Picture 3" descr="G:\березень 2019\тарификация 2019\8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844824"/>
            <a:ext cx="5137592" cy="4041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9" y="1772816"/>
            <a:ext cx="8136904" cy="1470025"/>
          </a:xfrm>
        </p:spPr>
        <p:txBody>
          <a:bodyPr>
            <a:normAutofit fontScale="90000"/>
          </a:bodyPr>
          <a:lstStyle/>
          <a:p>
            <a:pPr algn="l"/>
            <a: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Успіху та Щастя</a:t>
            </a:r>
            <a:br>
              <a:rPr lang="uk-UA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клас</a:t>
            </a:r>
            <a:r>
              <a:rPr lang="ru-RU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-12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учнів</a:t>
            </a: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Початкова школа 1-4 класи:</a:t>
            </a:r>
            <a:b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 школа 5-9 класи:</a:t>
            </a:r>
            <a:b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тарша школа 10-11 класи:</a:t>
            </a: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 педагоги;</a:t>
            </a:r>
            <a:b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МОП;</a:t>
            </a:r>
            <a:b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випускників (11 клас);</a:t>
            </a:r>
            <a:b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випускники (9 клас);</a:t>
            </a:r>
            <a:br>
              <a:rPr lang="uk-UA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C:\Users\ноутбук\Desktop\завантаження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581128"/>
            <a:ext cx="3059832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502361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 descr="ÐÐ°ÑÑÐ¸Ð½ÐºÐ¸ Ð¿Ð¾ Ð·Ð°Ð¿ÑÐ¾ÑÑ Ð¾ÑÐ²ÑÑÐ½ÑÐ¹ Ð¿ÑÐ¾ÑÑÑÑ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0" name="AutoShape 4" descr="ÐÐ°ÑÑÐ¸Ð½ÐºÐ¸ Ð¿Ð¾ Ð·Ð°Ð¿ÑÐ¾ÑÑ Ð½Ð¾Ð²Ð° ÑÐºÑÐ°ÑÐ½ÑÑÐºÐ° ÑÐºÐ¾Ð»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941" name="Picture 5" descr="G:\березень 2019\тарификация 2019\завантаженн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1872208" cy="1872208"/>
          </a:xfrm>
          <a:prstGeom prst="rect">
            <a:avLst/>
          </a:prstGeom>
          <a:noFill/>
        </p:spPr>
      </p:pic>
      <p:pic>
        <p:nvPicPr>
          <p:cNvPr id="39942" name="Picture 6" descr="G:\березень 2019\тарификация 2019\Dvom-tretynam-pershachkiv-NUSH-odnoznachno-podobayetsya-hodyty-do-shkoly-e1566896313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4951" y="836712"/>
            <a:ext cx="7149050" cy="400346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11560" y="5085184"/>
            <a:ext cx="81369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 </a:t>
            </a:r>
            <a:r>
              <a:rPr lang="ru-RU" sz="2400" dirty="0" err="1" smtClean="0"/>
              <a:t>Учителі</a:t>
            </a:r>
            <a:r>
              <a:rPr lang="ru-RU" sz="2400" dirty="0" smtClean="0"/>
              <a:t>, </a:t>
            </a:r>
            <a:r>
              <a:rPr lang="ru-RU" sz="2400" dirty="0" err="1" smtClean="0"/>
              <a:t>які</a:t>
            </a:r>
            <a:r>
              <a:rPr lang="ru-RU" sz="2400" dirty="0" smtClean="0"/>
              <a:t> </a:t>
            </a:r>
            <a:r>
              <a:rPr lang="ru-RU" sz="2400" dirty="0" err="1" smtClean="0"/>
              <a:t>більш</a:t>
            </a:r>
            <a:r>
              <a:rPr lang="ru-RU" sz="2400" dirty="0" smtClean="0"/>
              <a:t> позитивно </a:t>
            </a:r>
            <a:r>
              <a:rPr lang="ru-RU" sz="2400" dirty="0" err="1" smtClean="0"/>
              <a:t>сприйняли</a:t>
            </a:r>
            <a:r>
              <a:rPr lang="ru-RU" sz="2400" dirty="0" smtClean="0"/>
              <a:t> </a:t>
            </a:r>
            <a:r>
              <a:rPr lang="ru-RU" sz="2400" dirty="0" err="1" smtClean="0"/>
              <a:t>нововведення</a:t>
            </a:r>
            <a:r>
              <a:rPr lang="ru-RU" sz="2400" dirty="0" smtClean="0"/>
              <a:t> та </a:t>
            </a:r>
            <a:r>
              <a:rPr lang="ru-RU" sz="2400" dirty="0" err="1" smtClean="0"/>
              <a:t>запропоновані</a:t>
            </a:r>
            <a:r>
              <a:rPr lang="ru-RU" sz="2400" dirty="0" smtClean="0"/>
              <a:t> </a:t>
            </a:r>
            <a:r>
              <a:rPr lang="ru-RU" sz="2400" dirty="0" err="1" smtClean="0"/>
              <a:t>способи</a:t>
            </a:r>
            <a:r>
              <a:rPr lang="ru-RU" sz="2400" dirty="0" smtClean="0"/>
              <a:t> </a:t>
            </a:r>
            <a:r>
              <a:rPr lang="ru-RU" sz="2400" dirty="0" err="1" smtClean="0"/>
              <a:t>підвищення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кваліфікації</a:t>
            </a:r>
            <a:r>
              <a:rPr lang="ru-RU" sz="2400" dirty="0" smtClean="0"/>
              <a:t>, </a:t>
            </a:r>
            <a:r>
              <a:rPr lang="ru-RU" sz="2400" dirty="0" err="1" smtClean="0"/>
              <a:t>демонструють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більшу</a:t>
            </a:r>
            <a:r>
              <a:rPr lang="ru-RU" sz="2400" dirty="0" smtClean="0"/>
              <a:t> </a:t>
            </a:r>
            <a:r>
              <a:rPr lang="ru-RU" sz="2400" dirty="0" err="1" smtClean="0"/>
              <a:t>успішність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учнів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G:\березень 2019\тарификация 2019\TБ¦-¦-¦+¦-¦¬¦¦  2019  ¦-¦¬TВTА¦-TВ¦¬\TБ¦-¦-¦+¦-¦¬¦¦  2019  ¦-¦¬TВTА¦-TВ¦¬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550664"/>
            <a:ext cx="5238427" cy="9361040"/>
          </a:xfrm>
          <a:prstGeom prst="rect">
            <a:avLst/>
          </a:prstGeom>
          <a:noFill/>
        </p:spPr>
      </p:pic>
      <p:pic>
        <p:nvPicPr>
          <p:cNvPr id="9" name="Picture 3" descr="G:\березень 2019\тарификация 2019\TБ¦-¦-¦+¦-¦¬¦¦  2019  ¦-¦¬TВTА¦-TВ¦¬\TБ¦-¦-¦+¦-¦¬¦¦  2019  ¦-¦¬TВTА¦-TВ¦¬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686568"/>
            <a:ext cx="5238427" cy="9361040"/>
          </a:xfrm>
          <a:prstGeom prst="rect">
            <a:avLst/>
          </a:prstGeom>
          <a:noFill/>
        </p:spPr>
      </p:pic>
      <p:pic>
        <p:nvPicPr>
          <p:cNvPr id="46084" name="Picture 4" descr="G:\березень 2019\тарификация 2019\TБ¦-¦-¦+¦-¦¬¦¦  2019  ¦-¦¬TВTА¦-TВ¦¬\TБ¦-¦-¦+¦-¦¬¦¦  2019  ¦-¦¬TВTА¦-TВ¦¬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459432"/>
            <a:ext cx="5328592" cy="114331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3140968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Форми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інституційна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очна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денна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вечірня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заочна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дистанційна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мережева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);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індивідуальна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екстернатна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сімейна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домашня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педагогічний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патронаж).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4" name="AutoShape 2" descr="ÐÐ°ÑÑÐ¸Ð½ÐºÐ¸ Ð¿Ð¾ Ð·Ð°Ð¿ÑÐ¾ÑÑ Ð¾ÑÐ²ÑÑÐ½ÑÐ¹ Ð¿ÑÐ¾ÑÑÑÑ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0" name="AutoShape 4" descr="ÐÐ°ÑÑÐ¸Ð½ÐºÐ¸ Ð¿Ð¾ Ð·Ð°Ð¿ÑÐ¾ÑÑ Ð½Ð¾Ð²Ð° ÑÐºÑÐ°ÑÐ½ÑÑÐºÐ° ÑÐºÐ¾Ð»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 descr="ÐÐ°ÑÑÐ¸Ð½ÐºÐ¸ Ð¿Ð¾ Ð·Ð°Ð¿ÑÐ¾ÑÑ Ð¾ÑÐ²ÑÑÐ½ÑÐ¹ Ð¿ÑÐ¾ÑÑÑÑ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0" name="AutoShape 4" descr="ÐÐ°ÑÑÐ¸Ð½ÐºÐ¸ Ð¿Ð¾ Ð·Ð°Ð¿ÑÐ¾ÑÑ Ð½Ð¾Ð²Ð° ÑÐºÑÐ°ÑÐ½ÑÑÐºÐ° ÑÐºÐ¾Ð»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3011" name="Picture 3" descr="G:\березень 2019\тарификация 2019\Neshhepleni-uchni-mozhut-navchatys-za-indyvidualnoyu-chy-dystantsijnoyu-formoyu-Grynevych-e1565780443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32656"/>
            <a:ext cx="5225058" cy="348575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95536" y="4005064"/>
            <a:ext cx="78488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батьки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відмовляються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вакцинації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, вони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можуть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обрати для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індивідуальну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дистанційну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форму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навчання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3200" i="1" dirty="0" err="1" smtClean="0">
                <a:latin typeface="Times New Roman" pitchFamily="18" charset="0"/>
                <a:cs typeface="Times New Roman" pitchFamily="18" charset="0"/>
              </a:rPr>
              <a:t>школі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908720"/>
            <a:ext cx="25202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/>
              <a:t>Щеплення</a:t>
            </a:r>
            <a:r>
              <a:rPr lang="ru-RU" sz="2400" b="1" i="1" dirty="0" smtClean="0"/>
              <a:t> </a:t>
            </a:r>
            <a:r>
              <a:rPr lang="ru-RU" sz="2400" b="1" i="1" dirty="0" smtClean="0"/>
              <a:t>не </a:t>
            </a:r>
            <a:r>
              <a:rPr lang="ru-RU" sz="2400" b="1" i="1" dirty="0" err="1" smtClean="0"/>
              <a:t>є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обов’язковими</a:t>
            </a:r>
            <a:r>
              <a:rPr lang="ru-RU" sz="2400" b="1" i="1" dirty="0" smtClean="0"/>
              <a:t> для тих </a:t>
            </a:r>
            <a:r>
              <a:rPr lang="ru-RU" sz="2400" b="1" i="1" dirty="0" err="1" smtClean="0"/>
              <a:t>дітей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які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мають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медичні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протипоказання</a:t>
            </a:r>
            <a:r>
              <a:rPr lang="ru-RU" sz="2400" b="1" i="1" dirty="0" smtClean="0"/>
              <a:t> до </a:t>
            </a:r>
            <a:r>
              <a:rPr lang="ru-RU" sz="2400" b="1" i="1" dirty="0" err="1" smtClean="0"/>
              <a:t>вакцинації</a:t>
            </a:r>
            <a:r>
              <a:rPr lang="ru-RU" sz="2400" i="1" dirty="0" smtClean="0"/>
              <a:t>.</a:t>
            </a:r>
            <a:endParaRPr lang="ru-RU" sz="24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139952" y="566124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 13.09.2019</a:t>
            </a:r>
            <a:endParaRPr lang="ru-RU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3284984"/>
            <a:ext cx="7772400" cy="1470025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4" name="AutoShape 2" descr="ÐÐ°ÑÑÐ¸Ð½ÐºÐ¸ Ð¿Ð¾ Ð·Ð°Ð¿ÑÐ¾ÑÑ Ð¾ÑÐ²ÑÑÐ½ÑÐ¹ Ð¿ÑÐ¾ÑÑÑÑ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0" name="AutoShape 4" descr="ÐÐ°ÑÑÐ¸Ð½ÐºÐ¸ Ð¿Ð¾ Ð·Ð°Ð¿ÑÐ¾ÑÑ Ð½Ð¾Ð²Ð° ÑÐºÑÐ°ÑÐ½ÑÑÐºÐ° ÑÐºÐ¾Ð»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3" name="Picture 1" descr="G:\березень 2019\тарификация 2019\29-ukrayinskyh-pidlitkiv-staly-zhertvamy-onlajn-tskuvannya-e15675897434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5729114" cy="382202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759624" y="1412776"/>
            <a:ext cx="33843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Один </a:t>
            </a:r>
            <a:r>
              <a:rPr lang="ru-RU" sz="2400" b="1" i="1" dirty="0" err="1" smtClean="0"/>
              <a:t>із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ключових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висновків</a:t>
            </a:r>
            <a:r>
              <a:rPr lang="ru-RU" sz="2400" b="1" i="1" dirty="0" smtClean="0"/>
              <a:t>, </a:t>
            </a:r>
            <a:r>
              <a:rPr lang="ru-RU" sz="2400" b="1" i="1" dirty="0" err="1" smtClean="0"/>
              <a:t>які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можна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зробити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з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отриманих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відповідей</a:t>
            </a:r>
            <a:r>
              <a:rPr lang="ru-RU" sz="2400" b="1" i="1" dirty="0" smtClean="0"/>
              <a:t>, – </a:t>
            </a:r>
            <a:r>
              <a:rPr lang="ru-RU" sz="2400" b="1" i="1" dirty="0" err="1" smtClean="0"/>
              <a:t>необхідно</a:t>
            </a:r>
            <a:r>
              <a:rPr lang="ru-RU" sz="2400" b="1" i="1" dirty="0" smtClean="0"/>
              <a:t> активно </a:t>
            </a:r>
            <a:r>
              <a:rPr lang="ru-RU" sz="2400" b="1" i="1" dirty="0" err="1" smtClean="0"/>
              <a:t>залучати</a:t>
            </a:r>
            <a:r>
              <a:rPr lang="ru-RU" sz="2400" b="1" i="1" dirty="0" smtClean="0"/>
              <a:t> молодь </a:t>
            </a:r>
            <a:r>
              <a:rPr lang="ru-RU" sz="2400" b="1" i="1" dirty="0" err="1" smtClean="0"/>
              <a:t>і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дітей</a:t>
            </a:r>
            <a:r>
              <a:rPr lang="ru-RU" sz="2400" b="1" i="1" dirty="0" smtClean="0"/>
              <a:t> та </a:t>
            </a:r>
            <a:r>
              <a:rPr lang="ru-RU" sz="2400" b="1" i="1" dirty="0" err="1" smtClean="0"/>
              <a:t>налагоджувати</a:t>
            </a:r>
            <a:r>
              <a:rPr lang="ru-RU" sz="2400" b="1" i="1" dirty="0" smtClean="0"/>
              <a:t> </a:t>
            </a:r>
            <a:r>
              <a:rPr lang="ru-RU" sz="2400" b="1" i="1" dirty="0" err="1" smtClean="0"/>
              <a:t>з</a:t>
            </a:r>
            <a:r>
              <a:rPr lang="ru-RU" sz="2400" b="1" i="1" dirty="0" smtClean="0"/>
              <a:t> ними партнерство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4869160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Близько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53%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зізналися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знають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про 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приватні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онлайн-групи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школярів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, де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обмінюються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інформацією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своїх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однолітків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метою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цькування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. В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Україні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існування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таких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груп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зазначили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 59% </a:t>
            </a:r>
            <a:r>
              <a:rPr lang="ru-RU" sz="2400" i="1" dirty="0" err="1" smtClean="0">
                <a:latin typeface="Times New Roman" pitchFamily="18" charset="0"/>
                <a:cs typeface="Times New Roman" pitchFamily="18" charset="0"/>
              </a:rPr>
              <a:t>опитаних</a:t>
            </a:r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5" name="Picture 3" descr="ÐÐ°ÑÑÐ¸Ð½ÐºÐ¸ Ð¿Ð¾ Ð·Ð°Ð¿ÑÐ¾ÑÑ Ð°Ð½ÑÐ¸Ð±ÑÐ»ÑÐ½Ð³Ð¾Ð²Ð¸Ð¹ Ð·Ð°ÐºÐ¾Ð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0"/>
            <a:ext cx="2401069" cy="12989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навчального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року 2019-2020 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14" name="AutoShape 2" descr="ÐÐ°ÑÑÐ¸Ð½ÐºÐ¸ Ð¿Ð¾ Ð·Ð°Ð¿ÑÐ¾ÑÑ Ð¾ÑÐ²ÑÑÐ½ÑÐ¹ Ð¿ÑÐ¾ÑÑÑÑ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0" name="AutoShape 4" descr="ÐÐ°ÑÑÐ¸Ð½ÐºÐ¸ Ð¿Ð¾ Ð·Ð°Ð¿ÑÐ¾ÑÑ Ð½Ð¾Ð²Ð° ÑÐºÑÐ°ÑÐ½ÑÑÐºÐ° ÑÐºÐ¾Ð»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57" name="Picture 1" descr="G:\березень 2019\тарификация 2019\¦¦¦-¦¬¦¦¦-¦+¦-TА-2019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75353"/>
            <a:ext cx="8748464" cy="61826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2" descr="ÐÐ°ÑÑÐ¸Ð½ÐºÐ¸ Ð¿Ð¾ Ð·Ð°Ð¿ÑÐ¾ÑÑ Ð¾ÑÐ²ÑÑÐ½ÑÐ¹ Ð¿ÑÐ¾ÑÑÑÑ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940" name="AutoShape 4" descr="ÐÐ°ÑÑÐ¸Ð½ÐºÐ¸ Ð¿Ð¾ Ð·Ð°Ð¿ÑÐ¾ÑÑ Ð½Ð¾Ð²Ð° ÑÐºÑÐ°ÑÐ½ÑÑÐºÐ° ÑÐºÐ¾Ð»Ð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8130" name="Picture 2" descr="G:\березень 2019\тарификация 2019\1551785214-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5969" y="2479179"/>
            <a:ext cx="6408031" cy="4378821"/>
          </a:xfrm>
          <a:prstGeom prst="rect">
            <a:avLst/>
          </a:prstGeom>
          <a:noFill/>
        </p:spPr>
      </p:pic>
      <p:pic>
        <p:nvPicPr>
          <p:cNvPr id="48131" name="Picture 3" descr="G:\березень 2019\тарификация 2019\233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04664"/>
            <a:ext cx="2952327" cy="1970150"/>
          </a:xfrm>
          <a:prstGeom prst="rect">
            <a:avLst/>
          </a:prstGeom>
          <a:noFill/>
        </p:spPr>
      </p:pic>
      <p:pic>
        <p:nvPicPr>
          <p:cNvPr id="48132" name="Picture 4" descr="G:\березень 2019\тарификация 2019\51033620_1887129954731615_52977495601210982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7838" y="260648"/>
            <a:ext cx="5756162" cy="21297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G:\березень 2019\тарификация 2019\TБ¦-¦-¦+¦-¦¬¦¦  2019  ¦-¦¬TВTА¦-TВ¦¬\TБ¦-¦-¦+¦-¦¬¦¦  2019  ¦-¦¬TВTА¦-TВ¦¬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9550664"/>
            <a:ext cx="5238427" cy="9361040"/>
          </a:xfrm>
          <a:prstGeom prst="rect">
            <a:avLst/>
          </a:prstGeom>
          <a:noFill/>
        </p:spPr>
      </p:pic>
      <p:pic>
        <p:nvPicPr>
          <p:cNvPr id="9" name="Picture 3" descr="G:\березень 2019\тарификация 2019\TБ¦-¦-¦+¦-¦¬¦¦  2019  ¦-¦¬TВTА¦-TВ¦¬\TБ¦-¦-¦+¦-¦¬¦¦  2019  ¦-¦¬TВTА¦-TВ¦¬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686568"/>
            <a:ext cx="5238427" cy="9361040"/>
          </a:xfrm>
          <a:prstGeom prst="rect">
            <a:avLst/>
          </a:prstGeom>
          <a:noFill/>
        </p:spPr>
      </p:pic>
      <p:pic>
        <p:nvPicPr>
          <p:cNvPr id="47106" name="Picture 2" descr="G:\березень 2019\тарификация 2019\TБ¦-¦-¦+¦-¦¬¦¦  2019  ¦-¦¬TВTА¦-TВ¦¬\12 TБ¦¦TА¦¬¦¦¦-TМ   2019 ¦+¦-TЕ¦-¦+¦¬\12 TБ¦¦TА¦¬¦¦¦-TМ   2019 ¦+¦-TЕ¦-¦+¦¬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8139968" cy="8897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171399"/>
            <a:ext cx="7772400" cy="1224136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Благодійні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внески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батьків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ÐÐ° Ð¸Ð·Ð¾Ð±ÑÐ°Ð¶ÐµÐ½Ð¸Ð¸ Ð¼Ð¾Ð¶ÐµÑ Ð½Ð°ÑÐ¾Ð´Ð¸ÑÑÑÑ: 2 ÑÐµÐ»Ð¾Ð²ÐµÐºÐ°, Ð½Ð° ÑÐ»Ð¸Ñ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816374"/>
            <a:ext cx="4055500" cy="3041626"/>
          </a:xfrm>
          <a:prstGeom prst="rect">
            <a:avLst/>
          </a:prstGeom>
          <a:noFill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70" y="1794240"/>
            <a:ext cx="3586830" cy="506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956043" cy="2787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80528" y="-315416"/>
            <a:ext cx="7772400" cy="1224136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Благодійні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внески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батьків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915" y="3411653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ноутбук\Downloads\68926230_919007061788566_215637378362612121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2747797" cy="2060848"/>
          </a:xfrm>
          <a:prstGeom prst="rect">
            <a:avLst/>
          </a:prstGeom>
          <a:noFill/>
        </p:spPr>
      </p:pic>
      <p:pic>
        <p:nvPicPr>
          <p:cNvPr id="4099" name="Picture 3" descr="C:\Users\ноутбук\Downloads\69011100_944744929191859_295556808674639872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764704"/>
            <a:ext cx="3479032" cy="2609274"/>
          </a:xfrm>
          <a:prstGeom prst="rect">
            <a:avLst/>
          </a:prstGeom>
          <a:noFill/>
        </p:spPr>
      </p:pic>
      <p:pic>
        <p:nvPicPr>
          <p:cNvPr id="4100" name="Picture 4" descr="G:\березень 2019\тарификация 2019\69521963_753896388385855_2296245823186403328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996952"/>
            <a:ext cx="4283968" cy="3212976"/>
          </a:xfrm>
          <a:prstGeom prst="rect">
            <a:avLst/>
          </a:prstGeom>
          <a:noFill/>
        </p:spPr>
      </p:pic>
      <p:pic>
        <p:nvPicPr>
          <p:cNvPr id="4101" name="Picture 5" descr="G:\березень 2019\тарификация 2019\69818565_888200441557936_830337497530630144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0"/>
            <a:ext cx="1809201" cy="32163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0"/>
            <a:ext cx="7772400" cy="936104"/>
          </a:xfrm>
        </p:spPr>
        <p:txBody>
          <a:bodyPr>
            <a:normAutofit/>
          </a:bodyPr>
          <a:lstStyle/>
          <a:p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Благодійні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внески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батьків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https://scontent.fmpw1-1.fna.fbcdn.net/v/t1.15752-9/69258707_733260037107817_1943077100592300032_n.jpg?_nc_cat=107&amp;_nc_oc=AQnOmmPYziif3FHmVppbOCHH8v95e8oSCsuOsooWFoHDpN3gw1XnIDFl0rto5gurP_Y&amp;_nc_ht=scontent.fmpw1-1.fna&amp;oh=9e096762fdb2654ccea3e1e49c9ab661&amp;oe=5E0DBE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2862318" cy="3816424"/>
          </a:xfrm>
          <a:prstGeom prst="rect">
            <a:avLst/>
          </a:prstGeom>
          <a:noFill/>
        </p:spPr>
      </p:pic>
      <p:pic>
        <p:nvPicPr>
          <p:cNvPr id="22532" name="Picture 4" descr="https://scontent.fmpw1-1.fna.fbcdn.net/v/t1.15752-9/68514209_900586113667499_5699967925927018496_n.jpg?_nc_cat=103&amp;_nc_oc=AQmuby_cRLx6L_DQc9jV--anUu3HnDG1_xRh7p1IQsie9BvjvySvnID9848t6wNYJFs&amp;_nc_ht=scontent.fmpw1-1.fna&amp;oh=ad16a8867d7bcc6d1e86013c31782874&amp;oe=5DF77B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833663"/>
            <a:ext cx="4032448" cy="3024337"/>
          </a:xfrm>
          <a:prstGeom prst="rect">
            <a:avLst/>
          </a:prstGeom>
          <a:noFill/>
        </p:spPr>
      </p:pic>
      <p:pic>
        <p:nvPicPr>
          <p:cNvPr id="9218" name="Picture 2" descr="G:\березень 2019\тарификация 2019\68290662_2079245795515108_2264745141468135424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7616" y="836712"/>
            <a:ext cx="3456384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1"/>
            <a:ext cx="7772400" cy="576063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Благодійні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внески</a:t>
            </a:r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батьків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ttps://scontent.fmpw1-1.fna.fbcdn.net/v/t1.15752-9/69520694_2318700928445588_7950651417482493952_n.jpg?_nc_cat=109&amp;_nc_oc=AQniLSv9wR-dpJ4LgMvOcwTKe6iSpx7worFRNDXg4RqLB1VdLWOjqldzlNr0OrmIp48&amp;_nc_ht=scontent.fmpw1-1.fna&amp;oh=d6ad6e245be528ac5ece9001417d6517&amp;oe=5DC7CDF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4355976" cy="2942946"/>
          </a:xfrm>
          <a:prstGeom prst="rect">
            <a:avLst/>
          </a:prstGeom>
          <a:noFill/>
        </p:spPr>
      </p:pic>
      <p:pic>
        <p:nvPicPr>
          <p:cNvPr id="20482" name="Picture 2" descr="https://scontent.fmpw1-1.fna.fbcdn.net/v/t1.15752-9/69251426_370871900259353_6327161785413533696_n.jpg?_nc_cat=106&amp;_nc_oc=AQlaFKapJO5Dpo8lo-pFk96yGT6A2DvZtitS-OQ5ugVeYl8ed8hRJnZr8SfUNj3u8eQ&amp;_nc_ht=scontent.fmpw1-1.fna&amp;oh=9b22da4edc44600dff0c656e27a53c23&amp;oe=5E11F2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6066"/>
            <a:ext cx="4375911" cy="3281934"/>
          </a:xfrm>
          <a:prstGeom prst="rect">
            <a:avLst/>
          </a:prstGeom>
          <a:noFill/>
        </p:spPr>
      </p:pic>
      <p:pic>
        <p:nvPicPr>
          <p:cNvPr id="3" name="Picture 2" descr="C:\Users\ноутбук\Downloads\69692682_2377597929024331_311653814812593356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908720"/>
            <a:ext cx="4248472" cy="2996952"/>
          </a:xfrm>
          <a:prstGeom prst="rect">
            <a:avLst/>
          </a:prstGeom>
          <a:noFill/>
        </p:spPr>
      </p:pic>
      <p:pic>
        <p:nvPicPr>
          <p:cNvPr id="8195" name="Picture 3" descr="G:\березень 2019\тарификация 2019\69693352_2929782200579454_6001818485187936256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6002" y="3933056"/>
            <a:ext cx="3899926" cy="29249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50/50</a:t>
            </a:r>
            <a:endParaRPr lang="ru-RU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ÐÐµÑ Ð¾Ð¿Ð¸ÑÐ°Ð½Ð¸Ñ ÑÐ¾ÑÐ¾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12167"/>
            <a:ext cx="7127776" cy="53458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160</Words>
  <Application>Microsoft Office PowerPoint</Application>
  <PresentationFormat>Экран (4:3)</PresentationFormat>
  <Paragraphs>38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Відкрита комунікація "Простір рівних: адміністрація-батьки"</vt:lpstr>
      <vt:lpstr>Допомога та фінансова підтримка</vt:lpstr>
      <vt:lpstr>Слайд 3</vt:lpstr>
      <vt:lpstr>Слайд 4</vt:lpstr>
      <vt:lpstr>Благодійні внески батьків</vt:lpstr>
      <vt:lpstr>Благодійні внески батьків</vt:lpstr>
      <vt:lpstr>Благодійні внески батьків</vt:lpstr>
      <vt:lpstr>Благодійні внески батьків</vt:lpstr>
      <vt:lpstr>50/50</vt:lpstr>
      <vt:lpstr>Спонсорська підтримка</vt:lpstr>
      <vt:lpstr>Спонсорська підтримка</vt:lpstr>
      <vt:lpstr>Благодійна допомога</vt:lpstr>
      <vt:lpstr>Міський бюджет</vt:lpstr>
      <vt:lpstr>Міський бюджет</vt:lpstr>
      <vt:lpstr>Проектно-грантова діяльність</vt:lpstr>
      <vt:lpstr>Проектно-грантова діяльність</vt:lpstr>
      <vt:lpstr>Проектно-грантова діяльність</vt:lpstr>
      <vt:lpstr>Проектно-грантова діяльність</vt:lpstr>
      <vt:lpstr>Конкурси, конференції, семінари</vt:lpstr>
      <vt:lpstr>Проектно-грантова діяльність</vt:lpstr>
      <vt:lpstr>Конкурси, конференції, семінари</vt:lpstr>
      <vt:lpstr>Конкурси, конференції, семінари</vt:lpstr>
      <vt:lpstr>Слайд 23</vt:lpstr>
      <vt:lpstr>Допомога та фінансова підтримка</vt:lpstr>
      <vt:lpstr>Допомога та фінансова підтримка</vt:lpstr>
      <vt:lpstr>Допомога та фінансова підтримка</vt:lpstr>
      <vt:lpstr>Освітній процес 2019-2020 </vt:lpstr>
      <vt:lpstr>   Школа Успіху та Щастя 44 класи-1250 учнів: Початкова школа 1-4 класи: Середня школа 5-9 класи: Старша школа 10-11 класи: 82 педагоги; 14 МОП; 35 випускників (11 клас); 83 випускники (9 клас);   </vt:lpstr>
      <vt:lpstr>Слайд 29</vt:lpstr>
      <vt:lpstr>Форми навчання:  -інституційна (очна (денна, вечірня), заочна, дистанційна, мережева); -індивідуальна (екстернатна, сімейна (домашня), педагогічний патронаж).   </vt:lpstr>
      <vt:lpstr>Слайд 31</vt:lpstr>
      <vt:lpstr> </vt:lpstr>
      <vt:lpstr>Структура навчального  року 2019-2020  </vt:lpstr>
      <vt:lpstr>Слайд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Відкрита комунікація "Простір рівних: адміністрація-батьки"</dc:title>
  <dc:creator>ноутбук</dc:creator>
  <cp:lastModifiedBy>ноутбук</cp:lastModifiedBy>
  <cp:revision>39</cp:revision>
  <dcterms:created xsi:type="dcterms:W3CDTF">2019-09-08T11:49:02Z</dcterms:created>
  <dcterms:modified xsi:type="dcterms:W3CDTF">2019-09-08T20:53:19Z</dcterms:modified>
</cp:coreProperties>
</file>