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18.06.2025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18.06.2025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18.06.2025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0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836712"/>
            <a:ext cx="7772400" cy="1780108"/>
          </a:xfrm>
        </p:spPr>
        <p:txBody>
          <a:bodyPr>
            <a:noAutofit/>
          </a:bodyPr>
          <a:lstStyle/>
          <a:p>
            <a:r>
              <a:rPr lang="uk-UA" sz="6600" b="1" dirty="0" smtClean="0">
                <a:solidFill>
                  <a:srgbClr val="FFFF00"/>
                </a:solidFill>
              </a:rPr>
              <a:t>Звіт директора </a:t>
            </a:r>
            <a:br>
              <a:rPr lang="uk-UA" sz="6600" b="1" dirty="0" smtClean="0">
                <a:solidFill>
                  <a:srgbClr val="FFFF00"/>
                </a:solidFill>
              </a:rPr>
            </a:br>
            <a:r>
              <a:rPr lang="uk-UA" sz="6600" b="1" dirty="0" smtClean="0">
                <a:solidFill>
                  <a:srgbClr val="FFFF00"/>
                </a:solidFill>
              </a:rPr>
              <a:t>за 2024-2025 </a:t>
            </a:r>
            <a:r>
              <a:rPr lang="uk-UA" sz="6600" b="1" dirty="0" err="1" smtClean="0">
                <a:solidFill>
                  <a:srgbClr val="FFFF00"/>
                </a:solidFill>
              </a:rPr>
              <a:t>н.р</a:t>
            </a:r>
            <a:r>
              <a:rPr lang="uk-UA" sz="6600" b="1" dirty="0" smtClean="0">
                <a:solidFill>
                  <a:srgbClr val="FFFF00"/>
                </a:solidFill>
              </a:rPr>
              <a:t>.</a:t>
            </a:r>
            <a:endParaRPr lang="ru-RU" sz="6600" b="1" dirty="0">
              <a:solidFill>
                <a:srgbClr val="FFFF00"/>
              </a:solidFill>
            </a:endParaRPr>
          </a:p>
        </p:txBody>
      </p:sp>
      <p:pic>
        <p:nvPicPr>
          <p:cNvPr id="1026" name="Picture 2" descr="D:\!SYSTEM\Desktop\Без названия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457"/>
          <a:stretch/>
        </p:blipFill>
        <p:spPr bwMode="auto">
          <a:xfrm>
            <a:off x="971600" y="2852936"/>
            <a:ext cx="4140671" cy="1974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00453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uk-UA" sz="3600" b="1" u="sng" dirty="0" smtClean="0"/>
              <a:t>Стратегічна ціль: Створення умов для здорового харчування учнів</a:t>
            </a:r>
            <a:endParaRPr lang="ru-RU" sz="3600" b="1" u="sng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67544" y="1786105"/>
            <a:ext cx="2952328" cy="72008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Відповідальна особа з організації харчування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683568" y="2708920"/>
            <a:ext cx="2520280" cy="79208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err="1" smtClean="0"/>
              <a:t>Бракеражна</a:t>
            </a:r>
            <a:r>
              <a:rPr lang="uk-UA" dirty="0" smtClean="0"/>
              <a:t> комісія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755576" y="3717032"/>
            <a:ext cx="2376264" cy="100811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400" dirty="0" smtClean="0"/>
              <a:t>Кухар, комірник, медична сестра, підсобний робітник</a:t>
            </a:r>
            <a:endParaRPr lang="ru-RU" sz="14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283968" y="1786105"/>
            <a:ext cx="2952328" cy="72008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Перспективне меню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316016" y="2744924"/>
            <a:ext cx="2952328" cy="72008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Щоденне меню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320177" y="3715901"/>
            <a:ext cx="2952328" cy="72008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Меню - вимога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342059" y="4725144"/>
            <a:ext cx="2952328" cy="86409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Щомісячний звіт, виконання норм харчування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49540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u="sng" dirty="0" smtClean="0"/>
              <a:t>Стратегічна ціль: Підвезення учнів</a:t>
            </a:r>
            <a:endParaRPr lang="ru-RU" b="1" u="sng" dirty="0"/>
          </a:p>
        </p:txBody>
      </p:sp>
      <p:pic>
        <p:nvPicPr>
          <p:cNvPr id="2050" name="Picture 2" descr="D:\!SYSTEM\Desktop\автобус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988840"/>
            <a:ext cx="4328350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146501" y="5085184"/>
            <a:ext cx="48510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Підвезення учнів із с. </a:t>
            </a:r>
            <a:r>
              <a:rPr lang="uk-UA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Мохнач</a:t>
            </a:r>
            <a:endParaRPr lang="ru-RU" sz="2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24861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uk-UA" sz="3200" b="1" u="sng" dirty="0" smtClean="0"/>
              <a:t>Стратегічна ціль: Реалізація стратегії розвитку закладу освіти, моніторинг виконання поставлених завдань</a:t>
            </a:r>
            <a:endParaRPr lang="ru-RU" sz="3200" b="1" u="sng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87524" y="1737061"/>
            <a:ext cx="3528392" cy="144016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Стратегія розвитку закладу на  2020-2025 роки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835696" y="2758748"/>
            <a:ext cx="2610214" cy="1036503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Освітня програма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338901" y="3481923"/>
            <a:ext cx="2610214" cy="10365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Навчальний план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549761" y="4221088"/>
            <a:ext cx="2610214" cy="1036503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Річний план роботи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580112" y="4941168"/>
            <a:ext cx="2610214" cy="1036503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Внутрішня система забезпечення якості освіти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91142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uk-UA" sz="4000" b="1" u="sng" dirty="0" smtClean="0"/>
              <a:t>Розділ ІІ. Система оцінювання здобувачів освіти</a:t>
            </a:r>
            <a:endParaRPr lang="ru-RU" sz="4000" b="1" u="sng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2012646"/>
            <a:ext cx="10594172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uk-UA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Стратегічна ціль:</a:t>
            </a:r>
          </a:p>
          <a:p>
            <a:r>
              <a:rPr lang="uk-UA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Справедливе і об</a:t>
            </a:r>
            <a:r>
              <a:rPr lang="pl-PL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’</a:t>
            </a:r>
            <a:r>
              <a:rPr lang="uk-UA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єктивне</a:t>
            </a:r>
            <a:r>
              <a:rPr lang="uk-UA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оцінювання</a:t>
            </a:r>
            <a:endParaRPr lang="ru-RU" sz="2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51429" y="3068960"/>
            <a:ext cx="2952328" cy="1038311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Накази МОН, </a:t>
            </a:r>
            <a:r>
              <a:rPr lang="uk-UA" dirty="0" err="1" smtClean="0">
                <a:solidFill>
                  <a:schemeClr val="tx1"/>
                </a:solidFill>
              </a:rPr>
              <a:t>інструктивно</a:t>
            </a:r>
            <a:r>
              <a:rPr lang="uk-UA" dirty="0" smtClean="0">
                <a:solidFill>
                  <a:schemeClr val="tx1"/>
                </a:solidFill>
              </a:rPr>
              <a:t> – методичні рекомендації</a:t>
            </a:r>
          </a:p>
          <a:p>
            <a:pPr algn="ctr"/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67544" y="4293096"/>
            <a:ext cx="5544616" cy="158417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chemeClr val="tx1"/>
                </a:solidFill>
              </a:rPr>
              <a:t>Загальні критеріями </a:t>
            </a:r>
            <a:r>
              <a:rPr lang="uk-UA" sz="1600" b="1" dirty="0">
                <a:solidFill>
                  <a:schemeClr val="tx1"/>
                </a:solidFill>
              </a:rPr>
              <a:t>оцінювання результатів  навчання здобувачів освіти відповідно до нового Державного стандарту базової середньої освіти </a:t>
            </a:r>
            <a:r>
              <a:rPr lang="uk-UA" sz="1600" dirty="0">
                <a:solidFill>
                  <a:schemeClr val="tx1"/>
                </a:solidFill>
              </a:rPr>
              <a:t>(відповідно до наказу МОН № 1093 від 02.08.2024 року)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067944" y="3068960"/>
            <a:ext cx="4608512" cy="1038311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i="1" dirty="0">
                <a:solidFill>
                  <a:schemeClr val="tx1"/>
                </a:solidFill>
              </a:rPr>
              <a:t> </a:t>
            </a:r>
            <a:r>
              <a:rPr lang="ru-RU" sz="1400" i="1" dirty="0" err="1" smtClean="0">
                <a:solidFill>
                  <a:schemeClr val="tx1"/>
                </a:solidFill>
              </a:rPr>
              <a:t>Методичні</a:t>
            </a:r>
            <a:r>
              <a:rPr lang="ru-RU" sz="1400" i="1" dirty="0" smtClean="0">
                <a:solidFill>
                  <a:schemeClr val="tx1"/>
                </a:solidFill>
              </a:rPr>
              <a:t> </a:t>
            </a:r>
            <a:r>
              <a:rPr lang="ru-RU" sz="1400" i="1" dirty="0" err="1" smtClean="0">
                <a:solidFill>
                  <a:schemeClr val="tx1"/>
                </a:solidFill>
              </a:rPr>
              <a:t>рекомендації</a:t>
            </a:r>
            <a:r>
              <a:rPr lang="ru-RU" sz="1400" i="1" dirty="0" smtClean="0">
                <a:solidFill>
                  <a:schemeClr val="tx1"/>
                </a:solidFill>
              </a:rPr>
              <a:t> </a:t>
            </a:r>
            <a:r>
              <a:rPr lang="ru-RU" sz="1400" i="1" dirty="0" err="1">
                <a:solidFill>
                  <a:schemeClr val="tx1"/>
                </a:solidFill>
              </a:rPr>
              <a:t>щодо</a:t>
            </a:r>
            <a:r>
              <a:rPr lang="ru-RU" sz="1400" i="1" dirty="0">
                <a:solidFill>
                  <a:schemeClr val="tx1"/>
                </a:solidFill>
              </a:rPr>
              <a:t> </a:t>
            </a:r>
            <a:r>
              <a:rPr lang="ru-RU" sz="1400" i="1" dirty="0" err="1">
                <a:solidFill>
                  <a:schemeClr val="tx1"/>
                </a:solidFill>
              </a:rPr>
              <a:t>оцінювання</a:t>
            </a:r>
            <a:r>
              <a:rPr lang="ru-RU" sz="1400" i="1" dirty="0">
                <a:solidFill>
                  <a:schemeClr val="tx1"/>
                </a:solidFill>
              </a:rPr>
              <a:t> </a:t>
            </a:r>
            <a:r>
              <a:rPr lang="ru-RU" sz="1400" i="1" dirty="0" err="1">
                <a:solidFill>
                  <a:schemeClr val="tx1"/>
                </a:solidFill>
              </a:rPr>
              <a:t>результатів</a:t>
            </a:r>
            <a:r>
              <a:rPr lang="ru-RU" sz="1400" i="1" dirty="0">
                <a:solidFill>
                  <a:schemeClr val="tx1"/>
                </a:solidFill>
              </a:rPr>
              <a:t> </a:t>
            </a:r>
            <a:r>
              <a:rPr lang="ru-RU" sz="1400" i="1" dirty="0" err="1">
                <a:solidFill>
                  <a:schemeClr val="tx1"/>
                </a:solidFill>
              </a:rPr>
              <a:t>навчання</a:t>
            </a:r>
            <a:r>
              <a:rPr lang="ru-RU" sz="1400" i="1" dirty="0">
                <a:solidFill>
                  <a:schemeClr val="tx1"/>
                </a:solidFill>
              </a:rPr>
              <a:t> </a:t>
            </a:r>
            <a:r>
              <a:rPr lang="ru-RU" sz="1400" i="1" dirty="0" err="1">
                <a:solidFill>
                  <a:schemeClr val="tx1"/>
                </a:solidFill>
              </a:rPr>
              <a:t>учнів</a:t>
            </a:r>
            <a:r>
              <a:rPr lang="ru-RU" sz="1400" i="1" dirty="0">
                <a:solidFill>
                  <a:schemeClr val="tx1"/>
                </a:solidFill>
              </a:rPr>
              <a:t> 1</a:t>
            </a:r>
            <a:r>
              <a:rPr lang="ru-RU" sz="1400" dirty="0">
                <a:solidFill>
                  <a:schemeClr val="tx1"/>
                </a:solidFill>
              </a:rPr>
              <a:t>–</a:t>
            </a:r>
            <a:r>
              <a:rPr lang="ru-RU" sz="1400" i="1" dirty="0">
                <a:solidFill>
                  <a:schemeClr val="tx1"/>
                </a:solidFill>
              </a:rPr>
              <a:t>4 </a:t>
            </a:r>
            <a:r>
              <a:rPr lang="ru-RU" sz="1400" i="1" dirty="0" err="1">
                <a:solidFill>
                  <a:schemeClr val="tx1"/>
                </a:solidFill>
              </a:rPr>
              <a:t>класів</a:t>
            </a:r>
            <a:r>
              <a:rPr lang="ru-RU" sz="1400" i="1" dirty="0">
                <a:solidFill>
                  <a:schemeClr val="tx1"/>
                </a:solidFill>
              </a:rPr>
              <a:t> </a:t>
            </a:r>
            <a:r>
              <a:rPr lang="ru-RU" sz="1400" i="1" dirty="0" err="1">
                <a:solidFill>
                  <a:schemeClr val="tx1"/>
                </a:solidFill>
              </a:rPr>
              <a:t>закладів</a:t>
            </a:r>
            <a:r>
              <a:rPr lang="ru-RU" sz="1400" i="1" dirty="0">
                <a:solidFill>
                  <a:schemeClr val="tx1"/>
                </a:solidFill>
              </a:rPr>
              <a:t> </a:t>
            </a:r>
            <a:r>
              <a:rPr lang="ru-RU" sz="1400" i="1" dirty="0" err="1">
                <a:solidFill>
                  <a:schemeClr val="tx1"/>
                </a:solidFill>
              </a:rPr>
              <a:t>загальної</a:t>
            </a:r>
            <a:r>
              <a:rPr lang="ru-RU" sz="1400" i="1" dirty="0">
                <a:solidFill>
                  <a:schemeClr val="tx1"/>
                </a:solidFill>
              </a:rPr>
              <a:t> </a:t>
            </a:r>
            <a:r>
              <a:rPr lang="ru-RU" sz="1400" i="1" dirty="0" err="1">
                <a:solidFill>
                  <a:schemeClr val="tx1"/>
                </a:solidFill>
              </a:rPr>
              <a:t>середньої</a:t>
            </a:r>
            <a:r>
              <a:rPr lang="ru-RU" sz="1400" i="1" dirty="0">
                <a:solidFill>
                  <a:schemeClr val="tx1"/>
                </a:solidFill>
              </a:rPr>
              <a:t> </a:t>
            </a:r>
            <a:r>
              <a:rPr lang="ru-RU" sz="1400" i="1" dirty="0" err="1">
                <a:solidFill>
                  <a:schemeClr val="tx1"/>
                </a:solidFill>
              </a:rPr>
              <a:t>освіти</a:t>
            </a:r>
            <a:r>
              <a:rPr lang="ru-RU" sz="1400" i="1" dirty="0">
                <a:solidFill>
                  <a:schemeClr val="tx1"/>
                </a:solidFill>
              </a:rPr>
              <a:t>, </a:t>
            </a:r>
            <a:r>
              <a:rPr lang="ru-RU" sz="1400" i="1" dirty="0" err="1">
                <a:solidFill>
                  <a:schemeClr val="tx1"/>
                </a:solidFill>
              </a:rPr>
              <a:t>затверджених</a:t>
            </a:r>
            <a:r>
              <a:rPr lang="ru-RU" sz="1400" i="1" dirty="0">
                <a:solidFill>
                  <a:schemeClr val="tx1"/>
                </a:solidFill>
              </a:rPr>
              <a:t> </a:t>
            </a:r>
            <a:r>
              <a:rPr lang="ru-RU" sz="1400" i="1" dirty="0" smtClean="0">
                <a:solidFill>
                  <a:schemeClr val="tx1"/>
                </a:solidFill>
              </a:rPr>
              <a:t>наказом МОН </a:t>
            </a:r>
            <a:r>
              <a:rPr lang="ru-RU" sz="1400" i="1" dirty="0">
                <a:solidFill>
                  <a:schemeClr val="tx1"/>
                </a:solidFill>
              </a:rPr>
              <a:t>№813 </a:t>
            </a:r>
            <a:r>
              <a:rPr lang="ru-RU" sz="1400" i="1" dirty="0" err="1">
                <a:solidFill>
                  <a:schemeClr val="tx1"/>
                </a:solidFill>
              </a:rPr>
              <a:t>від</a:t>
            </a:r>
            <a:r>
              <a:rPr lang="ru-RU" sz="1400" i="1" dirty="0">
                <a:solidFill>
                  <a:schemeClr val="tx1"/>
                </a:solidFill>
              </a:rPr>
              <a:t> 13.07.2021 року.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228184" y="4293096"/>
            <a:ext cx="2808312" cy="144016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Критерії оцінювання з певного предмета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29117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0284" y="295292"/>
            <a:ext cx="8229600" cy="1252728"/>
          </a:xfrm>
        </p:spPr>
        <p:txBody>
          <a:bodyPr>
            <a:normAutofit fontScale="90000"/>
          </a:bodyPr>
          <a:lstStyle/>
          <a:p>
            <a:pPr algn="l"/>
            <a:r>
              <a:rPr lang="uk-UA" b="1" u="sng" dirty="0" smtClean="0"/>
              <a:t>Стратегічна ціль: Розвиток здібностей учнів</a:t>
            </a:r>
            <a:endParaRPr lang="ru-RU" b="1" u="sng" dirty="0"/>
          </a:p>
        </p:txBody>
      </p:sp>
      <p:sp>
        <p:nvSpPr>
          <p:cNvPr id="3" name="Пятно 1 2"/>
          <p:cNvSpPr/>
          <p:nvPr/>
        </p:nvSpPr>
        <p:spPr>
          <a:xfrm>
            <a:off x="179512" y="1412776"/>
            <a:ext cx="4032448" cy="2952328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FF0000"/>
                </a:solidFill>
              </a:rPr>
              <a:t>МАН:</a:t>
            </a:r>
          </a:p>
          <a:p>
            <a:pPr algn="ctr"/>
            <a:r>
              <a:rPr lang="uk-UA" b="1" dirty="0" smtClean="0">
                <a:solidFill>
                  <a:schemeClr val="tx1"/>
                </a:solidFill>
              </a:rPr>
              <a:t>ІІ місце секція «Філософія»</a:t>
            </a:r>
          </a:p>
          <a:p>
            <a:pPr algn="ctr"/>
            <a:r>
              <a:rPr lang="uk-UA" b="1" dirty="0" smtClean="0">
                <a:solidFill>
                  <a:schemeClr val="tx1"/>
                </a:solidFill>
              </a:rPr>
              <a:t>ІІІ місце секція «Українська мова»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" name="Пятно 1 3"/>
          <p:cNvSpPr/>
          <p:nvPr/>
        </p:nvSpPr>
        <p:spPr>
          <a:xfrm>
            <a:off x="4211960" y="548680"/>
            <a:ext cx="4032448" cy="3312368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rgbClr val="FF0000"/>
                </a:solidFill>
              </a:rPr>
              <a:t>Українознавство:</a:t>
            </a:r>
          </a:p>
          <a:p>
            <a:pPr algn="ctr"/>
            <a:r>
              <a:rPr lang="uk-UA" sz="1400" b="1" dirty="0" smtClean="0">
                <a:solidFill>
                  <a:schemeClr val="tx1"/>
                </a:solidFill>
              </a:rPr>
              <a:t>І місце – Мироненко Ілона</a:t>
            </a:r>
          </a:p>
          <a:p>
            <a:pPr algn="ctr"/>
            <a:r>
              <a:rPr lang="uk-UA" sz="1400" b="1" dirty="0" smtClean="0">
                <a:solidFill>
                  <a:schemeClr val="tx1"/>
                </a:solidFill>
              </a:rPr>
              <a:t>ІІ </a:t>
            </a:r>
            <a:r>
              <a:rPr lang="uk-UA" sz="1400" b="1" dirty="0" err="1" smtClean="0">
                <a:solidFill>
                  <a:schemeClr val="tx1"/>
                </a:solidFill>
              </a:rPr>
              <a:t>місце-</a:t>
            </a:r>
            <a:r>
              <a:rPr lang="uk-UA" sz="1400" b="1" dirty="0" smtClean="0">
                <a:solidFill>
                  <a:schemeClr val="tx1"/>
                </a:solidFill>
              </a:rPr>
              <a:t> Чайковський Яромир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5" name="Лента лицом вверх 4"/>
          <p:cNvSpPr/>
          <p:nvPr/>
        </p:nvSpPr>
        <p:spPr>
          <a:xfrm>
            <a:off x="179512" y="4365104"/>
            <a:ext cx="5472608" cy="1440160"/>
          </a:xfrm>
          <a:prstGeom prst="ribbon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dirty="0" smtClean="0"/>
              <a:t>Пліч-о-пліч</a:t>
            </a:r>
            <a:endParaRPr lang="ru-RU" sz="4000" dirty="0"/>
          </a:p>
        </p:txBody>
      </p:sp>
      <p:sp>
        <p:nvSpPr>
          <p:cNvPr id="6" name="Вертикальный свиток 5"/>
          <p:cNvSpPr/>
          <p:nvPr/>
        </p:nvSpPr>
        <p:spPr>
          <a:xfrm>
            <a:off x="6228184" y="3573016"/>
            <a:ext cx="2736304" cy="2664296"/>
          </a:xfrm>
          <a:prstGeom prst="verticalScrol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ІІІ місце – Волейбол, гандбол, регбі, </a:t>
            </a:r>
            <a:r>
              <a:rPr lang="uk-UA" dirty="0" err="1" smtClean="0"/>
              <a:t>черлідинг</a:t>
            </a:r>
            <a:r>
              <a:rPr lang="uk-UA" dirty="0" smtClean="0"/>
              <a:t>.</a:t>
            </a:r>
          </a:p>
          <a:p>
            <a:pPr algn="ctr"/>
            <a:r>
              <a:rPr lang="uk-UA" dirty="0" smtClean="0"/>
              <a:t>І місце - шахи</a:t>
            </a:r>
            <a:endParaRPr lang="ru-RU" dirty="0"/>
          </a:p>
        </p:txBody>
      </p:sp>
      <p:sp>
        <p:nvSpPr>
          <p:cNvPr id="7" name="Выгнутая вниз стрелка 6"/>
          <p:cNvSpPr/>
          <p:nvPr/>
        </p:nvSpPr>
        <p:spPr>
          <a:xfrm>
            <a:off x="2699792" y="5661248"/>
            <a:ext cx="3528392" cy="93610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05186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uk-UA" b="1" u="sng" dirty="0" smtClean="0"/>
              <a:t>Виховна робота та робота учнівського самоврядування</a:t>
            </a:r>
            <a:endParaRPr lang="ru-RU" b="1" u="sng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95536" y="1988840"/>
            <a:ext cx="3888432" cy="259228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dirty="0" smtClean="0">
                <a:solidFill>
                  <a:schemeClr val="tx1"/>
                </a:solidFill>
              </a:rPr>
              <a:t>*Основні орієнтири виховання учнів 1-11 класів.</a:t>
            </a:r>
          </a:p>
          <a:p>
            <a:r>
              <a:rPr lang="uk-UA" dirty="0" smtClean="0">
                <a:solidFill>
                  <a:schemeClr val="tx1"/>
                </a:solidFill>
              </a:rPr>
              <a:t>*Державна національна програма «Освіта» (Україна ХХІ століття).</a:t>
            </a:r>
          </a:p>
          <a:p>
            <a:r>
              <a:rPr lang="uk-UA" dirty="0" smtClean="0">
                <a:solidFill>
                  <a:schemeClr val="tx1"/>
                </a:solidFill>
              </a:rPr>
              <a:t>*Концепція розвитку загальної середньої освіти</a:t>
            </a:r>
          </a:p>
          <a:p>
            <a:r>
              <a:rPr lang="uk-UA" dirty="0" smtClean="0">
                <a:solidFill>
                  <a:schemeClr val="tx1"/>
                </a:solidFill>
              </a:rPr>
              <a:t>*Концепція національно – патріотичного виховання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AutoShape 2" descr="https://scontent.fiev20-1.fna.fbcdn.net/v/t39.30808-6/494179017_2472251116477908_6164145220520683667_n.jpg?stp=dst-jpg_s600x600_tt6&amp;_nc_cat=109&amp;ccb=1-7&amp;_nc_sid=aa7b47&amp;_nc_ohc=kwMNknrRf14Q7kNvwFheFZ_&amp;_nc_oc=AdkoseMfa3x1PV5rJgbdIuk9bCGTs3M_Pp1VjSfG2RC1Ihq-DcxG0VrruyMSNTQzbZ4&amp;_nc_zt=23&amp;_nc_ht=scontent.fiev20-1.fna&amp;_nc_gid=dElclhg_NcSk_7R36Eh7GA&amp;oh=00_AfP9j_ZpHjlB0NvrPy9mIXvNStSnEEhl32PNmOnfwHizCA&amp;oe=6856FDA7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Скругленная прямоугольная выноска 4"/>
          <p:cNvSpPr/>
          <p:nvPr/>
        </p:nvSpPr>
        <p:spPr>
          <a:xfrm>
            <a:off x="5616116" y="1700808"/>
            <a:ext cx="2304256" cy="1440160"/>
          </a:xfrm>
          <a:prstGeom prst="wedgeRoundRectCallo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Виховні заходи: загальношкільні та класні</a:t>
            </a:r>
            <a:endParaRPr lang="ru-RU" dirty="0"/>
          </a:p>
        </p:txBody>
      </p:sp>
      <p:sp>
        <p:nvSpPr>
          <p:cNvPr id="6" name="Скругленная прямоугольная выноска 5"/>
          <p:cNvSpPr/>
          <p:nvPr/>
        </p:nvSpPr>
        <p:spPr>
          <a:xfrm>
            <a:off x="5670122" y="3363207"/>
            <a:ext cx="2196244" cy="1224136"/>
          </a:xfrm>
          <a:prstGeom prst="wedgeRoundRectCallou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Волонтерська діяльність</a:t>
            </a:r>
            <a:endParaRPr lang="ru-RU" dirty="0"/>
          </a:p>
        </p:txBody>
      </p:sp>
      <p:sp>
        <p:nvSpPr>
          <p:cNvPr id="7" name="Скругленная прямоугольная выноска 6"/>
          <p:cNvSpPr/>
          <p:nvPr/>
        </p:nvSpPr>
        <p:spPr>
          <a:xfrm>
            <a:off x="5738873" y="4786986"/>
            <a:ext cx="2196244" cy="1224136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Конкурси, вікторини, змагання</a:t>
            </a:r>
            <a:endParaRPr lang="ru-RU" dirty="0"/>
          </a:p>
        </p:txBody>
      </p:sp>
      <p:sp>
        <p:nvSpPr>
          <p:cNvPr id="8" name="Выгнутая вниз стрелка 7"/>
          <p:cNvSpPr/>
          <p:nvPr/>
        </p:nvSpPr>
        <p:spPr>
          <a:xfrm>
            <a:off x="2051720" y="4786987"/>
            <a:ext cx="3312368" cy="1195190"/>
          </a:xfrm>
          <a:prstGeom prst="curvedUpArrow">
            <a:avLst>
              <a:gd name="adj1" fmla="val 25000"/>
              <a:gd name="adj2" fmla="val 5375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Выгнутая вниз стрелка 8"/>
          <p:cNvSpPr/>
          <p:nvPr/>
        </p:nvSpPr>
        <p:spPr>
          <a:xfrm>
            <a:off x="3629713" y="3481532"/>
            <a:ext cx="1892335" cy="597595"/>
          </a:xfrm>
          <a:prstGeom prst="curvedUpArrow">
            <a:avLst>
              <a:gd name="adj1" fmla="val 25000"/>
              <a:gd name="adj2" fmla="val 5375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Выгнутая вниз стрелка 9"/>
          <p:cNvSpPr/>
          <p:nvPr/>
        </p:nvSpPr>
        <p:spPr>
          <a:xfrm>
            <a:off x="3923928" y="2411076"/>
            <a:ext cx="1892335" cy="597595"/>
          </a:xfrm>
          <a:prstGeom prst="curvedUpArrow">
            <a:avLst>
              <a:gd name="adj1" fmla="val 25000"/>
              <a:gd name="adj2" fmla="val 5375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7009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u="sng" dirty="0" smtClean="0"/>
              <a:t>Розділ ІІІ. Педагогічна діяльність</a:t>
            </a:r>
            <a:endParaRPr lang="ru-RU" b="1" u="sng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51520" y="2060848"/>
            <a:ext cx="6696744" cy="1296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400" b="1" u="sng" dirty="0" smtClean="0"/>
              <a:t>Стратегічна  ціль: Забезпечення виконання державних стандартів – якість освіти, задоволення освітніх потреб</a:t>
            </a:r>
            <a:endParaRPr lang="ru-RU" sz="2400" b="1" u="sng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42640" y="3501008"/>
            <a:ext cx="8387232" cy="203132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uk-UA" b="1" dirty="0" smtClean="0">
                <a:ln w="17780" cmpd="sng">
                  <a:solidFill>
                    <a:schemeClr val="tx2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Основні завдання:</a:t>
            </a:r>
          </a:p>
          <a:p>
            <a:pPr marL="914400" indent="-914400">
              <a:buAutoNum type="arabicPeriod"/>
            </a:pPr>
            <a:r>
              <a:rPr lang="uk-UA" b="1" cap="none" spc="0" dirty="0" smtClean="0">
                <a:ln w="17780" cmpd="sng">
                  <a:solidFill>
                    <a:schemeClr val="tx2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Підвищення ефективності уроку.</a:t>
            </a:r>
          </a:p>
          <a:p>
            <a:pPr marL="914400" indent="-914400">
              <a:buAutoNum type="arabicPeriod"/>
            </a:pPr>
            <a:r>
              <a:rPr lang="uk-UA" b="1" dirty="0" smtClean="0">
                <a:ln w="17780" cmpd="sng">
                  <a:solidFill>
                    <a:schemeClr val="tx2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Розвиток системи позаурочних форм освітньої діяльності.</a:t>
            </a:r>
          </a:p>
          <a:p>
            <a:pPr marL="914400" indent="-914400">
              <a:buAutoNum type="arabicPeriod"/>
            </a:pPr>
            <a:r>
              <a:rPr lang="uk-UA" b="1" cap="none" spc="0" dirty="0" smtClean="0">
                <a:ln w="17780" cmpd="sng">
                  <a:solidFill>
                    <a:schemeClr val="tx2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Ріст професійної майстерності педагогічних кадрів.</a:t>
            </a:r>
          </a:p>
          <a:p>
            <a:pPr marL="914400" indent="-914400">
              <a:buAutoNum type="arabicPeriod"/>
            </a:pPr>
            <a:r>
              <a:rPr lang="uk-UA" b="1" dirty="0" smtClean="0">
                <a:ln w="17780" cmpd="sng">
                  <a:solidFill>
                    <a:schemeClr val="tx2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Орієнтація педагогів на особисті досягнення учнів</a:t>
            </a:r>
          </a:p>
          <a:p>
            <a:pPr marL="914400" indent="-914400">
              <a:buAutoNum type="arabicPeriod"/>
            </a:pPr>
            <a:r>
              <a:rPr lang="uk-UA" b="1" cap="none" spc="0" dirty="0" smtClean="0">
                <a:ln w="17780" cmpd="sng">
                  <a:solidFill>
                    <a:schemeClr val="tx2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Комплексний супровід педагогами освітнього та професійного вибору </a:t>
            </a:r>
          </a:p>
          <a:p>
            <a:r>
              <a:rPr lang="uk-UA" b="1" dirty="0">
                <a:ln w="17780" cmpd="sng">
                  <a:solidFill>
                    <a:schemeClr val="tx2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uk-UA" b="1" dirty="0" smtClean="0">
                <a:ln w="17780" cmpd="sng">
                  <a:solidFill>
                    <a:schemeClr val="tx2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                  </a:t>
            </a:r>
            <a:r>
              <a:rPr lang="uk-UA" b="1" cap="none" spc="0" dirty="0" smtClean="0">
                <a:ln w="17780" cmpd="sng">
                  <a:solidFill>
                    <a:schemeClr val="tx2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здобувачів освіти.</a:t>
            </a:r>
            <a:endParaRPr lang="ru-RU" b="1" cap="none" spc="0" dirty="0">
              <a:ln w="17780" cmpd="sng">
                <a:solidFill>
                  <a:schemeClr val="tx2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860311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uk-UA" b="1" u="sng" dirty="0" smtClean="0"/>
              <a:t>Стратегічна ціль: Реалізація концепції НУШ</a:t>
            </a:r>
            <a:endParaRPr lang="ru-RU" b="1" u="sng" dirty="0"/>
          </a:p>
        </p:txBody>
      </p:sp>
      <p:sp>
        <p:nvSpPr>
          <p:cNvPr id="3" name="Скругленная прямоугольная выноска 2"/>
          <p:cNvSpPr/>
          <p:nvPr/>
        </p:nvSpPr>
        <p:spPr>
          <a:xfrm>
            <a:off x="395536" y="2001951"/>
            <a:ext cx="3600400" cy="1224136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Головний колегіальний орган:</a:t>
            </a:r>
          </a:p>
          <a:p>
            <a:pPr algn="ctr"/>
            <a:r>
              <a:rPr lang="uk-UA" dirty="0" smtClean="0">
                <a:solidFill>
                  <a:schemeClr val="tx1"/>
                </a:solidFill>
              </a:rPr>
              <a:t>ПЕДАГОГІЧНА РАДА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Выноска со стрелкой вправо 4"/>
          <p:cNvSpPr/>
          <p:nvPr/>
        </p:nvSpPr>
        <p:spPr>
          <a:xfrm>
            <a:off x="368300" y="3717032"/>
            <a:ext cx="4536504" cy="2448272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/>
              <a:t>Втілення концепції НУШ з 2018 року</a:t>
            </a:r>
            <a:endParaRPr lang="ru-RU" sz="3200" dirty="0"/>
          </a:p>
        </p:txBody>
      </p:sp>
      <p:sp>
        <p:nvSpPr>
          <p:cNvPr id="6" name="AutoShape 2" descr="Нет описания фото.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100" name="Picture 4" descr="D:\!SYSTEM\Desktop\7 кл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120"/>
          <a:stretch/>
        </p:blipFill>
        <p:spPr bwMode="auto">
          <a:xfrm>
            <a:off x="6516216" y="3990109"/>
            <a:ext cx="2440682" cy="2296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D:\!SYSTEM\Desktop\4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3414" y="908720"/>
            <a:ext cx="2713484" cy="2035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D:\!SYSTEM\Desktop\6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2943833"/>
            <a:ext cx="1849387" cy="1387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50204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uk-UA" b="1" u="sng" dirty="0" smtClean="0"/>
              <a:t>Стратегічна ціль: методична робота і кадрове забезпечення</a:t>
            </a:r>
            <a:endParaRPr lang="ru-RU" b="1" u="sng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23528" y="2060848"/>
            <a:ext cx="7560840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Професійна спільнота вчителів гімназії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39845" y="3174860"/>
            <a:ext cx="2808312" cy="115212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 smtClean="0">
                <a:solidFill>
                  <a:schemeClr val="tx1"/>
                </a:solidFill>
              </a:rPr>
              <a:t>Професійна спільнота вчителів початкових класів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4757847" y="3174860"/>
            <a:ext cx="2808312" cy="136815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 smtClean="0">
                <a:solidFill>
                  <a:schemeClr val="tx1"/>
                </a:solidFill>
              </a:rPr>
              <a:t>Професійна спільнота вчителів суспільно – гуманітарного циклу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2375756" y="4326988"/>
            <a:ext cx="2808312" cy="144016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 smtClean="0">
                <a:solidFill>
                  <a:schemeClr val="tx1"/>
                </a:solidFill>
              </a:rPr>
              <a:t>Професійна спільнота вчителів </a:t>
            </a:r>
            <a:r>
              <a:rPr lang="uk-UA" sz="1600" dirty="0" err="1" smtClean="0">
                <a:solidFill>
                  <a:schemeClr val="tx1"/>
                </a:solidFill>
              </a:rPr>
              <a:t>природничо</a:t>
            </a:r>
            <a:r>
              <a:rPr lang="uk-UA" sz="1600" dirty="0" smtClean="0">
                <a:solidFill>
                  <a:schemeClr val="tx1"/>
                </a:solidFill>
              </a:rPr>
              <a:t> – математичного циклу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1381983" y="2724409"/>
            <a:ext cx="324036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5999985" y="2724408"/>
            <a:ext cx="324036" cy="4504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3779912" y="2706541"/>
            <a:ext cx="162018" cy="17117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5767148"/>
            <a:ext cx="820891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1600" b="1" dirty="0" smtClean="0">
                <a:ln w="17780" cmpd="sng">
                  <a:solidFill>
                    <a:srgbClr val="00B050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Формування життєвих </a:t>
            </a:r>
            <a:r>
              <a:rPr lang="uk-UA" sz="1600" b="1" dirty="0" err="1" smtClean="0">
                <a:ln w="17780" cmpd="sng">
                  <a:solidFill>
                    <a:srgbClr val="00B050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компетентностей</a:t>
            </a:r>
            <a:r>
              <a:rPr lang="uk-UA" sz="1600" b="1" dirty="0" smtClean="0">
                <a:ln w="17780" cmpd="sng">
                  <a:solidFill>
                    <a:srgbClr val="00B050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учнів </a:t>
            </a:r>
          </a:p>
          <a:p>
            <a:pPr algn="ctr"/>
            <a:r>
              <a:rPr lang="uk-UA" sz="1600" b="1" dirty="0" smtClean="0">
                <a:ln w="17780" cmpd="sng">
                  <a:solidFill>
                    <a:srgbClr val="00B050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з метою розвитку </a:t>
            </a:r>
            <a:r>
              <a:rPr lang="uk-UA" sz="1600" b="1" dirty="0" err="1" smtClean="0">
                <a:ln w="17780" cmpd="sng">
                  <a:solidFill>
                    <a:srgbClr val="00B050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конкурентноспроможної</a:t>
            </a:r>
            <a:r>
              <a:rPr lang="uk-UA" sz="1600" b="1" dirty="0" smtClean="0">
                <a:ln w="17780" cmpd="sng">
                  <a:solidFill>
                    <a:srgbClr val="00B050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особистості</a:t>
            </a:r>
            <a:endParaRPr lang="ru-RU" sz="1600" b="1" cap="none" spc="0" dirty="0">
              <a:ln w="17780" cmpd="sng">
                <a:solidFill>
                  <a:srgbClr val="00B050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274477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87624" y="980728"/>
            <a:ext cx="6417734" cy="939801"/>
          </a:xfrm>
        </p:spPr>
        <p:txBody>
          <a:bodyPr>
            <a:noAutofit/>
          </a:bodyPr>
          <a:lstStyle/>
          <a:p>
            <a:pPr algn="l"/>
            <a:r>
              <a:rPr lang="uk-UA" sz="3600" b="1" u="sng" dirty="0" smtClean="0"/>
              <a:t>Стратегічна ціль: Підвищення кваліфікації та атестація педагогів</a:t>
            </a:r>
            <a:endParaRPr lang="ru-RU" sz="3600" b="1" u="sng" dirty="0"/>
          </a:p>
        </p:txBody>
      </p:sp>
      <p:sp>
        <p:nvSpPr>
          <p:cNvPr id="4" name="Прямоугольник с двумя скругленными соседними углами 3"/>
          <p:cNvSpPr/>
          <p:nvPr/>
        </p:nvSpPr>
        <p:spPr>
          <a:xfrm>
            <a:off x="1403648" y="1988840"/>
            <a:ext cx="2232248" cy="792088"/>
          </a:xfrm>
          <a:prstGeom prst="round2Same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План підвищення кваліфікації на  рік</a:t>
            </a:r>
            <a:endParaRPr lang="ru-RU" dirty="0"/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3347864" y="2636912"/>
            <a:ext cx="3024336" cy="1296144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Визнання результатів підвищення кваліфікації, внесення даних до ЄАС</a:t>
            </a:r>
            <a:endParaRPr lang="ru-RU" dirty="0"/>
          </a:p>
        </p:txBody>
      </p:sp>
      <p:sp>
        <p:nvSpPr>
          <p:cNvPr id="6" name="Прямоугольник с одним скругленным углом 5"/>
          <p:cNvSpPr/>
          <p:nvPr/>
        </p:nvSpPr>
        <p:spPr>
          <a:xfrm>
            <a:off x="5436096" y="3812766"/>
            <a:ext cx="1872208" cy="576064"/>
          </a:xfrm>
          <a:prstGeom prst="round1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Атестація</a:t>
            </a:r>
            <a:endParaRPr lang="ru-RU" dirty="0"/>
          </a:p>
        </p:txBody>
      </p:sp>
      <p:sp>
        <p:nvSpPr>
          <p:cNvPr id="7" name="Прямоугольник с двумя скругленными соседними углами 6"/>
          <p:cNvSpPr/>
          <p:nvPr/>
        </p:nvSpPr>
        <p:spPr>
          <a:xfrm>
            <a:off x="2567341" y="4509119"/>
            <a:ext cx="3240360" cy="946185"/>
          </a:xfrm>
          <a:prstGeom prst="round2Same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Аналіз професійного розвитку педагога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2042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412776"/>
            <a:ext cx="6984772" cy="218521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4000" b="1" u="sng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Головна мета закладу:</a:t>
            </a:r>
          </a:p>
          <a:p>
            <a:pPr algn="ctr"/>
            <a:endParaRPr lang="uk-UA" sz="2400" b="1" u="sng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uk-UA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Забезпечення реалізації прав громадян </a:t>
            </a:r>
          </a:p>
          <a:p>
            <a:pPr algn="ctr"/>
            <a:r>
              <a:rPr lang="uk-UA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на здобуття початкової </a:t>
            </a:r>
          </a:p>
          <a:p>
            <a:pPr algn="ctr"/>
            <a:r>
              <a:rPr lang="uk-UA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та базової загальної середньої освіти</a:t>
            </a:r>
            <a:endParaRPr lang="ru-RU" sz="2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1026" name="Picture 2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3597990"/>
            <a:ext cx="2104603" cy="2833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638112"/>
            <a:ext cx="2088232" cy="2811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98766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uk-UA" sz="3200" b="1" u="sng" dirty="0" smtClean="0"/>
              <a:t>Стратегічна ціль: Реалізація завдань педагогічного колективу на 2025 – 2026 </a:t>
            </a:r>
            <a:r>
              <a:rPr lang="uk-UA" sz="3200" b="1" u="sng" dirty="0" err="1" smtClean="0"/>
              <a:t>н.р</a:t>
            </a:r>
            <a:r>
              <a:rPr lang="uk-UA" sz="3200" b="1" u="sng" dirty="0" smtClean="0"/>
              <a:t>.</a:t>
            </a:r>
            <a:endParaRPr lang="ru-RU" sz="3200" b="1" u="sng" dirty="0"/>
          </a:p>
        </p:txBody>
      </p:sp>
      <p:sp>
        <p:nvSpPr>
          <p:cNvPr id="3" name="Блок-схема: дисплей 2"/>
          <p:cNvSpPr/>
          <p:nvPr/>
        </p:nvSpPr>
        <p:spPr>
          <a:xfrm>
            <a:off x="4283968" y="2348880"/>
            <a:ext cx="3528392" cy="1440160"/>
          </a:xfrm>
          <a:prstGeom prst="flowChartDisplay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u="sng" dirty="0" err="1" smtClean="0">
                <a:ln>
                  <a:solidFill>
                    <a:schemeClr val="tx1"/>
                  </a:solidFill>
                </a:ln>
              </a:rPr>
              <a:t>Стратегічна</a:t>
            </a:r>
            <a:r>
              <a:rPr lang="ru-RU" sz="2000" u="sng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ru-RU" sz="2000" u="sng" dirty="0" err="1" smtClean="0">
                <a:ln>
                  <a:solidFill>
                    <a:schemeClr val="tx1"/>
                  </a:solidFill>
                </a:ln>
              </a:rPr>
              <a:t>ціль</a:t>
            </a:r>
            <a:r>
              <a:rPr lang="ru-RU" sz="2000" u="sng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ru-RU" sz="2000" dirty="0" smtClean="0">
                <a:ln>
                  <a:solidFill>
                    <a:schemeClr val="tx1"/>
                  </a:solidFill>
                </a:ln>
              </a:rPr>
              <a:t>2:</a:t>
            </a:r>
          </a:p>
          <a:p>
            <a:r>
              <a:rPr lang="ru-RU" sz="2000" dirty="0" err="1" smtClean="0"/>
              <a:t>Матеріально</a:t>
            </a:r>
            <a:r>
              <a:rPr lang="ru-RU" sz="2000" dirty="0" smtClean="0"/>
              <a:t> – </a:t>
            </a:r>
            <a:r>
              <a:rPr lang="ru-RU" sz="2000" dirty="0" err="1" smtClean="0"/>
              <a:t>технічне</a:t>
            </a:r>
            <a:r>
              <a:rPr lang="ru-RU" sz="2000" dirty="0" smtClean="0"/>
              <a:t> </a:t>
            </a:r>
            <a:r>
              <a:rPr lang="ru-RU" sz="2000" dirty="0" err="1" smtClean="0"/>
              <a:t>забезпечення</a:t>
            </a:r>
            <a:endParaRPr lang="ru-RU" sz="2000" dirty="0"/>
          </a:p>
        </p:txBody>
      </p:sp>
      <p:sp>
        <p:nvSpPr>
          <p:cNvPr id="4" name="Блок-схема: дисплей 3"/>
          <p:cNvSpPr/>
          <p:nvPr/>
        </p:nvSpPr>
        <p:spPr>
          <a:xfrm>
            <a:off x="323528" y="1988840"/>
            <a:ext cx="3528392" cy="1944216"/>
          </a:xfrm>
          <a:prstGeom prst="flowChartDisplay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u="sng" dirty="0" err="1" smtClean="0">
                <a:ln>
                  <a:solidFill>
                    <a:schemeClr val="tx1"/>
                  </a:solidFill>
                </a:ln>
              </a:rPr>
              <a:t>Стратегічна</a:t>
            </a:r>
            <a:r>
              <a:rPr lang="ru-RU" sz="2000" u="sng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ru-RU" sz="2000" u="sng" dirty="0" err="1" smtClean="0">
                <a:ln>
                  <a:solidFill>
                    <a:schemeClr val="tx1"/>
                  </a:solidFill>
                </a:ln>
              </a:rPr>
              <a:t>ціль</a:t>
            </a:r>
            <a:r>
              <a:rPr lang="ru-RU" sz="2000" u="sng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ru-RU" sz="2000" dirty="0" smtClean="0">
                <a:ln>
                  <a:solidFill>
                    <a:schemeClr val="tx1"/>
                  </a:solidFill>
                </a:ln>
              </a:rPr>
              <a:t>1: </a:t>
            </a:r>
            <a:r>
              <a:rPr lang="ru-RU" sz="2000" dirty="0" err="1" smtClean="0"/>
              <a:t>Довіра</a:t>
            </a:r>
            <a:r>
              <a:rPr lang="ru-RU" sz="2000" dirty="0" smtClean="0"/>
              <a:t> до </a:t>
            </a:r>
            <a:r>
              <a:rPr lang="ru-RU" sz="2000" dirty="0" err="1" smtClean="0"/>
              <a:t>діяльності</a:t>
            </a:r>
            <a:r>
              <a:rPr lang="ru-RU" sz="2000" dirty="0" smtClean="0"/>
              <a:t> закладу </a:t>
            </a:r>
            <a:r>
              <a:rPr lang="ru-RU" sz="2000" dirty="0" err="1" smtClean="0"/>
              <a:t>освіти</a:t>
            </a:r>
            <a:r>
              <a:rPr lang="ru-RU" sz="2000" dirty="0" smtClean="0"/>
              <a:t>. </a:t>
            </a:r>
            <a:r>
              <a:rPr lang="ru-RU" sz="2000" dirty="0" err="1" smtClean="0"/>
              <a:t>Реорганізація</a:t>
            </a:r>
            <a:r>
              <a:rPr lang="ru-RU" sz="2000" dirty="0" smtClean="0"/>
              <a:t> у </a:t>
            </a:r>
            <a:r>
              <a:rPr lang="ru-RU" sz="2000" dirty="0" err="1" smtClean="0"/>
              <a:t>філію</a:t>
            </a:r>
            <a:r>
              <a:rPr lang="ru-RU" sz="2000" dirty="0" smtClean="0"/>
              <a:t> </a:t>
            </a:r>
            <a:r>
              <a:rPr lang="ru-RU" sz="2000" dirty="0" err="1" smtClean="0"/>
              <a:t>ліцею</a:t>
            </a:r>
            <a:endParaRPr lang="ru-RU" sz="2000" dirty="0"/>
          </a:p>
        </p:txBody>
      </p:sp>
      <p:sp>
        <p:nvSpPr>
          <p:cNvPr id="5" name="Блок-схема: дисплей 4"/>
          <p:cNvSpPr/>
          <p:nvPr/>
        </p:nvSpPr>
        <p:spPr>
          <a:xfrm>
            <a:off x="648188" y="4365104"/>
            <a:ext cx="3635780" cy="1872208"/>
          </a:xfrm>
          <a:prstGeom prst="flowChartDispla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u="sng" dirty="0" err="1" smtClean="0">
                <a:ln>
                  <a:solidFill>
                    <a:schemeClr val="tx1"/>
                  </a:solidFill>
                </a:ln>
              </a:rPr>
              <a:t>Стратегічна</a:t>
            </a:r>
            <a:r>
              <a:rPr lang="ru-RU" sz="2000" u="sng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ru-RU" sz="2000" u="sng" dirty="0" err="1" smtClean="0">
                <a:ln>
                  <a:solidFill>
                    <a:schemeClr val="tx1"/>
                  </a:solidFill>
                </a:ln>
              </a:rPr>
              <a:t>ціль</a:t>
            </a:r>
            <a:r>
              <a:rPr lang="ru-RU" sz="2000" u="sng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ru-RU" sz="2000" dirty="0" smtClean="0">
                <a:ln>
                  <a:solidFill>
                    <a:schemeClr val="tx1"/>
                  </a:solidFill>
                </a:ln>
              </a:rPr>
              <a:t>3:</a:t>
            </a:r>
          </a:p>
          <a:p>
            <a:r>
              <a:rPr lang="ru-RU" sz="2000" dirty="0" smtClean="0"/>
              <a:t>Партнерство в </a:t>
            </a:r>
            <a:r>
              <a:rPr lang="ru-RU" sz="2000" dirty="0" err="1" smtClean="0"/>
              <a:t>освіті</a:t>
            </a:r>
            <a:r>
              <a:rPr lang="ru-RU" sz="2000" dirty="0" smtClean="0"/>
              <a:t>. </a:t>
            </a:r>
            <a:r>
              <a:rPr lang="ru-RU" sz="2000" dirty="0" err="1" smtClean="0"/>
              <a:t>Розбудова</a:t>
            </a:r>
            <a:r>
              <a:rPr lang="ru-RU" sz="2000" dirty="0" smtClean="0"/>
              <a:t> </a:t>
            </a:r>
            <a:r>
              <a:rPr lang="ru-RU" sz="2000" dirty="0" err="1" smtClean="0"/>
              <a:t>громадсько</a:t>
            </a:r>
            <a:r>
              <a:rPr lang="ru-RU" sz="2000" dirty="0" smtClean="0"/>
              <a:t> – активного закладу </a:t>
            </a:r>
            <a:r>
              <a:rPr lang="ru-RU" sz="2000" dirty="0" err="1" smtClean="0"/>
              <a:t>освіти</a:t>
            </a:r>
            <a:endParaRPr lang="ru-RU" sz="2000" dirty="0"/>
          </a:p>
        </p:txBody>
      </p:sp>
      <p:sp>
        <p:nvSpPr>
          <p:cNvPr id="6" name="Блок-схема: дисплей 5"/>
          <p:cNvSpPr/>
          <p:nvPr/>
        </p:nvSpPr>
        <p:spPr>
          <a:xfrm>
            <a:off x="4499992" y="4365104"/>
            <a:ext cx="3456384" cy="1440160"/>
          </a:xfrm>
          <a:prstGeom prst="flowChartDispla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u="sng" dirty="0" err="1" smtClean="0">
                <a:ln>
                  <a:solidFill>
                    <a:schemeClr val="tx1"/>
                  </a:solidFill>
                </a:ln>
              </a:rPr>
              <a:t>Стратегічна</a:t>
            </a:r>
            <a:r>
              <a:rPr lang="ru-RU" sz="2000" u="sng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ru-RU" sz="2000" u="sng" dirty="0" err="1" smtClean="0">
                <a:ln>
                  <a:solidFill>
                    <a:schemeClr val="tx1"/>
                  </a:solidFill>
                </a:ln>
              </a:rPr>
              <a:t>ціль</a:t>
            </a:r>
            <a:r>
              <a:rPr lang="ru-RU" sz="2000" u="sng" dirty="0" smtClean="0">
                <a:ln>
                  <a:solidFill>
                    <a:schemeClr val="tx1"/>
                  </a:solidFill>
                </a:ln>
              </a:rPr>
              <a:t> </a:t>
            </a:r>
            <a:r>
              <a:rPr lang="ru-RU" sz="2000" dirty="0" smtClean="0">
                <a:ln>
                  <a:solidFill>
                    <a:schemeClr val="tx1"/>
                  </a:solidFill>
                </a:ln>
              </a:rPr>
              <a:t>4:</a:t>
            </a:r>
          </a:p>
          <a:p>
            <a:r>
              <a:rPr lang="ru-RU" sz="2000" dirty="0" err="1" smtClean="0"/>
              <a:t>Безпечне</a:t>
            </a:r>
            <a:r>
              <a:rPr lang="ru-RU" sz="2000" dirty="0" smtClean="0"/>
              <a:t> </a:t>
            </a:r>
            <a:r>
              <a:rPr lang="ru-RU" sz="2000" dirty="0" err="1" smtClean="0"/>
              <a:t>освітнє</a:t>
            </a:r>
            <a:r>
              <a:rPr lang="ru-RU" sz="2000" dirty="0" smtClean="0"/>
              <a:t> </a:t>
            </a:r>
            <a:r>
              <a:rPr lang="ru-RU" sz="2000" dirty="0" err="1" smtClean="0"/>
              <a:t>середовище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775389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-148488" y="1412776"/>
            <a:ext cx="8138382" cy="36625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4000" b="1" u="sng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Основні стратегічні </a:t>
            </a:r>
          </a:p>
          <a:p>
            <a:pPr algn="ctr"/>
            <a:r>
              <a:rPr lang="uk-UA" sz="4000" b="1" u="sng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напрямки роботи гімназії:</a:t>
            </a:r>
          </a:p>
          <a:p>
            <a:pPr algn="ctr"/>
            <a:endParaRPr lang="uk-UA" sz="4000" b="1" u="sng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marL="571500" indent="-571500" algn="ctr">
              <a:buFontTx/>
              <a:buChar char="-"/>
            </a:pPr>
            <a:r>
              <a:rPr lang="uk-UA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Освітнє середовище;</a:t>
            </a:r>
          </a:p>
          <a:p>
            <a:pPr marL="571500" indent="-571500" algn="ctr">
              <a:buFontTx/>
              <a:buChar char="-"/>
            </a:pPr>
            <a:r>
              <a:rPr lang="uk-UA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Система оцінювання здобувачів освіти;</a:t>
            </a:r>
          </a:p>
          <a:p>
            <a:pPr marL="571500" indent="-571500" algn="ctr">
              <a:buFontTx/>
              <a:buChar char="-"/>
            </a:pPr>
            <a:r>
              <a:rPr lang="uk-UA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Педагогічна діяльність;</a:t>
            </a:r>
          </a:p>
          <a:p>
            <a:pPr marL="571500" indent="-571500" algn="ctr">
              <a:buFontTx/>
              <a:buChar char="-"/>
            </a:pPr>
            <a:r>
              <a:rPr lang="uk-UA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Управлінські процеси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20184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252728"/>
          </a:xfrm>
        </p:spPr>
        <p:txBody>
          <a:bodyPr>
            <a:normAutofit fontScale="90000"/>
          </a:bodyPr>
          <a:lstStyle/>
          <a:p>
            <a:pPr algn="l"/>
            <a:r>
              <a:rPr lang="uk-UA" u="sng" dirty="0" smtClean="0"/>
              <a:t/>
            </a:r>
            <a:br>
              <a:rPr lang="uk-UA" u="sng" dirty="0" smtClean="0"/>
            </a:br>
            <a:r>
              <a:rPr lang="uk-UA" u="sng" dirty="0" smtClean="0"/>
              <a:t>Розділ І. Освітнє середовище. Управлінські процеси</a:t>
            </a:r>
            <a:br>
              <a:rPr lang="uk-UA" u="sng" dirty="0" smtClean="0"/>
            </a:br>
            <a:r>
              <a:rPr lang="uk-UA" u="sng" dirty="0" smtClean="0"/>
              <a:t/>
            </a:r>
            <a:br>
              <a:rPr lang="uk-UA" u="sng" dirty="0" smtClean="0"/>
            </a:br>
            <a:r>
              <a:rPr lang="uk-UA" sz="2200" dirty="0" smtClean="0">
                <a:solidFill>
                  <a:srgbClr val="FF0000"/>
                </a:solidFill>
              </a:rPr>
              <a:t>Стратегічна ціль: здорові, безпечні і комфортні умови праці</a:t>
            </a:r>
            <a:endParaRPr lang="ru-RU" sz="2200" dirty="0">
              <a:solidFill>
                <a:srgbClr val="FF0000"/>
              </a:solidFill>
            </a:endParaRPr>
          </a:p>
        </p:txBody>
      </p:sp>
      <p:pic>
        <p:nvPicPr>
          <p:cNvPr id="2050" name="Picture 2" descr="D:\!SYSTEM\Downloads\175007831188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852936"/>
            <a:ext cx="3923928" cy="2954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7262" y="4437112"/>
            <a:ext cx="1457325" cy="196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 descr="1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2276013"/>
            <a:ext cx="1457325" cy="196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Рисунок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3501008"/>
            <a:ext cx="1447800" cy="207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36135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u="sng" dirty="0" smtClean="0"/>
              <a:t>Освітнє середовище</a:t>
            </a:r>
            <a:endParaRPr lang="ru-RU" b="1" u="sng" dirty="0"/>
          </a:p>
        </p:txBody>
      </p:sp>
      <p:pic>
        <p:nvPicPr>
          <p:cNvPr id="3074" name="Picture 2" descr="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717" y="1962150"/>
            <a:ext cx="1457325" cy="196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 descr="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1621" y="2053411"/>
            <a:ext cx="1457325" cy="196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 descr="2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6358" y="2053411"/>
            <a:ext cx="1457325" cy="196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 descr="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1" y="4293096"/>
            <a:ext cx="1457325" cy="196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 descr="1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1622" y="4293096"/>
            <a:ext cx="1457325" cy="196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 descr="1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6359" y="4293096"/>
            <a:ext cx="1457325" cy="196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2025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u="sng" dirty="0" smtClean="0"/>
              <a:t>Медичний кабінет</a:t>
            </a:r>
            <a:endParaRPr lang="ru-RU" b="1" u="sng" dirty="0"/>
          </a:p>
        </p:txBody>
      </p:sp>
      <p:pic>
        <p:nvPicPr>
          <p:cNvPr id="1026" name="Picture 2" descr="D:\!SYSTEM\Downloads\175014101621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094" y="2132856"/>
            <a:ext cx="2969236" cy="2235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!SYSTEM\Downloads\175014101622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939722"/>
            <a:ext cx="3482248" cy="2621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082108" y="4797152"/>
            <a:ext cx="6979795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uk-UA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Медичний супровід: Кононенко Л. О.,</a:t>
            </a:r>
          </a:p>
          <a:p>
            <a:pPr algn="ctr"/>
            <a:r>
              <a:rPr lang="uk-UA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медична сестра</a:t>
            </a:r>
            <a:endParaRPr lang="ru-RU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73092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200" b="1" u="sng" dirty="0" smtClean="0"/>
              <a:t>Стратегічна ціль: Якість організації освітнього процесу, вдосконалення інформаційного простору</a:t>
            </a:r>
            <a:endParaRPr lang="ru-RU" sz="3200" b="1" u="sng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2132856"/>
            <a:ext cx="737413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Навчальний рік: 02.09.2024 – 30.05.2025 </a:t>
            </a:r>
            <a:endParaRPr lang="ru-RU" sz="3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2852936"/>
            <a:ext cx="776526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uk-UA" sz="2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Кількісний склад </a:t>
            </a:r>
            <a:r>
              <a:rPr lang="uk-UA" sz="24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педпрацівників</a:t>
            </a:r>
            <a:r>
              <a:rPr lang="uk-UA" sz="2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: 12 вчителів, 1 сумісник</a:t>
            </a:r>
            <a:endParaRPr lang="ru-RU" sz="2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3429000"/>
            <a:ext cx="5572359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2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Якісний показник:</a:t>
            </a:r>
          </a:p>
          <a:p>
            <a:pPr algn="ctr"/>
            <a:r>
              <a:rPr lang="uk-UA" sz="2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6 вчителів – спеціаліст вищої категорії.</a:t>
            </a:r>
          </a:p>
          <a:p>
            <a:pPr algn="ctr"/>
            <a:r>
              <a:rPr lang="uk-UA" sz="2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6 вчителів – </a:t>
            </a:r>
            <a:r>
              <a:rPr lang="uk-UA" sz="24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сепціаліст</a:t>
            </a:r>
            <a:r>
              <a:rPr lang="uk-UA" sz="2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першої категорії</a:t>
            </a:r>
          </a:p>
          <a:p>
            <a:pPr algn="ctr"/>
            <a:r>
              <a:rPr lang="uk-UA" sz="2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4 вчителі – звання «старший вчитель»;</a:t>
            </a:r>
          </a:p>
          <a:p>
            <a:pPr algn="ctr"/>
            <a:r>
              <a:rPr lang="uk-UA" sz="2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 вчитель – звання «вчитель-методист»</a:t>
            </a:r>
            <a:endParaRPr lang="ru-RU" sz="2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89548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200" b="1" u="sng" dirty="0" smtClean="0"/>
              <a:t>Стратегічна ціль: Створення освітнього середовища, вільного від будь – яких форм насильства та дискримінації</a:t>
            </a:r>
            <a:endParaRPr lang="ru-RU" sz="3200" b="1" u="sng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988840"/>
            <a:ext cx="5149167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uk-UA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Антибулінгова</a:t>
            </a:r>
            <a:r>
              <a:rPr lang="uk-UA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політика </a:t>
            </a:r>
          </a:p>
          <a:p>
            <a:r>
              <a:rPr lang="uk-UA" sz="2000" b="1" u="sng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(наказ №22 від 25.02.2020 р.)</a:t>
            </a:r>
            <a:endParaRPr lang="ru-RU" sz="2000" b="1" u="sng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3042" y="2967335"/>
            <a:ext cx="813793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Комісія з розгляду випадків </a:t>
            </a:r>
            <a:r>
              <a:rPr lang="uk-UA" sz="28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булінгу</a:t>
            </a:r>
            <a:r>
              <a:rPr lang="uk-UA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та цькуванню</a:t>
            </a:r>
          </a:p>
          <a:p>
            <a:r>
              <a:rPr lang="uk-UA" sz="2000" b="1" u="sng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(наказ №16-о від 27.01.2025 р.)</a:t>
            </a:r>
            <a:endParaRPr lang="ru-RU" sz="2000" b="1" u="sng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3042" y="3890664"/>
            <a:ext cx="7752443" cy="138499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32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План </a:t>
            </a:r>
            <a:r>
              <a:rPr lang="ru-RU" sz="32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заходів</a:t>
            </a:r>
            <a:r>
              <a:rPr lang="ru-RU" sz="32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з </a:t>
            </a:r>
            <a:r>
              <a:rPr lang="ru-RU" sz="32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протидії</a:t>
            </a:r>
            <a:r>
              <a:rPr lang="ru-RU" sz="32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та </a:t>
            </a:r>
            <a:r>
              <a:rPr lang="ru-RU" sz="32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попередження</a:t>
            </a:r>
            <a:r>
              <a:rPr lang="ru-RU" sz="32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</a:p>
          <a:p>
            <a:r>
              <a:rPr lang="ru-RU" sz="32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булінгу</a:t>
            </a:r>
            <a:r>
              <a:rPr lang="ru-RU" sz="32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та </a:t>
            </a:r>
            <a:r>
              <a:rPr lang="ru-RU" sz="32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цькуванню</a:t>
            </a:r>
            <a:r>
              <a:rPr lang="ru-RU" sz="32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на 2025 р.</a:t>
            </a:r>
          </a:p>
          <a:p>
            <a:r>
              <a:rPr lang="uk-UA" sz="2000" b="1" u="sng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(рішення педради від 05.01.2025 р., протокол №5).</a:t>
            </a:r>
            <a:endParaRPr lang="ru-RU" sz="2000" b="1" u="sng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067246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71600" y="692696"/>
            <a:ext cx="6417734" cy="939801"/>
          </a:xfrm>
        </p:spPr>
        <p:txBody>
          <a:bodyPr>
            <a:noAutofit/>
          </a:bodyPr>
          <a:lstStyle/>
          <a:p>
            <a:pPr algn="l"/>
            <a:r>
              <a:rPr lang="uk-UA" sz="2800" b="1" u="sng" dirty="0" err="1" smtClean="0"/>
              <a:t>Стратегячна</a:t>
            </a:r>
            <a:r>
              <a:rPr lang="uk-UA" sz="2800" b="1" u="sng" dirty="0" smtClean="0"/>
              <a:t> ціль: Збереження та зміцнення здоров</a:t>
            </a:r>
            <a:r>
              <a:rPr lang="pl-PL" sz="2800" b="1" u="sng" dirty="0" smtClean="0"/>
              <a:t>’</a:t>
            </a:r>
            <a:r>
              <a:rPr lang="uk-UA" sz="2800" b="1" u="sng" dirty="0" smtClean="0"/>
              <a:t>я учня та вчителя</a:t>
            </a:r>
            <a:endParaRPr lang="ru-RU" sz="2800" b="1" u="sng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67544" y="1772816"/>
            <a:ext cx="2952328" cy="64807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Відповідальна особа за охорону праці гімназії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635896" y="1772816"/>
            <a:ext cx="2088232" cy="50405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Директор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683568" y="2564904"/>
            <a:ext cx="2736304" cy="108012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dirty="0" smtClean="0">
                <a:solidFill>
                  <a:schemeClr val="tx1"/>
                </a:solidFill>
              </a:rPr>
              <a:t>Первинні , цільові, </a:t>
            </a:r>
            <a:r>
              <a:rPr lang="uk-UA" sz="1200" dirty="0">
                <a:solidFill>
                  <a:schemeClr val="tx1"/>
                </a:solidFill>
              </a:rPr>
              <a:t>п</a:t>
            </a:r>
            <a:r>
              <a:rPr lang="uk-UA" sz="1200" dirty="0" smtClean="0">
                <a:solidFill>
                  <a:schemeClr val="tx1"/>
                </a:solidFill>
              </a:rPr>
              <a:t>овторні, позапланові інструктажі на робочому місці з педагогами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575556" y="3861048"/>
            <a:ext cx="2736304" cy="108012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dirty="0" smtClean="0">
                <a:solidFill>
                  <a:schemeClr val="tx1"/>
                </a:solidFill>
              </a:rPr>
              <a:t>Навчання персоналу з питань охорони праці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940152" y="1758396"/>
            <a:ext cx="2808312" cy="64807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Класні керівники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3518101" y="2564904"/>
            <a:ext cx="2485497" cy="108012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dirty="0" smtClean="0">
                <a:solidFill>
                  <a:schemeClr val="tx1"/>
                </a:solidFill>
              </a:rPr>
              <a:t>Вступні інструктажі з ОП та пожежної безпеки</a:t>
            </a:r>
          </a:p>
          <a:p>
            <a:pPr algn="ctr"/>
            <a:r>
              <a:rPr lang="uk-UA" sz="1200" dirty="0">
                <a:solidFill>
                  <a:schemeClr val="tx1"/>
                </a:solidFill>
              </a:rPr>
              <a:t>з</a:t>
            </a:r>
            <a:r>
              <a:rPr lang="uk-UA" sz="1200" dirty="0" smtClean="0">
                <a:solidFill>
                  <a:schemeClr val="tx1"/>
                </a:solidFill>
              </a:rPr>
              <a:t> усіма працівниками закладу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6044208" y="2566717"/>
            <a:ext cx="2736304" cy="108012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dirty="0" smtClean="0">
                <a:solidFill>
                  <a:schemeClr val="tx1"/>
                </a:solidFill>
              </a:rPr>
              <a:t>Первинні , цільові, </a:t>
            </a:r>
            <a:r>
              <a:rPr lang="uk-UA" sz="1200" dirty="0">
                <a:solidFill>
                  <a:schemeClr val="tx1"/>
                </a:solidFill>
              </a:rPr>
              <a:t>п</a:t>
            </a:r>
            <a:r>
              <a:rPr lang="uk-UA" sz="1200" dirty="0" smtClean="0">
                <a:solidFill>
                  <a:schemeClr val="tx1"/>
                </a:solidFill>
              </a:rPr>
              <a:t>овторні, позапланові інструктажі з БЖД із здобувачами освіти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6059666" y="3797424"/>
            <a:ext cx="2736304" cy="108012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dirty="0" smtClean="0">
                <a:solidFill>
                  <a:schemeClr val="tx1"/>
                </a:solidFill>
              </a:rPr>
              <a:t>План бесід з БЖД на навчальний рік, інструкції з БЖД під час практичних занять, екскурсій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3474755" y="3861048"/>
            <a:ext cx="2526108" cy="108012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dirty="0" smtClean="0">
                <a:solidFill>
                  <a:schemeClr val="tx1"/>
                </a:solidFill>
              </a:rPr>
              <a:t>Розгляд питань з ОП та БЖД на нараді при директору, педагогічній раді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575556" y="5157192"/>
            <a:ext cx="2736304" cy="108012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dirty="0" smtClean="0">
                <a:solidFill>
                  <a:schemeClr val="tx1"/>
                </a:solidFill>
              </a:rPr>
              <a:t>Відповідальна особа за реагування на сигнали «Повітряна тривога».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3419872" y="5157192"/>
            <a:ext cx="2736304" cy="108012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dirty="0" smtClean="0">
                <a:solidFill>
                  <a:schemeClr val="tx1"/>
                </a:solidFill>
              </a:rPr>
              <a:t>Контроль за виконанням рішень</a:t>
            </a:r>
            <a:endParaRPr lang="ru-RU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0728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303</TotalTime>
  <Words>711</Words>
  <Application>Microsoft Office PowerPoint</Application>
  <PresentationFormat>Экран (4:3)</PresentationFormat>
  <Paragraphs>121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Волна</vt:lpstr>
      <vt:lpstr>Звіт директора  за 2024-2025 н.р.</vt:lpstr>
      <vt:lpstr>Презентация PowerPoint</vt:lpstr>
      <vt:lpstr>Презентация PowerPoint</vt:lpstr>
      <vt:lpstr> Розділ І. Освітнє середовище. Управлінські процеси  Стратегічна ціль: здорові, безпечні і комфортні умови праці</vt:lpstr>
      <vt:lpstr>Освітнє середовище</vt:lpstr>
      <vt:lpstr>Медичний кабінет</vt:lpstr>
      <vt:lpstr>Стратегічна ціль: Якість організації освітнього процесу, вдосконалення інформаційного простору</vt:lpstr>
      <vt:lpstr>Стратегічна ціль: Створення освітнього середовища, вільного від будь – яких форм насильства та дискримінації</vt:lpstr>
      <vt:lpstr>Презентация PowerPoint</vt:lpstr>
      <vt:lpstr>Стратегічна ціль: Створення умов для здорового харчування учнів</vt:lpstr>
      <vt:lpstr>Стратегічна ціль: Підвезення учнів</vt:lpstr>
      <vt:lpstr>Стратегічна ціль: Реалізація стратегії розвитку закладу освіти, моніторинг виконання поставлених завдань</vt:lpstr>
      <vt:lpstr>Розділ ІІ. Система оцінювання здобувачів освіти</vt:lpstr>
      <vt:lpstr>Стратегічна ціль: Розвиток здібностей учнів</vt:lpstr>
      <vt:lpstr>Виховна робота та робота учнівського самоврядування</vt:lpstr>
      <vt:lpstr>Розділ ІІІ. Педагогічна діяльність</vt:lpstr>
      <vt:lpstr>Стратегічна ціль: Реалізація концепції НУШ</vt:lpstr>
      <vt:lpstr>Стратегічна ціль: методична робота і кадрове забезпечення</vt:lpstr>
      <vt:lpstr>Презентация PowerPoint</vt:lpstr>
      <vt:lpstr>Стратегічна ціль: Реалізація завдань педагогічного колективу на 2025 – 2026 н.р.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Звіт директора  за 2024-2025 н.р.</dc:title>
  <dc:creator>USER</dc:creator>
  <cp:lastModifiedBy>USER</cp:lastModifiedBy>
  <cp:revision>27</cp:revision>
  <dcterms:created xsi:type="dcterms:W3CDTF">2025-06-16T12:34:17Z</dcterms:created>
  <dcterms:modified xsi:type="dcterms:W3CDTF">2025-06-18T09:10:45Z</dcterms:modified>
</cp:coreProperties>
</file>