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11"/>
  </p:notesMasterIdLst>
  <p:sldIdLst>
    <p:sldId id="256" r:id="rId4"/>
    <p:sldId id="330" r:id="rId5"/>
    <p:sldId id="257" r:id="rId6"/>
    <p:sldId id="376" r:id="rId7"/>
    <p:sldId id="377" r:id="rId8"/>
    <p:sldId id="393" r:id="rId9"/>
    <p:sldId id="401" r:id="rId10"/>
    <p:sldId id="402" r:id="rId11"/>
    <p:sldId id="258" r:id="rId12"/>
    <p:sldId id="277" r:id="rId13"/>
    <p:sldId id="448" r:id="rId14"/>
    <p:sldId id="262" r:id="rId15"/>
    <p:sldId id="263" r:id="rId16"/>
    <p:sldId id="288" r:id="rId17"/>
    <p:sldId id="331" r:id="rId18"/>
    <p:sldId id="334" r:id="rId19"/>
    <p:sldId id="387" r:id="rId20"/>
    <p:sldId id="428" r:id="rId21"/>
    <p:sldId id="429" r:id="rId22"/>
    <p:sldId id="430" r:id="rId23"/>
    <p:sldId id="266" r:id="rId24"/>
    <p:sldId id="275" r:id="rId25"/>
    <p:sldId id="283" r:id="rId26"/>
    <p:sldId id="447" r:id="rId27"/>
    <p:sldId id="446" r:id="rId28"/>
    <p:sldId id="427" r:id="rId29"/>
    <p:sldId id="301" r:id="rId30"/>
    <p:sldId id="388" r:id="rId31"/>
    <p:sldId id="389" r:id="rId32"/>
    <p:sldId id="456" r:id="rId33"/>
    <p:sldId id="390" r:id="rId34"/>
    <p:sldId id="280" r:id="rId35"/>
    <p:sldId id="464" r:id="rId36"/>
    <p:sldId id="465" r:id="rId37"/>
    <p:sldId id="391" r:id="rId38"/>
    <p:sldId id="268" r:id="rId39"/>
    <p:sldId id="392" r:id="rId40"/>
    <p:sldId id="282" r:id="rId41"/>
    <p:sldId id="461" r:id="rId42"/>
    <p:sldId id="462" r:id="rId43"/>
    <p:sldId id="400" r:id="rId44"/>
    <p:sldId id="379" r:id="rId45"/>
    <p:sldId id="380" r:id="rId46"/>
    <p:sldId id="381" r:id="rId47"/>
    <p:sldId id="361" r:id="rId48"/>
    <p:sldId id="382" r:id="rId49"/>
    <p:sldId id="383" r:id="rId50"/>
    <p:sldId id="384" r:id="rId51"/>
    <p:sldId id="394" r:id="rId52"/>
    <p:sldId id="395" r:id="rId53"/>
    <p:sldId id="396" r:id="rId54"/>
    <p:sldId id="397" r:id="rId55"/>
    <p:sldId id="398" r:id="rId56"/>
    <p:sldId id="399" r:id="rId57"/>
    <p:sldId id="466" r:id="rId58"/>
    <p:sldId id="467" r:id="rId59"/>
    <p:sldId id="416" r:id="rId60"/>
    <p:sldId id="419" r:id="rId61"/>
    <p:sldId id="417" r:id="rId62"/>
    <p:sldId id="418" r:id="rId63"/>
    <p:sldId id="420" r:id="rId64"/>
    <p:sldId id="421" r:id="rId65"/>
    <p:sldId id="422" r:id="rId66"/>
    <p:sldId id="424" r:id="rId67"/>
    <p:sldId id="423" r:id="rId68"/>
    <p:sldId id="425" r:id="rId69"/>
    <p:sldId id="426" r:id="rId70"/>
    <p:sldId id="431" r:id="rId71"/>
    <p:sldId id="432" r:id="rId72"/>
    <p:sldId id="434" r:id="rId73"/>
    <p:sldId id="444" r:id="rId74"/>
    <p:sldId id="435" r:id="rId75"/>
    <p:sldId id="445" r:id="rId76"/>
    <p:sldId id="438" r:id="rId77"/>
    <p:sldId id="439" r:id="rId78"/>
    <p:sldId id="436" r:id="rId79"/>
    <p:sldId id="437" r:id="rId80"/>
    <p:sldId id="440" r:id="rId81"/>
    <p:sldId id="441" r:id="rId82"/>
    <p:sldId id="458" r:id="rId83"/>
    <p:sldId id="457" r:id="rId84"/>
    <p:sldId id="442" r:id="rId85"/>
    <p:sldId id="404" r:id="rId86"/>
    <p:sldId id="403" r:id="rId87"/>
    <p:sldId id="451" r:id="rId88"/>
    <p:sldId id="405" r:id="rId89"/>
    <p:sldId id="406" r:id="rId90"/>
    <p:sldId id="407" r:id="rId91"/>
    <p:sldId id="408" r:id="rId92"/>
    <p:sldId id="409" r:id="rId93"/>
    <p:sldId id="410" r:id="rId94"/>
    <p:sldId id="411" r:id="rId95"/>
    <p:sldId id="412" r:id="rId96"/>
    <p:sldId id="413" r:id="rId97"/>
    <p:sldId id="460" r:id="rId98"/>
    <p:sldId id="414" r:id="rId99"/>
    <p:sldId id="415" r:id="rId100"/>
    <p:sldId id="459" r:id="rId101"/>
    <p:sldId id="339" r:id="rId102"/>
    <p:sldId id="298" r:id="rId103"/>
    <p:sldId id="450" r:id="rId104"/>
    <p:sldId id="452" r:id="rId105"/>
    <p:sldId id="453" r:id="rId106"/>
    <p:sldId id="454" r:id="rId107"/>
    <p:sldId id="455" r:id="rId108"/>
    <p:sldId id="449" r:id="rId109"/>
    <p:sldId id="293" r:id="rId1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821" autoAdjust="0"/>
    <p:restoredTop sz="94660"/>
  </p:normalViewPr>
  <p:slideViewPr>
    <p:cSldViewPr>
      <p:cViewPr>
        <p:scale>
          <a:sx n="70" d="100"/>
          <a:sy n="70" d="100"/>
        </p:scale>
        <p:origin x="-918" y="-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slide" Target="slides/slide107.xml"/><Relationship Id="rId115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plotArea>
      <c:layout>
        <c:manualLayout>
          <c:layoutTarget val="inner"/>
          <c:xMode val="edge"/>
          <c:yMode val="edge"/>
          <c:x val="0.21909027947961174"/>
          <c:y val="2.5611244875382348E-2"/>
          <c:w val="0.74614741907261584"/>
          <c:h val="0.91917849938179264"/>
        </c:manualLayout>
      </c:layout>
      <c:barChart>
        <c:barDir val="bar"/>
        <c:grouping val="stacked"/>
        <c:ser>
          <c:idx val="0"/>
          <c:order val="0"/>
          <c:tx>
            <c:strRef>
              <c:f>Лист1!$C$1:$C$5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Назва школи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Лист1!$C$6:$C$37</c:f>
              <c:numCache>
                <c:formatCode>General</c:formatCode>
                <c:ptCount val="32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1</c:v>
                </c:pt>
                <c:pt idx="25">
                  <c:v>2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Лист1!$D$1:$D$5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І місце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Лист1!$D$6:$D$37</c:f>
              <c:numCache>
                <c:formatCode>General</c:formatCode>
                <c:ptCount val="32"/>
              </c:numCache>
            </c:numRef>
          </c:val>
        </c:ser>
        <c:ser>
          <c:idx val="2"/>
          <c:order val="2"/>
          <c:tx>
            <c:strRef>
              <c:f>Лист1!$E$1:$E$5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І місце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Лист1!$E$6:$E$37</c:f>
              <c:numCache>
                <c:formatCode>General</c:formatCode>
                <c:ptCount val="32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6</c:v>
                </c:pt>
                <c:pt idx="8">
                  <c:v>3</c:v>
                </c:pt>
                <c:pt idx="9">
                  <c:v>0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7</c:v>
                </c:pt>
                <c:pt idx="14">
                  <c:v>2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4</c:v>
                </c:pt>
                <c:pt idx="19">
                  <c:v>1</c:v>
                </c:pt>
                <c:pt idx="20">
                  <c:v>0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  <c:pt idx="24">
                  <c:v>3</c:v>
                </c:pt>
                <c:pt idx="25">
                  <c:v>2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Лист1!$F$1:$F$5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ІІ місце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Лист1!$F$6:$F$37</c:f>
              <c:numCache>
                <c:formatCode>General</c:formatCode>
                <c:ptCount val="32"/>
              </c:numCache>
            </c:numRef>
          </c:val>
        </c:ser>
        <c:ser>
          <c:idx val="4"/>
          <c:order val="4"/>
          <c:tx>
            <c:strRef>
              <c:f>Лист1!$G$1:$G$5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ІІ місце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Лист1!$G$6:$G$37</c:f>
              <c:numCache>
                <c:formatCode>General</c:formatCode>
                <c:ptCount val="32"/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0</c:v>
                </c:pt>
                <c:pt idx="6">
                  <c:v>2</c:v>
                </c:pt>
                <c:pt idx="7">
                  <c:v>5</c:v>
                </c:pt>
                <c:pt idx="8">
                  <c:v>0</c:v>
                </c:pt>
                <c:pt idx="9">
                  <c:v>1</c:v>
                </c:pt>
                <c:pt idx="10">
                  <c:v>4</c:v>
                </c:pt>
                <c:pt idx="11">
                  <c:v>2</c:v>
                </c:pt>
                <c:pt idx="12">
                  <c:v>2</c:v>
                </c:pt>
                <c:pt idx="13">
                  <c:v>5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5</c:v>
                </c:pt>
                <c:pt idx="18">
                  <c:v>6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4</c:v>
                </c:pt>
                <c:pt idx="23">
                  <c:v>0</c:v>
                </c:pt>
                <c:pt idx="24">
                  <c:v>4</c:v>
                </c:pt>
                <c:pt idx="25">
                  <c:v>4</c:v>
                </c:pt>
                <c:pt idx="26">
                  <c:v>1</c:v>
                </c:pt>
                <c:pt idx="27">
                  <c:v>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</c:v>
                </c:pt>
              </c:numCache>
            </c:numRef>
          </c:val>
        </c:ser>
        <c:ser>
          <c:idx val="5"/>
          <c:order val="5"/>
          <c:tx>
            <c:strRef>
              <c:f>Лист1!$H$1:$H$5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ІІІ місце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Лист1!$H$6:$H$37</c:f>
              <c:numCache>
                <c:formatCode>General</c:formatCode>
                <c:ptCount val="32"/>
              </c:numCache>
            </c:numRef>
          </c:val>
        </c:ser>
        <c:ser>
          <c:idx val="6"/>
          <c:order val="6"/>
          <c:tx>
            <c:strRef>
              <c:f>Лист1!$I$1:$I$5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ІІІ місце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Лист1!$I$6:$I$37</c:f>
              <c:numCache>
                <c:formatCode>General</c:formatCode>
                <c:ptCount val="32"/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  <c:pt idx="5">
                  <c:v>3</c:v>
                </c:pt>
                <c:pt idx="6">
                  <c:v>3</c:v>
                </c:pt>
                <c:pt idx="7">
                  <c:v>13</c:v>
                </c:pt>
                <c:pt idx="8">
                  <c:v>3</c:v>
                </c:pt>
                <c:pt idx="9">
                  <c:v>1</c:v>
                </c:pt>
                <c:pt idx="10">
                  <c:v>8</c:v>
                </c:pt>
                <c:pt idx="11">
                  <c:v>4</c:v>
                </c:pt>
                <c:pt idx="12">
                  <c:v>4</c:v>
                </c:pt>
                <c:pt idx="13">
                  <c:v>12</c:v>
                </c:pt>
                <c:pt idx="14">
                  <c:v>4</c:v>
                </c:pt>
                <c:pt idx="15">
                  <c:v>2</c:v>
                </c:pt>
                <c:pt idx="16">
                  <c:v>5</c:v>
                </c:pt>
                <c:pt idx="17">
                  <c:v>7</c:v>
                </c:pt>
                <c:pt idx="18">
                  <c:v>10</c:v>
                </c:pt>
                <c:pt idx="19">
                  <c:v>1</c:v>
                </c:pt>
                <c:pt idx="20">
                  <c:v>0</c:v>
                </c:pt>
                <c:pt idx="21">
                  <c:v>3</c:v>
                </c:pt>
                <c:pt idx="22">
                  <c:v>7</c:v>
                </c:pt>
                <c:pt idx="23">
                  <c:v>1</c:v>
                </c:pt>
                <c:pt idx="24">
                  <c:v>8</c:v>
                </c:pt>
                <c:pt idx="25">
                  <c:v>8</c:v>
                </c:pt>
                <c:pt idx="26">
                  <c:v>1</c:v>
                </c:pt>
                <c:pt idx="27">
                  <c:v>3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</c:v>
                </c:pt>
              </c:numCache>
            </c:numRef>
          </c:val>
        </c:ser>
        <c:ser>
          <c:idx val="7"/>
          <c:order val="7"/>
          <c:tx>
            <c:strRef>
              <c:f>Лист1!$J$1:$J$5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Всього місць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Лист1!$J$6:$J$37</c:f>
              <c:numCache>
                <c:formatCode>General</c:formatCode>
                <c:ptCount val="32"/>
              </c:numCache>
            </c:numRef>
          </c:val>
        </c:ser>
        <c:ser>
          <c:idx val="8"/>
          <c:order val="8"/>
          <c:tx>
            <c:strRef>
              <c:f>Лист1!$K$1:$K$5</c:f>
              <c:strCache>
                <c:ptCount val="1"/>
                <c:pt idx="0">
                  <c:v>РЕЙТИНГОВА ТАБЛИЦЯ ПІДСУМКІВ ІІ ЕТАПУ ВСЕУКРАЇНСЬКИХ ОЛІМПІАД  З БАЗОВИХ ДИСЦИПЛІН У 2017 РОЦІ К-сть балів</c:v>
                </c:pt>
              </c:strCache>
            </c:strRef>
          </c:tx>
          <c:cat>
            <c:strRef>
              <c:f>Лист1!$A$6:$B$37</c:f>
              <c:strCache>
                <c:ptCount val="32"/>
                <c:pt idx="1">
                  <c:v>Буковинська ЗОШ І-ІІ ст.</c:v>
                </c:pt>
                <c:pt idx="2">
                  <c:v>Головська ЗОШ І-ІІ ст..</c:v>
                </c:pt>
                <c:pt idx="3">
                  <c:v>Жукотинська ЗОШ І-ІІ ст.</c:v>
                </c:pt>
                <c:pt idx="4">
                  <c:v>Завадівський НВК </c:v>
                </c:pt>
                <c:pt idx="5">
                  <c:v>Ісаївський НВК </c:v>
                </c:pt>
                <c:pt idx="6">
                  <c:v>Карпатський НВК</c:v>
                </c:pt>
                <c:pt idx="7">
                  <c:v>Комарницький НВК</c:v>
                </c:pt>
                <c:pt idx="8">
                  <c:v>Красненський НВК</c:v>
                </c:pt>
                <c:pt idx="9">
                  <c:v>Кривківська ЗОШ І-ІІ ст.</c:v>
                </c:pt>
                <c:pt idx="10">
                  <c:v>Ластівківський НВК</c:v>
                </c:pt>
                <c:pt idx="11">
                  <c:v>Лосиненська ЗОШ І-ІІ ст.</c:v>
                </c:pt>
                <c:pt idx="12">
                  <c:v>Либохорська ЗОШ І-ІІ ст. </c:v>
                </c:pt>
                <c:pt idx="13">
                  <c:v>Матківський НВК</c:v>
                </c:pt>
                <c:pt idx="14">
                  <c:v>Мельничненська ЗОШ</c:v>
                </c:pt>
                <c:pt idx="15">
                  <c:v>Нижненська ЗОШ І-ІІ ст.</c:v>
                </c:pt>
                <c:pt idx="16">
                  <c:v>Н. Висоцький НВК</c:v>
                </c:pt>
                <c:pt idx="17">
                  <c:v>Н.Турівський НВК </c:v>
                </c:pt>
                <c:pt idx="18">
                  <c:v>Н. Яблунський НВК</c:v>
                </c:pt>
                <c:pt idx="19">
                  <c:v>Присліпський НВК</c:v>
                </c:pt>
                <c:pt idx="20">
                  <c:v>Радицька ЗОШ І-ІІ ст.</c:v>
                </c:pt>
                <c:pt idx="21">
                  <c:v>Риківська ЗОШ І-ІІ ст.</c:v>
                </c:pt>
                <c:pt idx="22">
                  <c:v>Розлуцький НВК</c:v>
                </c:pt>
                <c:pt idx="23">
                  <c:v>Сигловатський НВК </c:v>
                </c:pt>
                <c:pt idx="24">
                  <c:v>Сянківська ЗОШ І-ІІ ст.</c:v>
                </c:pt>
                <c:pt idx="25">
                  <c:v>Турківський НВК №1</c:v>
                </c:pt>
                <c:pt idx="26">
                  <c:v>Шум'яцька ЗОШ І-ІІ ст.</c:v>
                </c:pt>
                <c:pt idx="27">
                  <c:v>Шандровецький НВК</c:v>
                </c:pt>
                <c:pt idx="28">
                  <c:v>Хащівська ЗОШ І-ІІ ст.</c:v>
                </c:pt>
                <c:pt idx="29">
                  <c:v>Яблунівська ЗОШ І-ІІ ст.</c:v>
                </c:pt>
                <c:pt idx="30">
                  <c:v>Яворівська ЗОШ І-ІІ ст.</c:v>
                </c:pt>
                <c:pt idx="31">
                  <c:v>Школа - інтернат І-ІІ ст</c:v>
                </c:pt>
              </c:strCache>
            </c:strRef>
          </c:cat>
          <c:val>
            <c:numRef>
              <c:f>Лист1!$K$6:$K$37</c:f>
              <c:numCache>
                <c:formatCode>General</c:formatCode>
                <c:ptCount val="32"/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10</c:v>
                </c:pt>
                <c:pt idx="5">
                  <c:v>6</c:v>
                </c:pt>
                <c:pt idx="6">
                  <c:v>4</c:v>
                </c:pt>
                <c:pt idx="7">
                  <c:v>23</c:v>
                </c:pt>
                <c:pt idx="8">
                  <c:v>6</c:v>
                </c:pt>
                <c:pt idx="9">
                  <c:v>1</c:v>
                </c:pt>
                <c:pt idx="10">
                  <c:v>14</c:v>
                </c:pt>
                <c:pt idx="11">
                  <c:v>6</c:v>
                </c:pt>
                <c:pt idx="12">
                  <c:v>6</c:v>
                </c:pt>
                <c:pt idx="13">
                  <c:v>19</c:v>
                </c:pt>
                <c:pt idx="14">
                  <c:v>8</c:v>
                </c:pt>
                <c:pt idx="15">
                  <c:v>2</c:v>
                </c:pt>
                <c:pt idx="16">
                  <c:v>7</c:v>
                </c:pt>
                <c:pt idx="17">
                  <c:v>10</c:v>
                </c:pt>
                <c:pt idx="18">
                  <c:v>14</c:v>
                </c:pt>
                <c:pt idx="19">
                  <c:v>2</c:v>
                </c:pt>
                <c:pt idx="20">
                  <c:v>0</c:v>
                </c:pt>
                <c:pt idx="21">
                  <c:v>5</c:v>
                </c:pt>
                <c:pt idx="22">
                  <c:v>11</c:v>
                </c:pt>
                <c:pt idx="23">
                  <c:v>2</c:v>
                </c:pt>
                <c:pt idx="24">
                  <c:v>13</c:v>
                </c:pt>
                <c:pt idx="25">
                  <c:v>14</c:v>
                </c:pt>
                <c:pt idx="26">
                  <c:v>1</c:v>
                </c:pt>
                <c:pt idx="27">
                  <c:v>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4</c:v>
                </c:pt>
              </c:numCache>
            </c:numRef>
          </c:val>
        </c:ser>
        <c:overlap val="100"/>
        <c:axId val="58190848"/>
        <c:axId val="58221312"/>
      </c:barChart>
      <c:catAx>
        <c:axId val="58190848"/>
        <c:scaling>
          <c:orientation val="minMax"/>
        </c:scaling>
        <c:axPos val="l"/>
        <c:tickLblPos val="nextTo"/>
        <c:crossAx val="58221312"/>
        <c:crosses val="autoZero"/>
        <c:auto val="1"/>
        <c:lblAlgn val="ctr"/>
        <c:lblOffset val="100"/>
      </c:catAx>
      <c:valAx>
        <c:axId val="58221312"/>
        <c:scaling>
          <c:orientation val="minMax"/>
        </c:scaling>
        <c:axPos val="b"/>
        <c:majorGridlines/>
        <c:numFmt formatCode="General" sourceLinked="1"/>
        <c:tickLblPos val="nextTo"/>
        <c:crossAx val="58190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9474114173228301"/>
          <c:y val="0.46964286309449566"/>
          <c:w val="5.2588582677165459E-3"/>
          <c:h val="0.48001453151958462"/>
        </c:manualLayout>
      </c:layout>
    </c:legend>
    <c:plotVisOnly val="1"/>
    <c:dispBlanksAs val="gap"/>
  </c:chart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41C50-6DA6-4631-BEB2-602DEBEA3AF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E9C3723-FEBF-4F23-84E1-B4056A73D4B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uk-UA" sz="2400" dirty="0" smtClean="0"/>
        </a:p>
        <a:p>
          <a:r>
            <a:rPr lang="uk-UA" sz="2400" dirty="0" smtClean="0"/>
            <a:t>Формування здобувача освіти – громадянина України, </a:t>
          </a:r>
          <a:r>
            <a:rPr lang="uk-UA" sz="2400" dirty="0" err="1" smtClean="0"/>
            <a:t>соціально-</a:t>
          </a:r>
          <a:r>
            <a:rPr lang="uk-UA" sz="2400" dirty="0" smtClean="0"/>
            <a:t> компетентної, творчої, високоморальної особистості, здатної до </a:t>
          </a:r>
          <a:r>
            <a:rPr lang="uk-UA" sz="2400" dirty="0" err="1" smtClean="0"/>
            <a:t>самореалізацїї</a:t>
          </a:r>
          <a:r>
            <a:rPr lang="uk-UA" sz="2400" dirty="0" smtClean="0"/>
            <a:t> й свідомого вибору власного місця в суспільстві.</a:t>
          </a:r>
          <a:endParaRPr lang="uk-UA" sz="2400" dirty="0"/>
        </a:p>
      </dgm:t>
    </dgm:pt>
    <dgm:pt modelId="{1133BBDC-4527-4503-B409-F0BFEC50A6EE}" type="parTrans" cxnId="{EE90F0FA-47A0-4019-A1E7-B4232FECCA6A}">
      <dgm:prSet/>
      <dgm:spPr/>
      <dgm:t>
        <a:bodyPr/>
        <a:lstStyle/>
        <a:p>
          <a:endParaRPr lang="uk-UA"/>
        </a:p>
      </dgm:t>
    </dgm:pt>
    <dgm:pt modelId="{0A9A5471-1562-490B-916D-96679C380A5F}" type="sibTrans" cxnId="{EE90F0FA-47A0-4019-A1E7-B4232FECCA6A}">
      <dgm:prSet/>
      <dgm:spPr/>
      <dgm:t>
        <a:bodyPr/>
        <a:lstStyle/>
        <a:p>
          <a:endParaRPr lang="uk-UA"/>
        </a:p>
      </dgm:t>
    </dgm:pt>
    <dgm:pt modelId="{C5DFA403-6FB7-4F25-8203-9001CC780600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i="1" dirty="0" err="1" smtClean="0"/>
            <a:t>Створення</a:t>
          </a:r>
          <a:r>
            <a:rPr lang="ru-RU" sz="2400" i="1" dirty="0" smtClean="0"/>
            <a:t> психолого-</a:t>
          </a:r>
          <a:r>
            <a:rPr lang="ru-RU" sz="2400" i="1" dirty="0" err="1" smtClean="0"/>
            <a:t>педагогічних</a:t>
          </a:r>
          <a:r>
            <a:rPr lang="en-US" sz="2400" i="1" dirty="0" smtClean="0"/>
            <a:t> </a:t>
          </a:r>
          <a:r>
            <a:rPr lang="ru-RU" sz="2400" i="1" dirty="0" smtClean="0"/>
            <a:t> умов, </a:t>
          </a:r>
          <a:r>
            <a:rPr lang="ru-RU" sz="2400" i="1" dirty="0" err="1" smtClean="0"/>
            <a:t>які</a:t>
          </a:r>
          <a:r>
            <a:rPr lang="ru-RU" sz="2400" i="1" dirty="0" smtClean="0"/>
            <a:t> </a:t>
          </a:r>
          <a:r>
            <a:rPr lang="ru-RU" sz="2400" i="1" dirty="0" err="1" smtClean="0"/>
            <a:t>сприяють</a:t>
          </a:r>
          <a:r>
            <a:rPr lang="ru-RU" sz="2400" i="1" dirty="0" smtClean="0"/>
            <a:t>  </a:t>
          </a:r>
          <a:r>
            <a:rPr lang="ru-RU" sz="2400" i="1" dirty="0" err="1" smtClean="0"/>
            <a:t>саморозвитку</a:t>
          </a:r>
          <a:r>
            <a:rPr lang="ru-RU" sz="2400" i="1" dirty="0" smtClean="0"/>
            <a:t> </a:t>
          </a:r>
          <a:r>
            <a:rPr lang="ru-RU" sz="2400" i="1" dirty="0" err="1" smtClean="0"/>
            <a:t>учнів</a:t>
          </a:r>
          <a:endParaRPr lang="uk-UA" sz="2400" dirty="0"/>
        </a:p>
      </dgm:t>
    </dgm:pt>
    <dgm:pt modelId="{04F319BC-3912-4E7C-950F-C777A3670999}" type="parTrans" cxnId="{9310A19E-4BFA-489A-B54E-F93E279ED18D}">
      <dgm:prSet/>
      <dgm:spPr/>
      <dgm:t>
        <a:bodyPr/>
        <a:lstStyle/>
        <a:p>
          <a:endParaRPr lang="uk-UA"/>
        </a:p>
      </dgm:t>
    </dgm:pt>
    <dgm:pt modelId="{76ABC795-B7D8-4C7E-84FB-C2AA46A22B1F}" type="sibTrans" cxnId="{9310A19E-4BFA-489A-B54E-F93E279ED18D}">
      <dgm:prSet/>
      <dgm:spPr/>
      <dgm:t>
        <a:bodyPr/>
        <a:lstStyle/>
        <a:p>
          <a:endParaRPr lang="uk-UA"/>
        </a:p>
      </dgm:t>
    </dgm:pt>
    <dgm:pt modelId="{2DDFF0E2-14CA-416D-BCA8-63301E70EC3B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i="1" dirty="0" err="1" smtClean="0"/>
            <a:t>Створення</a:t>
          </a:r>
          <a:r>
            <a:rPr lang="ru-RU" sz="2400" i="1" dirty="0" smtClean="0"/>
            <a:t>  умов, </a:t>
          </a:r>
          <a:r>
            <a:rPr lang="ru-RU" sz="2400" i="1" dirty="0" err="1" smtClean="0"/>
            <a:t>які</a:t>
          </a:r>
          <a:r>
            <a:rPr lang="ru-RU" sz="2400" i="1" dirty="0" smtClean="0"/>
            <a:t> </a:t>
          </a:r>
          <a:r>
            <a:rPr lang="ru-RU" sz="2400" i="1" dirty="0" err="1" smtClean="0"/>
            <a:t>викликають</a:t>
          </a:r>
          <a:r>
            <a:rPr lang="ru-RU" sz="2400" i="1" dirty="0" smtClean="0"/>
            <a:t> у кожного </a:t>
          </a:r>
          <a:r>
            <a:rPr lang="ru-RU" sz="2400" i="1" dirty="0" err="1" smtClean="0"/>
            <a:t>вчителя</a:t>
          </a:r>
          <a:r>
            <a:rPr lang="ru-RU" sz="2400" i="1" dirty="0" smtClean="0"/>
            <a:t> </a:t>
          </a:r>
          <a:r>
            <a:rPr lang="ru-RU" sz="2400" i="1" dirty="0" err="1" smtClean="0"/>
            <a:t>інтерес</a:t>
          </a:r>
          <a:r>
            <a:rPr lang="ru-RU" sz="2400" i="1" dirty="0" smtClean="0"/>
            <a:t> до </a:t>
          </a:r>
          <a:r>
            <a:rPr lang="ru-RU" sz="2400" i="1" dirty="0" err="1" smtClean="0"/>
            <a:t>роботи</a:t>
          </a:r>
          <a:r>
            <a:rPr lang="ru-RU" sz="2400" i="1" dirty="0" smtClean="0"/>
            <a:t>, </a:t>
          </a:r>
          <a:r>
            <a:rPr lang="ru-RU" sz="2400" i="1" dirty="0" err="1" smtClean="0"/>
            <a:t>бажання</a:t>
          </a:r>
          <a:r>
            <a:rPr lang="ru-RU" sz="2400" i="1" dirty="0" smtClean="0"/>
            <a:t> </a:t>
          </a:r>
          <a:r>
            <a:rPr lang="ru-RU" sz="2400" i="1" dirty="0" err="1" smtClean="0"/>
            <a:t>досягти</a:t>
          </a:r>
          <a:r>
            <a:rPr lang="ru-RU" sz="2400" i="1" dirty="0" smtClean="0"/>
            <a:t> </a:t>
          </a:r>
          <a:r>
            <a:rPr lang="ru-RU" sz="2400" i="1" dirty="0" err="1" smtClean="0"/>
            <a:t>високих</a:t>
          </a:r>
          <a:r>
            <a:rPr lang="ru-RU" sz="2400" i="1" dirty="0" smtClean="0"/>
            <a:t> </a:t>
          </a:r>
          <a:r>
            <a:rPr lang="ru-RU" sz="2400" i="1" dirty="0" err="1" smtClean="0"/>
            <a:t>результатів</a:t>
          </a:r>
          <a:r>
            <a:rPr lang="ru-RU" sz="2400" i="1" dirty="0" smtClean="0"/>
            <a:t>.</a:t>
          </a:r>
          <a:endParaRPr lang="uk-UA" sz="2400" dirty="0"/>
        </a:p>
      </dgm:t>
    </dgm:pt>
    <dgm:pt modelId="{F9025AFA-C207-44DF-9153-72D96EC8320E}" type="parTrans" cxnId="{68568084-CFDE-4670-9C5D-1AB3F63EA17B}">
      <dgm:prSet/>
      <dgm:spPr/>
      <dgm:t>
        <a:bodyPr/>
        <a:lstStyle/>
        <a:p>
          <a:endParaRPr lang="uk-UA"/>
        </a:p>
      </dgm:t>
    </dgm:pt>
    <dgm:pt modelId="{F19DFA2A-86CC-426D-9B73-59A519299F4F}" type="sibTrans" cxnId="{68568084-CFDE-4670-9C5D-1AB3F63EA17B}">
      <dgm:prSet/>
      <dgm:spPr/>
      <dgm:t>
        <a:bodyPr/>
        <a:lstStyle/>
        <a:p>
          <a:endParaRPr lang="uk-UA"/>
        </a:p>
      </dgm:t>
    </dgm:pt>
    <dgm:pt modelId="{06EAB47F-B14B-4077-A670-ECD241DD2D44}" type="pres">
      <dgm:prSet presAssocID="{FD741C50-6DA6-4631-BEB2-602DEBEA3AF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BB2FEB7-3656-4DE5-A7B8-D0B99EFD72CC}" type="pres">
      <dgm:prSet presAssocID="{AE9C3723-FEBF-4F23-84E1-B4056A73D4B8}" presName="circle1" presStyleLbl="node1" presStyleIdx="0" presStyleCnt="3" custScaleX="122704" custLinFactNeighborX="14190" custLinFactNeighborY="-5956"/>
      <dgm:spPr>
        <a:solidFill>
          <a:schemeClr val="accent6">
            <a:lumMod val="60000"/>
            <a:lumOff val="40000"/>
          </a:schemeClr>
        </a:solidFill>
      </dgm:spPr>
    </dgm:pt>
    <dgm:pt modelId="{358D2E37-5AF7-4EAB-9ACA-178685630059}" type="pres">
      <dgm:prSet presAssocID="{AE9C3723-FEBF-4F23-84E1-B4056A73D4B8}" presName="space" presStyleCnt="0"/>
      <dgm:spPr/>
    </dgm:pt>
    <dgm:pt modelId="{6A805120-49B0-40D5-A935-61D807B81042}" type="pres">
      <dgm:prSet presAssocID="{AE9C3723-FEBF-4F23-84E1-B4056A73D4B8}" presName="rect1" presStyleLbl="alignAcc1" presStyleIdx="0" presStyleCnt="3" custScaleY="100000" custLinFactNeighborX="-5937" custLinFactNeighborY="-6681"/>
      <dgm:spPr/>
      <dgm:t>
        <a:bodyPr/>
        <a:lstStyle/>
        <a:p>
          <a:endParaRPr lang="uk-UA"/>
        </a:p>
      </dgm:t>
    </dgm:pt>
    <dgm:pt modelId="{9CD32640-AC48-46CE-9A5B-21ED973DF25F}" type="pres">
      <dgm:prSet presAssocID="{C5DFA403-6FB7-4F25-8203-9001CC780600}" presName="vertSpace2" presStyleLbl="node1" presStyleIdx="0" presStyleCnt="3"/>
      <dgm:spPr/>
    </dgm:pt>
    <dgm:pt modelId="{7DDC935B-9DE3-4A21-B548-034E7B8CEDC9}" type="pres">
      <dgm:prSet presAssocID="{C5DFA403-6FB7-4F25-8203-9001CC780600}" presName="circle2" presStyleLbl="node1" presStyleIdx="1" presStyleCnt="3" custScaleY="80235" custLinFactNeighborX="-9459" custLinFactNeighborY="2389"/>
      <dgm:spPr>
        <a:solidFill>
          <a:schemeClr val="accent3">
            <a:lumMod val="20000"/>
            <a:lumOff val="80000"/>
          </a:schemeClr>
        </a:solidFill>
      </dgm:spPr>
    </dgm:pt>
    <dgm:pt modelId="{BF05B51D-9C26-423E-A893-D63A7798227D}" type="pres">
      <dgm:prSet presAssocID="{C5DFA403-6FB7-4F25-8203-9001CC780600}" presName="rect2" presStyleLbl="alignAcc1" presStyleIdx="1" presStyleCnt="3" custScaleY="67415" custLinFactNeighborX="-5937" custLinFactNeighborY="-11720"/>
      <dgm:spPr/>
      <dgm:t>
        <a:bodyPr/>
        <a:lstStyle/>
        <a:p>
          <a:endParaRPr lang="uk-UA"/>
        </a:p>
      </dgm:t>
    </dgm:pt>
    <dgm:pt modelId="{A46859AB-FA80-4A2C-A338-4A647BE57119}" type="pres">
      <dgm:prSet presAssocID="{2DDFF0E2-14CA-416D-BCA8-63301E70EC3B}" presName="vertSpace3" presStyleLbl="node1" presStyleIdx="1" presStyleCnt="3"/>
      <dgm:spPr/>
    </dgm:pt>
    <dgm:pt modelId="{D2E62C99-FEE2-428A-8CBC-212A33689440}" type="pres">
      <dgm:prSet presAssocID="{2DDFF0E2-14CA-416D-BCA8-63301E70EC3B}" presName="circle3" presStyleLbl="node1" presStyleIdx="2" presStyleCnt="3" custScaleY="74063" custLinFactNeighborX="-22067" custLinFactNeighborY="-47523"/>
      <dgm:spPr>
        <a:solidFill>
          <a:schemeClr val="accent5">
            <a:lumMod val="40000"/>
            <a:lumOff val="60000"/>
          </a:schemeClr>
        </a:solidFill>
      </dgm:spPr>
    </dgm:pt>
    <dgm:pt modelId="{9D353C2A-9C4E-4070-B4AA-9601508448E2}" type="pres">
      <dgm:prSet presAssocID="{2DDFF0E2-14CA-416D-BCA8-63301E70EC3B}" presName="rect3" presStyleLbl="alignAcc1" presStyleIdx="2" presStyleCnt="3" custScaleY="80769" custLinFactNeighborX="-5417" custLinFactNeighborY="-9839"/>
      <dgm:spPr/>
      <dgm:t>
        <a:bodyPr/>
        <a:lstStyle/>
        <a:p>
          <a:endParaRPr lang="uk-UA"/>
        </a:p>
      </dgm:t>
    </dgm:pt>
    <dgm:pt modelId="{4A00033A-4531-4697-97B2-B64C6E779106}" type="pres">
      <dgm:prSet presAssocID="{AE9C3723-FEBF-4F23-84E1-B4056A73D4B8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94C42B-EE8A-4136-9AFE-96CE0C315561}" type="pres">
      <dgm:prSet presAssocID="{C5DFA403-6FB7-4F25-8203-9001CC780600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109B4C-A1FB-4030-B5DF-511F22528EA1}" type="pres">
      <dgm:prSet presAssocID="{2DDFF0E2-14CA-416D-BCA8-63301E70EC3B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8568084-CFDE-4670-9C5D-1AB3F63EA17B}" srcId="{FD741C50-6DA6-4631-BEB2-602DEBEA3AF0}" destId="{2DDFF0E2-14CA-416D-BCA8-63301E70EC3B}" srcOrd="2" destOrd="0" parTransId="{F9025AFA-C207-44DF-9153-72D96EC8320E}" sibTransId="{F19DFA2A-86CC-426D-9B73-59A519299F4F}"/>
    <dgm:cxn modelId="{E2611A0E-59E3-4F64-991C-6B7AF8666A41}" type="presOf" srcId="{FD741C50-6DA6-4631-BEB2-602DEBEA3AF0}" destId="{06EAB47F-B14B-4077-A670-ECD241DD2D44}" srcOrd="0" destOrd="0" presId="urn:microsoft.com/office/officeart/2005/8/layout/target3"/>
    <dgm:cxn modelId="{98EF25C4-7DF6-445C-8586-4ECA5B7DC0B6}" type="presOf" srcId="{AE9C3723-FEBF-4F23-84E1-B4056A73D4B8}" destId="{4A00033A-4531-4697-97B2-B64C6E779106}" srcOrd="1" destOrd="0" presId="urn:microsoft.com/office/officeart/2005/8/layout/target3"/>
    <dgm:cxn modelId="{5E698762-2A88-4694-B091-BD2C163EFBAE}" type="presOf" srcId="{C5DFA403-6FB7-4F25-8203-9001CC780600}" destId="{BF05B51D-9C26-423E-A893-D63A7798227D}" srcOrd="0" destOrd="0" presId="urn:microsoft.com/office/officeart/2005/8/layout/target3"/>
    <dgm:cxn modelId="{75030DE9-7263-4531-9D54-3CD4090E66B7}" type="presOf" srcId="{2DDFF0E2-14CA-416D-BCA8-63301E70EC3B}" destId="{9D353C2A-9C4E-4070-B4AA-9601508448E2}" srcOrd="0" destOrd="0" presId="urn:microsoft.com/office/officeart/2005/8/layout/target3"/>
    <dgm:cxn modelId="{2332B420-8287-490B-AB07-C02D8B109B32}" type="presOf" srcId="{C5DFA403-6FB7-4F25-8203-9001CC780600}" destId="{0394C42B-EE8A-4136-9AFE-96CE0C315561}" srcOrd="1" destOrd="0" presId="urn:microsoft.com/office/officeart/2005/8/layout/target3"/>
    <dgm:cxn modelId="{9310A19E-4BFA-489A-B54E-F93E279ED18D}" srcId="{FD741C50-6DA6-4631-BEB2-602DEBEA3AF0}" destId="{C5DFA403-6FB7-4F25-8203-9001CC780600}" srcOrd="1" destOrd="0" parTransId="{04F319BC-3912-4E7C-950F-C777A3670999}" sibTransId="{76ABC795-B7D8-4C7E-84FB-C2AA46A22B1F}"/>
    <dgm:cxn modelId="{5C164BA8-5E29-437A-8098-2E102F85E504}" type="presOf" srcId="{AE9C3723-FEBF-4F23-84E1-B4056A73D4B8}" destId="{6A805120-49B0-40D5-A935-61D807B81042}" srcOrd="0" destOrd="0" presId="urn:microsoft.com/office/officeart/2005/8/layout/target3"/>
    <dgm:cxn modelId="{A2705D53-71C7-40C4-8C92-2709E0EB9CA5}" type="presOf" srcId="{2DDFF0E2-14CA-416D-BCA8-63301E70EC3B}" destId="{18109B4C-A1FB-4030-B5DF-511F22528EA1}" srcOrd="1" destOrd="0" presId="urn:microsoft.com/office/officeart/2005/8/layout/target3"/>
    <dgm:cxn modelId="{EE90F0FA-47A0-4019-A1E7-B4232FECCA6A}" srcId="{FD741C50-6DA6-4631-BEB2-602DEBEA3AF0}" destId="{AE9C3723-FEBF-4F23-84E1-B4056A73D4B8}" srcOrd="0" destOrd="0" parTransId="{1133BBDC-4527-4503-B409-F0BFEC50A6EE}" sibTransId="{0A9A5471-1562-490B-916D-96679C380A5F}"/>
    <dgm:cxn modelId="{6094DC23-80D0-4B15-A2CE-6A69521D233C}" type="presParOf" srcId="{06EAB47F-B14B-4077-A670-ECD241DD2D44}" destId="{4BB2FEB7-3656-4DE5-A7B8-D0B99EFD72CC}" srcOrd="0" destOrd="0" presId="urn:microsoft.com/office/officeart/2005/8/layout/target3"/>
    <dgm:cxn modelId="{8AE2A6B7-F3A0-403D-A29E-A45DEF98FCAE}" type="presParOf" srcId="{06EAB47F-B14B-4077-A670-ECD241DD2D44}" destId="{358D2E37-5AF7-4EAB-9ACA-178685630059}" srcOrd="1" destOrd="0" presId="urn:microsoft.com/office/officeart/2005/8/layout/target3"/>
    <dgm:cxn modelId="{B7CBE044-DCAA-46CB-8558-FB91F9F0B41B}" type="presParOf" srcId="{06EAB47F-B14B-4077-A670-ECD241DD2D44}" destId="{6A805120-49B0-40D5-A935-61D807B81042}" srcOrd="2" destOrd="0" presId="urn:microsoft.com/office/officeart/2005/8/layout/target3"/>
    <dgm:cxn modelId="{4522487A-546C-47CC-B37D-185CCAA1ED0B}" type="presParOf" srcId="{06EAB47F-B14B-4077-A670-ECD241DD2D44}" destId="{9CD32640-AC48-46CE-9A5B-21ED973DF25F}" srcOrd="3" destOrd="0" presId="urn:microsoft.com/office/officeart/2005/8/layout/target3"/>
    <dgm:cxn modelId="{193AB22B-F134-4D23-9364-F30011DB7080}" type="presParOf" srcId="{06EAB47F-B14B-4077-A670-ECD241DD2D44}" destId="{7DDC935B-9DE3-4A21-B548-034E7B8CEDC9}" srcOrd="4" destOrd="0" presId="urn:microsoft.com/office/officeart/2005/8/layout/target3"/>
    <dgm:cxn modelId="{84CD6614-331C-4EA0-A2F1-0CE4F94CCC69}" type="presParOf" srcId="{06EAB47F-B14B-4077-A670-ECD241DD2D44}" destId="{BF05B51D-9C26-423E-A893-D63A7798227D}" srcOrd="5" destOrd="0" presId="urn:microsoft.com/office/officeart/2005/8/layout/target3"/>
    <dgm:cxn modelId="{727D3CC9-7336-40CB-B800-F4679AE51B9E}" type="presParOf" srcId="{06EAB47F-B14B-4077-A670-ECD241DD2D44}" destId="{A46859AB-FA80-4A2C-A338-4A647BE57119}" srcOrd="6" destOrd="0" presId="urn:microsoft.com/office/officeart/2005/8/layout/target3"/>
    <dgm:cxn modelId="{A6812E53-E8F2-4D63-AE8C-973AE4AC00E7}" type="presParOf" srcId="{06EAB47F-B14B-4077-A670-ECD241DD2D44}" destId="{D2E62C99-FEE2-428A-8CBC-212A33689440}" srcOrd="7" destOrd="0" presId="urn:microsoft.com/office/officeart/2005/8/layout/target3"/>
    <dgm:cxn modelId="{9F1CB944-052B-47EC-9E94-EFF9F14C8EA1}" type="presParOf" srcId="{06EAB47F-B14B-4077-A670-ECD241DD2D44}" destId="{9D353C2A-9C4E-4070-B4AA-9601508448E2}" srcOrd="8" destOrd="0" presId="urn:microsoft.com/office/officeart/2005/8/layout/target3"/>
    <dgm:cxn modelId="{4C51F658-B71C-436E-9C37-EEB2CC8E8495}" type="presParOf" srcId="{06EAB47F-B14B-4077-A670-ECD241DD2D44}" destId="{4A00033A-4531-4697-97B2-B64C6E779106}" srcOrd="9" destOrd="0" presId="urn:microsoft.com/office/officeart/2005/8/layout/target3"/>
    <dgm:cxn modelId="{6F27C2F1-0F9D-4315-B61D-1D0329888868}" type="presParOf" srcId="{06EAB47F-B14B-4077-A670-ECD241DD2D44}" destId="{0394C42B-EE8A-4136-9AFE-96CE0C315561}" srcOrd="10" destOrd="0" presId="urn:microsoft.com/office/officeart/2005/8/layout/target3"/>
    <dgm:cxn modelId="{F66DDAC0-B4F1-4B3B-961F-84E85C64A71C}" type="presParOf" srcId="{06EAB47F-B14B-4077-A670-ECD241DD2D44}" destId="{18109B4C-A1FB-4030-B5DF-511F22528EA1}" srcOrd="11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111E93-27F3-4A7D-85B2-AC74B5FFE6C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D56CCE0-6868-4EA1-AD78-E14DD3AE19CA}" type="pres">
      <dgm:prSet presAssocID="{67111E93-27F3-4A7D-85B2-AC74B5FFE6C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</dgm:ptLst>
  <dgm:cxnLst>
    <dgm:cxn modelId="{E7B74615-D765-4296-91CF-D24F5E80A5CD}" type="presOf" srcId="{67111E93-27F3-4A7D-85B2-AC74B5FFE6CE}" destId="{7D56CCE0-6868-4EA1-AD78-E14DD3AE19CA}" srcOrd="0" destOrd="0" presId="urn:microsoft.com/office/officeart/2005/8/layout/venn1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2FEB7-3656-4DE5-A7B8-D0B99EFD72CC}">
      <dsp:nvSpPr>
        <dsp:cNvPr id="0" name=""/>
        <dsp:cNvSpPr/>
      </dsp:nvSpPr>
      <dsp:spPr>
        <a:xfrm>
          <a:off x="432048" y="400834"/>
          <a:ext cx="6226697" cy="5074567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05120-49B0-40D5-A935-61D807B81042}">
      <dsp:nvSpPr>
        <dsp:cNvPr id="0" name=""/>
        <dsp:cNvSpPr/>
      </dsp:nvSpPr>
      <dsp:spPr>
        <a:xfrm>
          <a:off x="2473826" y="364044"/>
          <a:ext cx="5920329" cy="5074567"/>
        </a:xfrm>
        <a:prstGeom prst="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Формування здобувача освіти – громадянина України, соціально компетентної, творчої, високоморальної особистості, здатної до </a:t>
          </a:r>
          <a:r>
            <a:rPr lang="uk-UA" sz="2400" kern="1200" dirty="0" err="1" smtClean="0"/>
            <a:t>самореалізацїї</a:t>
          </a:r>
          <a:r>
            <a:rPr lang="uk-UA" sz="2400" kern="1200" dirty="0" smtClean="0"/>
            <a:t> й свідомого вибору власного місця в суспільстві.</a:t>
          </a:r>
          <a:endParaRPr lang="uk-UA" sz="2400" kern="1200" dirty="0"/>
        </a:p>
      </dsp:txBody>
      <dsp:txXfrm>
        <a:off x="2473826" y="364044"/>
        <a:ext cx="5920329" cy="1522373"/>
      </dsp:txXfrm>
    </dsp:sp>
    <dsp:sp modelId="{7DDC935B-9DE3-4A21-B548-034E7B8CEDC9}">
      <dsp:nvSpPr>
        <dsp:cNvPr id="0" name=""/>
        <dsp:cNvSpPr/>
      </dsp:nvSpPr>
      <dsp:spPr>
        <a:xfrm>
          <a:off x="864081" y="2304250"/>
          <a:ext cx="3298465" cy="264652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5B51D-9C26-423E-A893-D63A7798227D}">
      <dsp:nvSpPr>
        <dsp:cNvPr id="0" name=""/>
        <dsp:cNvSpPr/>
      </dsp:nvSpPr>
      <dsp:spPr>
        <a:xfrm>
          <a:off x="2473826" y="2376272"/>
          <a:ext cx="5920329" cy="2223660"/>
        </a:xfrm>
        <a:prstGeom prst="rect">
          <a:avLst/>
        </a:prstGeom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err="1" smtClean="0"/>
            <a:t>Створення</a:t>
          </a:r>
          <a:r>
            <a:rPr lang="ru-RU" sz="2400" i="1" kern="1200" dirty="0" smtClean="0"/>
            <a:t> психолого-</a:t>
          </a:r>
          <a:r>
            <a:rPr lang="ru-RU" sz="2400" i="1" kern="1200" dirty="0" err="1" smtClean="0"/>
            <a:t>педагогічних</a:t>
          </a:r>
          <a:r>
            <a:rPr lang="en-US" sz="2400" i="1" kern="1200" dirty="0" smtClean="0"/>
            <a:t> </a:t>
          </a:r>
          <a:r>
            <a:rPr lang="ru-RU" sz="2400" i="1" kern="1200" dirty="0" smtClean="0"/>
            <a:t> умов, </a:t>
          </a:r>
          <a:r>
            <a:rPr lang="ru-RU" sz="2400" i="1" kern="1200" dirty="0" err="1" smtClean="0"/>
            <a:t>які</a:t>
          </a:r>
          <a:r>
            <a:rPr lang="ru-RU" sz="2400" i="1" kern="1200" dirty="0" smtClean="0"/>
            <a:t> </a:t>
          </a:r>
          <a:r>
            <a:rPr lang="ru-RU" sz="2400" i="1" kern="1200" dirty="0" err="1" smtClean="0"/>
            <a:t>сприяють</a:t>
          </a:r>
          <a:r>
            <a:rPr lang="ru-RU" sz="2400" i="1" kern="1200" dirty="0" smtClean="0"/>
            <a:t>  </a:t>
          </a:r>
          <a:r>
            <a:rPr lang="ru-RU" sz="2400" i="1" kern="1200" dirty="0" err="1" smtClean="0"/>
            <a:t>саморозвитку</a:t>
          </a:r>
          <a:r>
            <a:rPr lang="ru-RU" sz="2400" i="1" kern="1200" dirty="0" smtClean="0"/>
            <a:t> </a:t>
          </a:r>
          <a:r>
            <a:rPr lang="ru-RU" sz="2400" i="1" kern="1200" dirty="0" err="1" smtClean="0"/>
            <a:t>учнів</a:t>
          </a:r>
          <a:endParaRPr lang="uk-UA" sz="2400" kern="1200" dirty="0"/>
        </a:p>
      </dsp:txBody>
      <dsp:txXfrm>
        <a:off x="2473826" y="2376272"/>
        <a:ext cx="5920329" cy="1026304"/>
      </dsp:txXfrm>
    </dsp:sp>
    <dsp:sp modelId="{D2E62C99-FEE2-428A-8CBC-212A33689440}">
      <dsp:nvSpPr>
        <dsp:cNvPr id="0" name=""/>
        <dsp:cNvSpPr/>
      </dsp:nvSpPr>
      <dsp:spPr>
        <a:xfrm>
          <a:off x="1728190" y="3024342"/>
          <a:ext cx="1522368" cy="112751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53C2A-9C4E-4070-B4AA-9601508448E2}">
      <dsp:nvSpPr>
        <dsp:cNvPr id="0" name=""/>
        <dsp:cNvSpPr/>
      </dsp:nvSpPr>
      <dsp:spPr>
        <a:xfrm>
          <a:off x="2504612" y="3744415"/>
          <a:ext cx="5920329" cy="1229602"/>
        </a:xfrm>
        <a:prstGeom prst="rect">
          <a:avLst/>
        </a:prstGeom>
        <a:gradFill rotWithShape="1">
          <a:gsLst>
            <a:gs pos="28000">
              <a:schemeClr val="accent6">
                <a:tint val="18000"/>
                <a:satMod val="120000"/>
                <a:lumMod val="88000"/>
              </a:schemeClr>
            </a:gs>
            <a:gs pos="100000">
              <a:schemeClr val="accent6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err="1" smtClean="0"/>
            <a:t>Створення</a:t>
          </a:r>
          <a:r>
            <a:rPr lang="ru-RU" sz="2400" i="1" kern="1200" dirty="0" smtClean="0"/>
            <a:t>  умов, </a:t>
          </a:r>
          <a:r>
            <a:rPr lang="ru-RU" sz="2400" i="1" kern="1200" dirty="0" err="1" smtClean="0"/>
            <a:t>які</a:t>
          </a:r>
          <a:r>
            <a:rPr lang="ru-RU" sz="2400" i="1" kern="1200" dirty="0" smtClean="0"/>
            <a:t> </a:t>
          </a:r>
          <a:r>
            <a:rPr lang="ru-RU" sz="2400" i="1" kern="1200" dirty="0" err="1" smtClean="0"/>
            <a:t>викликають</a:t>
          </a:r>
          <a:r>
            <a:rPr lang="ru-RU" sz="2400" i="1" kern="1200" dirty="0" smtClean="0"/>
            <a:t> у кожного </a:t>
          </a:r>
          <a:r>
            <a:rPr lang="ru-RU" sz="2400" i="1" kern="1200" dirty="0" err="1" smtClean="0"/>
            <a:t>вчителя</a:t>
          </a:r>
          <a:r>
            <a:rPr lang="ru-RU" sz="2400" i="1" kern="1200" dirty="0" smtClean="0"/>
            <a:t> </a:t>
          </a:r>
          <a:r>
            <a:rPr lang="ru-RU" sz="2400" i="1" kern="1200" dirty="0" err="1" smtClean="0"/>
            <a:t>інтерес</a:t>
          </a:r>
          <a:r>
            <a:rPr lang="ru-RU" sz="2400" i="1" kern="1200" dirty="0" smtClean="0"/>
            <a:t> до </a:t>
          </a:r>
          <a:r>
            <a:rPr lang="ru-RU" sz="2400" i="1" kern="1200" dirty="0" err="1" smtClean="0"/>
            <a:t>роботи</a:t>
          </a:r>
          <a:r>
            <a:rPr lang="ru-RU" sz="2400" i="1" kern="1200" dirty="0" smtClean="0"/>
            <a:t>, </a:t>
          </a:r>
          <a:r>
            <a:rPr lang="ru-RU" sz="2400" i="1" kern="1200" dirty="0" err="1" smtClean="0"/>
            <a:t>бажання</a:t>
          </a:r>
          <a:r>
            <a:rPr lang="ru-RU" sz="2400" i="1" kern="1200" dirty="0" smtClean="0"/>
            <a:t> </a:t>
          </a:r>
          <a:r>
            <a:rPr lang="ru-RU" sz="2400" i="1" kern="1200" dirty="0" err="1" smtClean="0"/>
            <a:t>досягти</a:t>
          </a:r>
          <a:r>
            <a:rPr lang="ru-RU" sz="2400" i="1" kern="1200" dirty="0" smtClean="0"/>
            <a:t> </a:t>
          </a:r>
          <a:r>
            <a:rPr lang="ru-RU" sz="2400" i="1" kern="1200" dirty="0" err="1" smtClean="0"/>
            <a:t>високих</a:t>
          </a:r>
          <a:r>
            <a:rPr lang="ru-RU" sz="2400" i="1" kern="1200" dirty="0" smtClean="0"/>
            <a:t> </a:t>
          </a:r>
          <a:r>
            <a:rPr lang="ru-RU" sz="2400" i="1" kern="1200" dirty="0" err="1" smtClean="0"/>
            <a:t>результатів</a:t>
          </a:r>
          <a:r>
            <a:rPr lang="ru-RU" sz="2400" i="1" kern="1200" dirty="0" smtClean="0"/>
            <a:t>.</a:t>
          </a:r>
          <a:endParaRPr lang="uk-UA" sz="2400" kern="1200" dirty="0"/>
        </a:p>
      </dsp:txBody>
      <dsp:txXfrm>
        <a:off x="2504612" y="3744415"/>
        <a:ext cx="5920329" cy="1229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0.61025</cdr:x>
      <cdr:y>0.06848</cdr:y>
    </cdr:from>
    <cdr:to>
      <cdr:x>0.95581</cdr:x>
      <cdr:y>0.20019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580112" y="432048"/>
          <a:ext cx="3159839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І місце -  </a:t>
          </a:r>
          <a:r>
            <a:rPr lang="uk-UA" sz="1600" b="1" dirty="0" err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Комарницький</a:t>
          </a:r>
          <a:r>
            <a: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НВК</a:t>
          </a:r>
        </a:p>
        <a:p xmlns:a="http://schemas.openxmlformats.org/drawingml/2006/main">
          <a:pPr algn="ctr"/>
          <a:r>
            <a:rPr lang="uk-UA" sz="1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ІІ місце – </a:t>
          </a:r>
          <a:r>
            <a:rPr lang="uk-UA" sz="1600" b="1" cap="none" spc="0" dirty="0" err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Матківський</a:t>
          </a:r>
          <a:r>
            <a:rPr lang="uk-UA" sz="1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НВК</a:t>
          </a:r>
        </a:p>
        <a:p xmlns:a="http://schemas.openxmlformats.org/drawingml/2006/main">
          <a:pPr algn="ctr"/>
          <a:r>
            <a: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ІІІ місце -  Н. </a:t>
          </a:r>
          <a:r>
            <a:rPr lang="uk-UA" sz="1600" b="1" dirty="0" err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Яблунський</a:t>
          </a:r>
          <a:r>
            <a: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 НВК</a:t>
          </a:r>
          <a:endParaRPr lang="ru-RU" sz="16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2BB38-4760-4BBE-8A38-81F4BEAF5AF1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39BC5-EB1F-4F2C-878E-74D56C5CCC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576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Результати </a:t>
            </a:r>
            <a:r>
              <a:rPr lang="uk-UA" b="1" dirty="0" err="1" smtClean="0">
                <a:solidFill>
                  <a:srgbClr val="FF0000"/>
                </a:solidFill>
              </a:rPr>
              <a:t>Яцика</a:t>
            </a:r>
            <a:r>
              <a:rPr lang="uk-UA" b="1" dirty="0" smtClean="0">
                <a:solidFill>
                  <a:srgbClr val="FF0000"/>
                </a:solidFill>
              </a:rPr>
              <a:t> ?????????????????????????????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328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39BC5-EB1F-4F2C-878E-74D56C5CCC0F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520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2328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8610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363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4988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8121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44829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121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3967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116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0601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441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1408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0228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6755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96928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7950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8102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1889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137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270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6931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876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757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14.06.2018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006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jpeg"/><Relationship Id="rId3" Type="http://schemas.openxmlformats.org/officeDocument/2006/relationships/image" Target="../media/image296.jpeg"/><Relationship Id="rId7" Type="http://schemas.openxmlformats.org/officeDocument/2006/relationships/image" Target="../media/image2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jpeg"/><Relationship Id="rId5" Type="http://schemas.microsoft.com/office/2007/relationships/hdphoto" Target="../media/hdphoto3.wdp"/><Relationship Id="rId4" Type="http://schemas.openxmlformats.org/officeDocument/2006/relationships/image" Target="../media/image297.png"/><Relationship Id="rId9" Type="http://schemas.openxmlformats.org/officeDocument/2006/relationships/image" Target="../media/image301.gi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6.jpeg"/><Relationship Id="rId4" Type="http://schemas.openxmlformats.org/officeDocument/2006/relationships/image" Target="../media/image30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gif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.png"/><Relationship Id="rId7" Type="http://schemas.openxmlformats.org/officeDocument/2006/relationships/image" Target="../media/image145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s://courses.ed-era.com/asset-v1:MON-EDERA-OSVITORIA+ST101+st101+type@asset+block@nakaz_MON_15012018_36.pdf" TargetMode="External"/><Relationship Id="rId4" Type="http://schemas.openxmlformats.org/officeDocument/2006/relationships/hyperlink" Target="https://courses.ed-era.com/asset-v1:MON-EDERA-OSVITORIA+ST101+st101+type@asset+block@%D0%9D%D0%B0%D0%BA%D0%B0%D0%B7_%D0%9C%D0%9E%D0%9D__34_%D0%B2%D1%96%D0%B4_15.01.2018.pdf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10" Type="http://schemas.openxmlformats.org/officeDocument/2006/relationships/image" Target="../media/image252.jpeg"/><Relationship Id="rId4" Type="http://schemas.openxmlformats.org/officeDocument/2006/relationships/image" Target="../media/image246.jpeg"/><Relationship Id="rId9" Type="http://schemas.openxmlformats.org/officeDocument/2006/relationships/image" Target="../media/image25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7" Type="http://schemas.openxmlformats.org/officeDocument/2006/relationships/image" Target="../media/image2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5.png"/><Relationship Id="rId4" Type="http://schemas.openxmlformats.org/officeDocument/2006/relationships/image" Target="../media/image2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6871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7" y="687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542675" y="-243408"/>
            <a:ext cx="617706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algn="ct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</a:pPr>
            <a: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Звіт</a:t>
            </a:r>
            <a:b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</a:br>
            <a: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директора</a:t>
            </a:r>
            <a: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</a:br>
            <a: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про </a:t>
            </a:r>
            <a:r>
              <a:rPr lang="uk-UA" sz="5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діяльність школи  </a:t>
            </a:r>
          </a:p>
          <a:p>
            <a:pPr marL="182880" lvl="0" algn="ctr">
              <a:spcBef>
                <a:spcPct val="0"/>
              </a:spcBef>
              <a:buClr>
                <a:srgbClr val="F14124">
                  <a:lumMod val="75000"/>
                </a:srgbClr>
              </a:buClr>
              <a:buSzPct val="128000"/>
            </a:pPr>
            <a:r>
              <a:rPr lang="uk-UA" sz="54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за 2017-2018 </a:t>
            </a:r>
            <a:r>
              <a:rPr lang="uk-UA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навчальний рік</a:t>
            </a:r>
            <a: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Calibri"/>
                <a:cs typeface="Times New Roman"/>
              </a:rPr>
            </a:br>
            <a:endParaRPr lang="ru-RU" sz="54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  <p:pic>
        <p:nvPicPr>
          <p:cNvPr id="22530" name="Picture 2" descr="https://psv4.vk.me/c415719/u21666111/docs/bda6c8a37abc/Untitled-1.png?extra=0mTE3mTZn_dRIg4AZvMP7ORQOC8nYJt8lpdYYOtuhSAxroq_Ast7G96Yyw5EwypvNAcRWn1HoKb08j-PAf9ODo9yDoQVl2_kwpCIu3jYscmaDzavcX8N-dQ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1065">
            <a:off x="2987482" y="3965212"/>
            <a:ext cx="3237384" cy="3808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0432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38756"/>
            <a:ext cx="4837595" cy="3628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9984"/>
            <a:ext cx="4746104" cy="3559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59932"/>
            <a:ext cx="3695700" cy="1238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824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073047"/>
            <a:ext cx="3396489" cy="2547367"/>
          </a:xfrm>
          <a:prstGeom prst="rect">
            <a:avLst/>
          </a:prstGeom>
        </p:spPr>
      </p:pic>
      <p:pic>
        <p:nvPicPr>
          <p:cNvPr id="44033" name="Picture 1" descr="C:\Users\Наталия\Desktop\картинки\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987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67047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052736"/>
            <a:ext cx="3419872" cy="2564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75" y="3983438"/>
            <a:ext cx="3310351" cy="24827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01297"/>
            <a:ext cx="3419872" cy="25649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35696" y="225192"/>
            <a:ext cx="70775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Свято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Останнього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дзвоника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10" descr="14900205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24225"/>
            <a:ext cx="1388740" cy="15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577501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8"/>
          <p:cNvSpPr>
            <a:spLocks noChangeArrowheads="1" noChangeShapeType="1" noTextEdit="1"/>
          </p:cNvSpPr>
          <p:nvPr/>
        </p:nvSpPr>
        <p:spPr bwMode="auto">
          <a:xfrm>
            <a:off x="857224" y="714356"/>
            <a:ext cx="7633221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Georgia"/>
              </a:rPr>
              <a:t>Фінансово</a:t>
            </a:r>
            <a:r>
              <a:rPr lang="ru-RU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Georgia"/>
              </a:rPr>
              <a:t>  - </a:t>
            </a:r>
            <a:r>
              <a:rPr lang="ru-RU" sz="32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Georgia"/>
              </a:rPr>
              <a:t>господарська</a:t>
            </a:r>
            <a:r>
              <a:rPr lang="ru-RU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Georgia"/>
              </a:rPr>
              <a:t> </a:t>
            </a:r>
            <a:r>
              <a:rPr lang="ru-RU" sz="32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latin typeface="Georgia"/>
              </a:rPr>
              <a:t>діяльність</a:t>
            </a:r>
            <a:endParaRPr lang="ru-RU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latin typeface="Georgi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714488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altLang="ru-RU" sz="2800" dirty="0" smtClean="0">
                <a:latin typeface="Times New Roman" pitchFamily="18" charset="0"/>
                <a:cs typeface="Times New Roman" pitchFamily="18" charset="0"/>
              </a:rPr>
              <a:t>2017/2018 </a:t>
            </a:r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навчальному році </a:t>
            </a:r>
            <a:r>
              <a:rPr lang="uk-UA" altLang="ru-RU" sz="2800" dirty="0" smtClean="0">
                <a:latin typeface="Times New Roman" pitchFamily="18" charset="0"/>
                <a:cs typeface="Times New Roman" pitchFamily="18" charset="0"/>
              </a:rPr>
              <a:t>було зроблено </a:t>
            </a:r>
            <a:r>
              <a:rPr lang="ru-RU" altLang="ru-RU" sz="2800" b="1" dirty="0" err="1"/>
              <a:t>к</a:t>
            </a:r>
            <a:r>
              <a:rPr lang="ru-RU" sz="2800" b="1" dirty="0" err="1" smtClean="0"/>
              <a:t>апітальний</a:t>
            </a:r>
            <a:r>
              <a:rPr lang="ru-RU" sz="2800" b="1" dirty="0" smtClean="0"/>
              <a:t> </a:t>
            </a:r>
            <a:r>
              <a:rPr lang="ru-RU" sz="2800" b="1" dirty="0"/>
              <a:t>ремонт </a:t>
            </a:r>
            <a:r>
              <a:rPr lang="ru-RU" sz="2800" b="1" dirty="0" err="1"/>
              <a:t>приміщення</a:t>
            </a:r>
            <a:r>
              <a:rPr lang="ru-RU" sz="2800" b="1" dirty="0"/>
              <a:t> з </a:t>
            </a:r>
            <a:r>
              <a:rPr lang="ru-RU" sz="2800" b="1" dirty="0" err="1"/>
              <a:t>облаштування</a:t>
            </a:r>
            <a:r>
              <a:rPr lang="ru-RU" sz="2800" b="1" dirty="0"/>
              <a:t> </a:t>
            </a:r>
            <a:r>
              <a:rPr lang="ru-RU" sz="2800" b="1" dirty="0" err="1"/>
              <a:t>внутрішнього</a:t>
            </a:r>
            <a:r>
              <a:rPr lang="ru-RU" sz="2800" b="1" dirty="0"/>
              <a:t> </a:t>
            </a:r>
            <a:r>
              <a:rPr lang="ru-RU" sz="2800" b="1" dirty="0" smtClean="0"/>
              <a:t>туалету, </a:t>
            </a:r>
            <a:r>
              <a:rPr lang="ru-RU" sz="2800" b="1" dirty="0" err="1" smtClean="0"/>
              <a:t>утеплення</a:t>
            </a:r>
            <a:r>
              <a:rPr lang="ru-RU" sz="2800" b="1" dirty="0" smtClean="0"/>
              <a:t> фасаду, </a:t>
            </a:r>
            <a:r>
              <a:rPr lang="ru-RU" sz="2800" b="1" dirty="0" err="1" smtClean="0"/>
              <a:t>будівництво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доріжки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встановлення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огорожі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облаштування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вагонки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класній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кімнаті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придбання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нових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стендів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кабінет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світової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літератури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тощо</a:t>
            </a:r>
            <a:r>
              <a:rPr lang="ru-RU" sz="2800" b="1" dirty="0" smtClean="0"/>
              <a:t>.</a:t>
            </a:r>
            <a:r>
              <a:rPr lang="ru-RU" sz="2800" dirty="0"/>
              <a:t> </a:t>
            </a:r>
            <a:endParaRPr lang="ru-RU" sz="2800" b="1" dirty="0"/>
          </a:p>
          <a:p>
            <a:pPr algn="just"/>
            <a:endParaRPr lang="ru-RU" alt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185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20180515_114718.jpg"/>
          <p:cNvPicPr>
            <a:picLocks noChangeAspect="1"/>
          </p:cNvPicPr>
          <p:nvPr/>
        </p:nvPicPr>
        <p:blipFill>
          <a:blip r:embed="rId3" cstate="print"/>
          <a:srcRect r="22388"/>
          <a:stretch>
            <a:fillRect/>
          </a:stretch>
        </p:blipFill>
        <p:spPr>
          <a:xfrm>
            <a:off x="1714480" y="214290"/>
            <a:ext cx="5643602" cy="5453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ut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20180514_112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21471"/>
            <a:ext cx="8072494" cy="5607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20180612_133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71480"/>
            <a:ext cx="3571868" cy="2678901"/>
          </a:xfrm>
          <a:prstGeom prst="rect">
            <a:avLst/>
          </a:prstGeom>
        </p:spPr>
      </p:pic>
      <p:pic>
        <p:nvPicPr>
          <p:cNvPr id="4" name="Рисунок 3" descr="IMG_20180612_134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607173"/>
            <a:ext cx="3571900" cy="2678925"/>
          </a:xfrm>
          <a:prstGeom prst="rect">
            <a:avLst/>
          </a:prstGeom>
        </p:spPr>
      </p:pic>
      <p:pic>
        <p:nvPicPr>
          <p:cNvPr id="5" name="Рисунок 4" descr="IMG_20180612_1341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3446836"/>
            <a:ext cx="3286148" cy="2464611"/>
          </a:xfrm>
          <a:prstGeom prst="rect">
            <a:avLst/>
          </a:prstGeom>
        </p:spPr>
      </p:pic>
    </p:spTree>
  </p:cSld>
  <p:clrMapOvr>
    <a:masterClrMapping/>
  </p:clrMapOvr>
  <p:transition spd="slow">
    <p:cut thruBlk="1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20180612_132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714356"/>
            <a:ext cx="3929058" cy="2946794"/>
          </a:xfrm>
          <a:prstGeom prst="rect">
            <a:avLst/>
          </a:prstGeom>
        </p:spPr>
      </p:pic>
      <p:pic>
        <p:nvPicPr>
          <p:cNvPr id="4" name="Рисунок 3" descr="IMG_20180612_132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643182"/>
            <a:ext cx="4000496" cy="3000372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054" y="260648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Адміністрація </a:t>
            </a:r>
            <a:r>
              <a:rPr kumimoji="0" lang="uk-UA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Матківського</a:t>
            </a: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НВК</a:t>
            </a:r>
            <a:b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висловлює</a:t>
            </a: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 Вам </a:t>
            </a:r>
            <a: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свою щиру глибоку вдячність</a:t>
            </a:r>
            <a:b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за систематичну допомогу в організації</a:t>
            </a:r>
            <a:b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lang="uk-UA" sz="2600" kern="0" dirty="0" smtClean="0">
                <a:solidFill>
                  <a:srgbClr val="000000"/>
                </a:solidFill>
                <a:latin typeface="Times New Roman"/>
                <a:ea typeface="+mj-ea"/>
                <a:cs typeface="+mj-cs"/>
              </a:rPr>
              <a:t>освітнього</a:t>
            </a:r>
            <a: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процесу.</a:t>
            </a:r>
            <a:b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 Завдяки Вашій підтримці, розумінню, ми зможемо і далі виховувати наших дітей, розвивати в них прагнення до знань, творчості.</a:t>
            </a:r>
            <a:b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uk-UA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 </a:t>
            </a: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Бажаємо Вам усіляких благ, оптимізму, здоров'я, </a:t>
            </a:r>
            <a:r>
              <a:rPr kumimoji="0" lang="uk-UA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процвітан-</a:t>
            </a:r>
            <a:endParaRPr kumimoji="0" lang="uk-UA" sz="2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ня</a:t>
            </a: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і великого людського тепла.</a:t>
            </a:r>
            <a:b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 Будемо раді подальшому розвитку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нашого співробітництва і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взаєморозуміння!</a:t>
            </a:r>
            <a: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/>
            </a:r>
            <a:br>
              <a:rPr kumimoji="0" lang="uk-UA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          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/>
            </a:r>
            <a:b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2857496"/>
            <a:ext cx="3053267" cy="2636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8358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 rot="21080243">
            <a:off x="61952" y="1603058"/>
            <a:ext cx="8725936" cy="292457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636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880000" scaled="1"/>
                </a:gradFill>
                <a:latin typeface="Impact"/>
              </a:rPr>
              <a:t>Дякую  за  співпрацю!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482911"/>
            <a:ext cx="248016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Матків</a:t>
            </a:r>
            <a:endParaRPr lang="uk-UA" sz="3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 червня</a:t>
            </a:r>
            <a:endParaRPr lang="uk-UA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</a:t>
            </a:r>
            <a:endParaRPr lang="uk-UA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3292951" cy="314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98731" y="1827379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2138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926" y="140439"/>
            <a:ext cx="84520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 в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мережі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Internet</a:t>
            </a:r>
            <a:r>
              <a:rPr lang="uk-UA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3600" b="1" u="sng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https://matkivskiynvk.e-schools</a:t>
            </a:r>
            <a:endParaRPr lang="ru-RU" sz="3600" b="1" u="sng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54" y="1340768"/>
            <a:ext cx="7812360" cy="5366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579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619672" y="8835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atin typeface="Times New Roman"/>
                <a:ea typeface="Times New Roman"/>
              </a:rPr>
              <a:t>Підсумки </a:t>
            </a:r>
            <a:r>
              <a:rPr lang="uk-UA" sz="4000" b="1" dirty="0">
                <a:latin typeface="Times New Roman"/>
                <a:ea typeface="Times New Roman"/>
              </a:rPr>
              <a:t>навчально-виховної роботи в </a:t>
            </a:r>
            <a:r>
              <a:rPr lang="uk-UA" sz="4000" b="1" dirty="0" smtClean="0">
                <a:latin typeface="Times New Roman"/>
                <a:ea typeface="Times New Roman"/>
              </a:rPr>
              <a:t>2017-2018 </a:t>
            </a:r>
            <a:r>
              <a:rPr lang="uk-UA" sz="4000" b="1" dirty="0">
                <a:latin typeface="Times New Roman"/>
                <a:ea typeface="Times New Roman"/>
              </a:rPr>
              <a:t>н</a:t>
            </a:r>
            <a:r>
              <a:rPr lang="uk-UA" sz="4000" b="1" dirty="0" smtClean="0">
                <a:latin typeface="Times New Roman"/>
                <a:ea typeface="Times New Roman"/>
              </a:rPr>
              <a:t>. р</a:t>
            </a:r>
            <a:r>
              <a:rPr lang="uk-UA" sz="4000" b="1" dirty="0">
                <a:latin typeface="Times New Roman"/>
                <a:ea typeface="Times New Roman"/>
              </a:rPr>
              <a:t>.</a:t>
            </a:r>
            <a:endParaRPr lang="uk-UA" sz="40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19672" y="1297682"/>
            <a:ext cx="7024744" cy="5669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0000" lnSpcReduction="10000"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fontAlgn="base">
              <a:spcAft>
                <a:spcPct val="0"/>
              </a:spcAft>
              <a:buNone/>
              <a:tabLst>
                <a:tab pos="1398588" algn="l"/>
                <a:tab pos="2697163" algn="l"/>
                <a:tab pos="2976563" algn="l"/>
                <a:tab pos="3252788" algn="l"/>
              </a:tabLst>
            </a:pP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Стан </a:t>
            </a:r>
            <a:r>
              <a:rPr lang="ru-RU" sz="3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шкільної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мережі</a:t>
            </a:r>
            <a:endParaRPr lang="ru-RU" sz="80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7902907"/>
              </p:ext>
            </p:extLst>
          </p:nvPr>
        </p:nvGraphicFramePr>
        <p:xfrm>
          <a:off x="1428750" y="1868285"/>
          <a:ext cx="7463729" cy="470610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525879"/>
                <a:gridCol w="1429225"/>
                <a:gridCol w="1508625"/>
              </a:tblGrid>
              <a:tr h="12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Шкільна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мережа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 початок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 </a:t>
                      </a:r>
                    </a:p>
                    <a:p>
                      <a:pPr marL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кінець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8704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класів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початок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навчального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8704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початок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навчального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року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4352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наповнюваність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8,18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8,18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4607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Початкова школа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  <a:tr h="8074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Індивідуальне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246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625" b="100000" l="1316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000" y="1474581"/>
            <a:ext cx="1810468" cy="2240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361721" y="2160310"/>
            <a:ext cx="72571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/>
              <a:t>історія </a:t>
            </a:r>
            <a:r>
              <a:rPr lang="uk-UA" sz="2800" b="1" dirty="0" smtClean="0"/>
              <a:t> у 7  і  8  класах;</a:t>
            </a:r>
            <a:endParaRPr lang="uk-UA" sz="2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 smtClean="0"/>
              <a:t>основи </a:t>
            </a:r>
            <a:r>
              <a:rPr lang="uk-UA" sz="2800" b="1" dirty="0" smtClean="0"/>
              <a:t>здоров'я  </a:t>
            </a:r>
            <a:r>
              <a:rPr lang="uk-UA" sz="2800" b="1" dirty="0" smtClean="0"/>
              <a:t>у  5  і  6 класах;</a:t>
            </a:r>
            <a:endParaRPr lang="uk-UA" sz="2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/>
              <a:t>у</a:t>
            </a:r>
            <a:r>
              <a:rPr lang="uk-UA" sz="2800" b="1" dirty="0" smtClean="0"/>
              <a:t>країнська мова та література в 9 класі;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 smtClean="0"/>
              <a:t>українська мова 3 А  і  4 Б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 smtClean="0"/>
              <a:t>математика 3 А  і  4 Б</a:t>
            </a:r>
            <a:endParaRPr lang="uk-UA" sz="28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29227" y="404664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У </a:t>
            </a:r>
            <a:r>
              <a:rPr lang="uk-UA" sz="2800" b="1" dirty="0" smtClean="0">
                <a:solidFill>
                  <a:srgbClr val="FF0000"/>
                </a:solidFill>
              </a:rPr>
              <a:t>2017-2018 </a:t>
            </a:r>
            <a:r>
              <a:rPr lang="uk-UA" sz="2800" b="1" dirty="0">
                <a:solidFill>
                  <a:srgbClr val="FF0000"/>
                </a:solidFill>
              </a:rPr>
              <a:t>навчальному році </a:t>
            </a:r>
            <a:r>
              <a:rPr lang="uk-UA" sz="2800" b="1" dirty="0" smtClean="0">
                <a:solidFill>
                  <a:srgbClr val="FF0000"/>
                </a:solidFill>
              </a:rPr>
              <a:t>вивчалися стан викладання та рівень навчальних досягнень з таких предметів:</a:t>
            </a:r>
            <a:endParaRPr lang="uk-UA" sz="2800" b="1" dirty="0"/>
          </a:p>
        </p:txBody>
      </p:sp>
      <p:pic>
        <p:nvPicPr>
          <p:cNvPr id="11" name="Picture 2" descr="C:\Users\Наталия\Desktop\картинки\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527364"/>
            <a:ext cx="1882014" cy="1214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0909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2268235"/>
              </p:ext>
            </p:extLst>
          </p:nvPr>
        </p:nvGraphicFramePr>
        <p:xfrm>
          <a:off x="1763688" y="1875976"/>
          <a:ext cx="7200802" cy="455086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28686"/>
                <a:gridCol w="1028686"/>
                <a:gridCol w="1028686"/>
                <a:gridCol w="1028686"/>
                <a:gridCol w="1028686"/>
                <a:gridCol w="1028686"/>
                <a:gridCol w="1028686"/>
              </a:tblGrid>
              <a:tr h="257547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 smtClean="0">
                          <a:effectLst/>
                        </a:rPr>
                        <a:t>Рік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>
                          <a:effectLst/>
                        </a:rPr>
                        <a:t>Високий рівень %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>
                          <a:effectLst/>
                        </a:rPr>
                        <a:t>Достатній рівень %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>
                          <a:effectLst/>
                        </a:rPr>
                        <a:t>Середній рівень %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>
                          <a:effectLst/>
                        </a:rPr>
                        <a:t>Початковий рівень %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>
                          <a:effectLst/>
                        </a:rPr>
                        <a:t>Якість знань %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>
                          <a:effectLst/>
                        </a:rPr>
                        <a:t>Успішність %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/>
                </a:tc>
              </a:tr>
              <a:tr h="74544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 smtClean="0">
                          <a:effectLst/>
                        </a:rPr>
                        <a:t>2016-2017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5,15 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38,18 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53,5 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3,17 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43,33 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 96,83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112426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800" b="1" u="none" strike="noStrike" dirty="0" smtClean="0">
                          <a:effectLst/>
                        </a:rPr>
                        <a:t>2017-2018</a:t>
                      </a:r>
                      <a:endParaRPr lang="uk-U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6,30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37,40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52,01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kern="120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4,29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43,70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kern="1200" dirty="0">
                          <a:solidFill>
                            <a:srgbClr val="000000"/>
                          </a:solidFill>
                          <a:effectLst/>
                          <a:latin typeface="Trebuchet MS"/>
                          <a:ea typeface="Times New Roman"/>
                          <a:cs typeface="Arial"/>
                        </a:rPr>
                        <a:t>97,46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43559" y="67300"/>
            <a:ext cx="75178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 </a:t>
            </a:r>
            <a:r>
              <a:rPr lang="uk-UA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 </a:t>
            </a:r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досягнень </a:t>
            </a:r>
          </a:p>
          <a:p>
            <a:pPr algn="ctr"/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 школи</a:t>
            </a:r>
            <a:endParaRPr lang="uk-UA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Наталия\Desktop\картинки\Без имени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728332"/>
            <a:ext cx="1335087" cy="944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1062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28750" y="533546"/>
            <a:ext cx="7715250" cy="2160240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uk-UA" sz="5200" b="1" dirty="0">
                <a:solidFill>
                  <a:srgbClr val="FF0000"/>
                </a:solidFill>
              </a:rPr>
              <a:t>Порівняльний аналіз нагородження </a:t>
            </a:r>
            <a:r>
              <a:rPr lang="uk-UA" sz="5200" b="1" dirty="0" smtClean="0">
                <a:solidFill>
                  <a:srgbClr val="FF0000"/>
                </a:solidFill>
              </a:rPr>
              <a:t>Похвальними </a:t>
            </a:r>
            <a:r>
              <a:rPr lang="uk-UA" sz="5200" b="1" dirty="0">
                <a:solidFill>
                  <a:srgbClr val="FF0000"/>
                </a:solidFill>
              </a:rPr>
              <a:t>листами </a:t>
            </a:r>
            <a:r>
              <a:rPr lang="uk-UA" sz="5200" b="1" dirty="0" smtClean="0">
                <a:solidFill>
                  <a:srgbClr val="FF0000"/>
                </a:solidFill>
              </a:rPr>
              <a:t>та грамотами</a:t>
            </a:r>
            <a:endParaRPr lang="uk-UA" sz="5200" dirty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uk-UA" sz="5200" b="1" dirty="0">
                <a:solidFill>
                  <a:srgbClr val="FF0000"/>
                </a:solidFill>
              </a:rPr>
              <a:t>учнів </a:t>
            </a:r>
            <a:r>
              <a:rPr lang="uk-UA" sz="5200" b="1" dirty="0" smtClean="0">
                <a:solidFill>
                  <a:srgbClr val="FF0000"/>
                </a:solidFill>
              </a:rPr>
              <a:t>школи </a:t>
            </a:r>
            <a:r>
              <a:rPr lang="uk-UA" sz="5200" b="1" dirty="0">
                <a:solidFill>
                  <a:srgbClr val="FF0000"/>
                </a:solidFill>
              </a:rPr>
              <a:t>за </a:t>
            </a:r>
            <a:r>
              <a:rPr lang="en-US" sz="5200" b="1" dirty="0" smtClean="0">
                <a:solidFill>
                  <a:srgbClr val="FF0000"/>
                </a:solidFill>
              </a:rPr>
              <a:t>4</a:t>
            </a:r>
            <a:r>
              <a:rPr lang="uk-UA" sz="5200" b="1" dirty="0" smtClean="0">
                <a:solidFill>
                  <a:srgbClr val="FF0000"/>
                </a:solidFill>
              </a:rPr>
              <a:t> </a:t>
            </a:r>
            <a:r>
              <a:rPr lang="uk-UA" sz="5200" b="1" dirty="0">
                <a:solidFill>
                  <a:srgbClr val="FF0000"/>
                </a:solidFill>
              </a:rPr>
              <a:t>навчальні роки:</a:t>
            </a:r>
            <a:endParaRPr lang="uk-UA" sz="5200" dirty="0">
              <a:solidFill>
                <a:srgbClr val="FF0000"/>
              </a:solidFill>
            </a:endParaRPr>
          </a:p>
          <a:p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3639782"/>
              </p:ext>
            </p:extLst>
          </p:nvPr>
        </p:nvGraphicFramePr>
        <p:xfrm>
          <a:off x="1357290" y="2714620"/>
          <a:ext cx="7533701" cy="38616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45397"/>
                <a:gridCol w="2487543"/>
                <a:gridCol w="2700761"/>
              </a:tblGrid>
              <a:tr h="1287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Рік 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>
                          <a:effectLst/>
                        </a:rPr>
                        <a:t>Похвальні листи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</a:rPr>
                        <a:t>Грамоти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3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</a:rPr>
                        <a:t>2014/2015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3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</a:rPr>
                        <a:t>2015/2016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3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</a:rPr>
                        <a:t>2016/2017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36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6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2017/2018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uk-UA" sz="3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49" name="Picture 1" descr="C:\Users\Наталия\Desktop\картинки\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19" y="0"/>
            <a:ext cx="1151076" cy="1067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2807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Наталия\Desktop\картинки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8907" l="9455" r="9418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68" y="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615860" y="1050667"/>
            <a:ext cx="68407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/>
              <a:t>За результатами державної підсумкової атестації у</a:t>
            </a:r>
            <a:r>
              <a:rPr lang="uk-UA" sz="4000" dirty="0" smtClean="0"/>
              <a:t> </a:t>
            </a:r>
            <a:r>
              <a:rPr lang="uk-UA" sz="4000" dirty="0"/>
              <a:t>4-х класах високий і достатній рівень виявили : з української </a:t>
            </a:r>
            <a:r>
              <a:rPr lang="uk-UA" sz="4000" dirty="0" smtClean="0"/>
              <a:t>мови та читання </a:t>
            </a:r>
            <a:r>
              <a:rPr lang="uk-UA" sz="4000" dirty="0"/>
              <a:t>—88% </a:t>
            </a:r>
            <a:r>
              <a:rPr lang="uk-UA" sz="4000" dirty="0" smtClean="0"/>
              <a:t>учнів</a:t>
            </a:r>
            <a:r>
              <a:rPr lang="uk-UA" sz="4000" baseline="-25000" dirty="0" smtClean="0"/>
              <a:t>, </a:t>
            </a:r>
            <a:r>
              <a:rPr lang="uk-UA" sz="4000" dirty="0" smtClean="0"/>
              <a:t> </a:t>
            </a:r>
            <a:r>
              <a:rPr lang="uk-UA" sz="4000" dirty="0"/>
              <a:t>з математики </a:t>
            </a:r>
            <a:r>
              <a:rPr lang="uk-UA" sz="4000" dirty="0" smtClean="0"/>
              <a:t>– </a:t>
            </a:r>
            <a:r>
              <a:rPr lang="uk-UA" sz="4000" dirty="0"/>
              <a:t>84 </a:t>
            </a:r>
            <a:r>
              <a:rPr lang="uk-UA" sz="4000" dirty="0" smtClean="0"/>
              <a:t>%.</a:t>
            </a:r>
            <a:endParaRPr lang="uk-UA" sz="4000" dirty="0"/>
          </a:p>
        </p:txBody>
      </p:sp>
      <p:pic>
        <p:nvPicPr>
          <p:cNvPr id="39938" name="Picture 2" descr="C:\Users\Наталия\Desktop\картинки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88" y="5733702"/>
            <a:ext cx="4305300" cy="1057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3751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05368" y="3212976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22 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effectLst/>
              </a:rPr>
              <a:t>травня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effectLst/>
              </a:rPr>
              <a:t> ДПА в 4 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effectLst/>
              </a:rPr>
              <a:t>класі</a:t>
            </a: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4704"/>
            <a:ext cx="3012575" cy="207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3248540" cy="206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42910"/>
            <a:ext cx="3012576" cy="219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502592"/>
            <a:ext cx="3161928" cy="213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48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7876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3397655" y="476672"/>
            <a:ext cx="3879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/>
                </a:solidFill>
              </a:rPr>
              <a:t>Найкраща учениця школи</a:t>
            </a:r>
            <a:endParaRPr lang="uk-UA" sz="2800" b="1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0723" y="1430779"/>
            <a:ext cx="613980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З 90</a:t>
            </a:r>
            <a:r>
              <a:rPr lang="uk-UA" sz="2400" dirty="0">
                <a:solidFill>
                  <a:srgbClr val="002060"/>
                </a:solidFill>
              </a:rPr>
              <a:t> учнів за результатами </a:t>
            </a:r>
            <a:r>
              <a:rPr lang="uk-UA" sz="2400" dirty="0" smtClean="0">
                <a:solidFill>
                  <a:srgbClr val="002060"/>
                </a:solidFill>
              </a:rPr>
              <a:t>навчального   </a:t>
            </a:r>
            <a:endParaRPr lang="uk-UA" sz="2400" dirty="0">
              <a:solidFill>
                <a:srgbClr val="00206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року 8 учнів </a:t>
            </a:r>
            <a:r>
              <a:rPr lang="uk-UA" sz="2400" dirty="0">
                <a:solidFill>
                  <a:srgbClr val="002060"/>
                </a:solidFill>
              </a:rPr>
              <a:t>є </a:t>
            </a:r>
            <a:r>
              <a:rPr lang="uk-UA" sz="2400" dirty="0" smtClean="0">
                <a:solidFill>
                  <a:srgbClr val="002060"/>
                </a:solidFill>
              </a:rPr>
              <a:t>відмінниками, а</a:t>
            </a:r>
            <a:endParaRPr lang="uk-UA" sz="2400" dirty="0">
              <a:solidFill>
                <a:srgbClr val="002060"/>
              </a:solidFill>
            </a:endParaRP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учениця 7-го класу </a:t>
            </a:r>
          </a:p>
          <a:p>
            <a:pPr algn="ctr"/>
            <a:r>
              <a:rPr lang="uk-UA" sz="3200" b="1" i="1" dirty="0" err="1" smtClean="0"/>
              <a:t>Ваньовська</a:t>
            </a:r>
            <a:r>
              <a:rPr lang="uk-UA" sz="3200" b="1" i="1" dirty="0" smtClean="0"/>
              <a:t> Ірина Іванівна</a:t>
            </a: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 </a:t>
            </a:r>
            <a:r>
              <a:rPr lang="uk-UA" sz="2400" dirty="0">
                <a:solidFill>
                  <a:srgbClr val="002060"/>
                </a:solidFill>
              </a:rPr>
              <a:t>є </a:t>
            </a:r>
            <a:r>
              <a:rPr lang="uk-UA" sz="2400" dirty="0" smtClean="0">
                <a:solidFill>
                  <a:srgbClr val="002060"/>
                </a:solidFill>
              </a:rPr>
              <a:t>гордістю школи і отримала </a:t>
            </a: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від Народного депутата Андрія </a:t>
            </a:r>
            <a:r>
              <a:rPr lang="uk-UA" sz="2400" dirty="0" err="1" smtClean="0">
                <a:solidFill>
                  <a:srgbClr val="002060"/>
                </a:solidFill>
              </a:rPr>
              <a:t>Лопушанського</a:t>
            </a:r>
            <a:r>
              <a:rPr lang="uk-UA" sz="2400" dirty="0" smtClean="0">
                <a:solidFill>
                  <a:srgbClr val="002060"/>
                </a:solidFill>
              </a:rPr>
              <a:t> путівку у СПА салон</a:t>
            </a: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  м. Хирів</a:t>
            </a:r>
          </a:p>
          <a:p>
            <a:pPr algn="ctr"/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5728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4089175"/>
              </p:ext>
            </p:extLst>
          </p:nvPr>
        </p:nvGraphicFramePr>
        <p:xfrm>
          <a:off x="2339752" y="1492010"/>
          <a:ext cx="6408712" cy="5292059"/>
        </p:xfrm>
        <a:graphic>
          <a:graphicData uri="http://schemas.openxmlformats.org/drawingml/2006/table">
            <a:tbl>
              <a:tblPr/>
              <a:tblGrid>
                <a:gridCol w="887451"/>
                <a:gridCol w="1928867"/>
                <a:gridCol w="2631087"/>
                <a:gridCol w="961307"/>
              </a:tblGrid>
              <a:tr h="6308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Клас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Предмет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Пізвище, і'мя та по батькові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Місце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8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українська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мова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Миньо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rgbClr val="B22222"/>
                          </a:solidFill>
                          <a:effectLst/>
                        </a:rPr>
                        <a:t>Ніна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6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математика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 smtClean="0">
                          <a:solidFill>
                            <a:srgbClr val="B22222"/>
                          </a:solidFill>
                          <a:effectLst/>
                        </a:rPr>
                        <a:t>Павко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 </a:t>
                      </a:r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Ігор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7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математика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Ваньовська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Ірина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5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9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математика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Матківський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Михайло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8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біологія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Ільницька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Яна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5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9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біологія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Василечко  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Василина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8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географія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Бугрій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rgbClr val="B22222"/>
                          </a:solidFill>
                          <a:effectLst/>
                        </a:rPr>
                        <a:t>Аліна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8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християнська етика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Лях Ілона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ІІ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8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технології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 smtClean="0">
                          <a:solidFill>
                            <a:srgbClr val="B22222"/>
                          </a:solidFill>
                          <a:effectLst/>
                        </a:rPr>
                        <a:t>Ільницька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 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Яна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ІІ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35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9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історія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Матківський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Михайло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ІІ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7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фізика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Ваньовська Ірина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ІІ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8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>
                          <a:solidFill>
                            <a:srgbClr val="B22222"/>
                          </a:solidFill>
                          <a:effectLst/>
                        </a:rPr>
                        <a:t>англійська мова</a:t>
                      </a:r>
                      <a:endParaRPr lang="ru-RU" sz="1800" b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 err="1">
                          <a:solidFill>
                            <a:srgbClr val="B22222"/>
                          </a:solidFill>
                          <a:effectLst/>
                        </a:rPr>
                        <a:t>Миньо</a:t>
                      </a:r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rgbClr val="B22222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rgbClr val="B22222"/>
                          </a:solidFill>
                          <a:effectLst/>
                        </a:rPr>
                        <a:t>Ніна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dirty="0">
                          <a:solidFill>
                            <a:srgbClr val="B22222"/>
                          </a:solidFill>
                          <a:effectLst/>
                        </a:rPr>
                        <a:t>ІІ</a:t>
                      </a:r>
                      <a:endParaRPr lang="ru-RU" sz="1800" b="0" dirty="0">
                        <a:effectLst/>
                      </a:endParaRPr>
                    </a:p>
                  </a:txBody>
                  <a:tcPr marL="17480" marR="17480" marT="17480" marB="17480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39752" y="116632"/>
            <a:ext cx="6387401" cy="13631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3308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Переможці</a:t>
            </a:r>
            <a:r>
              <a:rPr kumimoji="0" lang="ru-RU" altLang="ru-RU" sz="28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ІІ </a:t>
            </a:r>
            <a:r>
              <a:rPr kumimoji="0" lang="ru-RU" altLang="ru-RU" sz="28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етапу</a:t>
            </a:r>
            <a:r>
              <a:rPr kumimoji="0" lang="ru-RU" altLang="ru-RU" sz="28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28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Всеукраїнських</a:t>
            </a:r>
            <a:r>
              <a:rPr kumimoji="0" lang="ru-RU" altLang="ru-RU" sz="28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2800" b="1" i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олімпіад</a:t>
            </a:r>
            <a:r>
              <a:rPr kumimoji="0" lang="ru-RU" altLang="ru-RU" sz="28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у 2017-2018 н.  р.</a:t>
            </a:r>
            <a:endParaRPr kumimoji="0" lang="ru-RU" altLang="ru-RU" sz="4000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1438225" cy="6858000"/>
            <a:chOff x="-9475" y="0"/>
            <a:chExt cx="1438225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230092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ПОРЯДОК ДЕННИЙ</a:t>
            </a:r>
            <a:endParaRPr lang="uk-UA" sz="4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0954" y="1075898"/>
            <a:ext cx="73795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" algn="ctr"/>
            <a:r>
              <a:rPr lang="uk-UA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Звіт </a:t>
            </a:r>
            <a:r>
              <a:rPr lang="uk-UA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Трийцятника</a:t>
            </a:r>
            <a:r>
              <a:rPr lang="uk-UA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 Михайла Миколайовича,</a:t>
            </a:r>
          </a:p>
          <a:p>
            <a:pPr indent="19050" algn="ctr"/>
            <a:r>
              <a:rPr lang="uk-UA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директора </a:t>
            </a:r>
            <a:r>
              <a:rPr lang="ru-RU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Матківського</a:t>
            </a:r>
            <a:r>
              <a:rPr lang="ru-RU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 НВК, </a:t>
            </a:r>
            <a:r>
              <a:rPr lang="uk-UA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про свою діяльність за </a:t>
            </a:r>
            <a:r>
              <a:rPr lang="uk-UA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      2017-2018 </a:t>
            </a:r>
            <a:r>
              <a:rPr lang="uk-UA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навчальний рік</a:t>
            </a:r>
            <a:r>
              <a:rPr lang="ru-RU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перед </a:t>
            </a:r>
            <a:r>
              <a:rPr lang="uk-UA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/>
                <a:ea typeface="Times New Roman"/>
                <a:cs typeface="Times New Roman"/>
              </a:rPr>
              <a:t>педколективом та громадськістю</a:t>
            </a:r>
            <a:endParaRPr lang="uk-UA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C:\Users\Наталия\Desktop\картинки\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3242">
            <a:off x="3769869" y="4523734"/>
            <a:ext cx="2721686" cy="3201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3361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02508169"/>
              </p:ext>
            </p:extLst>
          </p:nvPr>
        </p:nvGraphicFramePr>
        <p:xfrm>
          <a:off x="27564" y="980728"/>
          <a:ext cx="9144000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05" y="26834"/>
            <a:ext cx="5976663" cy="881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79357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1398893" y="113859"/>
            <a:ext cx="7344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З метою залучення </a:t>
            </a:r>
            <a:r>
              <a:rPr lang="uk-UA" sz="2800" b="1" dirty="0" smtClean="0"/>
              <a:t>учнів </a:t>
            </a:r>
            <a:r>
              <a:rPr lang="uk-UA" sz="2800" b="1" dirty="0"/>
              <a:t>до </a:t>
            </a:r>
            <a:r>
              <a:rPr lang="uk-UA" sz="2800" b="1" dirty="0" smtClean="0"/>
              <a:t>науково-дослідницької </a:t>
            </a:r>
            <a:r>
              <a:rPr lang="uk-UA" sz="2800" b="1" dirty="0"/>
              <a:t>діяльності, активізації роботи з обдарованими дітьми, були проведені такі заходи</a:t>
            </a:r>
            <a:r>
              <a:rPr lang="uk-UA" sz="2800" b="1" dirty="0" smtClean="0"/>
              <a:t>:</a:t>
            </a:r>
          </a:p>
          <a:p>
            <a:pPr algn="ctr"/>
            <a:endParaRPr lang="uk-UA" sz="2800" b="1" dirty="0"/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7030A0"/>
                </a:solidFill>
              </a:rPr>
              <a:t>Міжнародна </a:t>
            </a:r>
            <a:r>
              <a:rPr lang="uk-UA" sz="2800" b="1" dirty="0">
                <a:solidFill>
                  <a:srgbClr val="7030A0"/>
                </a:solidFill>
              </a:rPr>
              <a:t>математична гра </a:t>
            </a:r>
            <a:r>
              <a:rPr lang="uk-UA" sz="2800" b="1" dirty="0" err="1">
                <a:solidFill>
                  <a:srgbClr val="7030A0"/>
                </a:solidFill>
              </a:rPr>
              <a:t>„Кенгуру</a:t>
            </a:r>
            <a:r>
              <a:rPr lang="uk-UA" sz="2800" b="1" dirty="0" err="1" smtClean="0">
                <a:solidFill>
                  <a:srgbClr val="7030A0"/>
                </a:solidFill>
              </a:rPr>
              <a:t>”</a:t>
            </a:r>
            <a:r>
              <a:rPr lang="uk-UA" sz="2800" b="1" dirty="0" smtClean="0">
                <a:solidFill>
                  <a:srgbClr val="7030A0"/>
                </a:solidFill>
              </a:rPr>
              <a:t>. Сертифікати </a:t>
            </a:r>
            <a:r>
              <a:rPr lang="uk-UA" sz="2800" b="1" dirty="0">
                <a:solidFill>
                  <a:srgbClr val="7030A0"/>
                </a:solidFill>
              </a:rPr>
              <a:t>отримали  </a:t>
            </a:r>
            <a:r>
              <a:rPr lang="en-US" sz="2800" b="1" dirty="0" smtClean="0">
                <a:solidFill>
                  <a:srgbClr val="7030A0"/>
                </a:solidFill>
              </a:rPr>
              <a:t>30</a:t>
            </a:r>
            <a:r>
              <a:rPr lang="uk-UA" sz="2800" b="1" dirty="0" smtClean="0">
                <a:solidFill>
                  <a:srgbClr val="7030A0"/>
                </a:solidFill>
              </a:rPr>
              <a:t> учнів, </a:t>
            </a:r>
            <a:r>
              <a:rPr lang="uk-UA" sz="2800" b="1" dirty="0">
                <a:solidFill>
                  <a:srgbClr val="7030A0"/>
                </a:solidFill>
              </a:rPr>
              <a:t>з яких </a:t>
            </a:r>
            <a:r>
              <a:rPr lang="en-US" sz="2800" b="1" dirty="0" smtClean="0">
                <a:solidFill>
                  <a:srgbClr val="7030A0"/>
                </a:solidFill>
              </a:rPr>
              <a:t>18</a:t>
            </a:r>
            <a:r>
              <a:rPr lang="uk-UA" sz="2800" b="1" dirty="0" smtClean="0">
                <a:solidFill>
                  <a:srgbClr val="7030A0"/>
                </a:solidFill>
              </a:rPr>
              <a:t> </a:t>
            </a:r>
            <a:r>
              <a:rPr lang="uk-UA" sz="2800" b="1" dirty="0">
                <a:solidFill>
                  <a:srgbClr val="7030A0"/>
                </a:solidFill>
              </a:rPr>
              <a:t>показали відмінний, </a:t>
            </a:r>
            <a:r>
              <a:rPr lang="en-US" sz="2800" b="1" dirty="0" smtClean="0">
                <a:solidFill>
                  <a:srgbClr val="7030A0"/>
                </a:solidFill>
              </a:rPr>
              <a:t>1</a:t>
            </a:r>
            <a:r>
              <a:rPr lang="uk-UA" sz="2800" b="1" dirty="0" smtClean="0">
                <a:solidFill>
                  <a:srgbClr val="7030A0"/>
                </a:solidFill>
              </a:rPr>
              <a:t>2 </a:t>
            </a:r>
            <a:r>
              <a:rPr lang="uk-UA" sz="2800" b="1" dirty="0">
                <a:solidFill>
                  <a:srgbClr val="7030A0"/>
                </a:solidFill>
              </a:rPr>
              <a:t>– добрий </a:t>
            </a:r>
            <a:r>
              <a:rPr lang="uk-UA" sz="2800" b="1" dirty="0" smtClean="0">
                <a:solidFill>
                  <a:srgbClr val="7030A0"/>
                </a:solidFill>
              </a:rPr>
              <a:t>результати</a:t>
            </a:r>
          </a:p>
        </p:txBody>
      </p:sp>
      <p:pic>
        <p:nvPicPr>
          <p:cNvPr id="4098" name="Рисунок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81" y="4507607"/>
            <a:ext cx="2160240" cy="196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9978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452670" y="236483"/>
            <a:ext cx="6534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uk-UA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428604"/>
            <a:ext cx="5072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7030A0"/>
                </a:solidFill>
              </a:rPr>
              <a:t>Міжнародна природнича гра </a:t>
            </a:r>
            <a:r>
              <a:rPr lang="uk-UA" b="1" dirty="0" err="1" smtClean="0">
                <a:solidFill>
                  <a:srgbClr val="7030A0"/>
                </a:solidFill>
              </a:rPr>
              <a:t>„Колосок”</a:t>
            </a:r>
            <a:r>
              <a:rPr lang="uk-UA" b="1" dirty="0" smtClean="0">
                <a:solidFill>
                  <a:srgbClr val="7030A0"/>
                </a:solidFill>
              </a:rPr>
              <a:t>. Сертифікати отримали  </a:t>
            </a:r>
            <a:r>
              <a:rPr lang="en-US" b="1" dirty="0" smtClean="0">
                <a:solidFill>
                  <a:srgbClr val="7030A0"/>
                </a:solidFill>
              </a:rPr>
              <a:t>3</a:t>
            </a:r>
            <a:r>
              <a:rPr lang="uk-UA" b="1" dirty="0" smtClean="0">
                <a:solidFill>
                  <a:srgbClr val="7030A0"/>
                </a:solidFill>
              </a:rPr>
              <a:t>5 учнів, з яких 20 показали відмінний, а </a:t>
            </a:r>
            <a:r>
              <a:rPr lang="en-US" b="1" dirty="0" smtClean="0">
                <a:solidFill>
                  <a:srgbClr val="7030A0"/>
                </a:solidFill>
              </a:rPr>
              <a:t>1</a:t>
            </a:r>
            <a:r>
              <a:rPr lang="uk-UA" b="1" dirty="0" smtClean="0">
                <a:solidFill>
                  <a:srgbClr val="7030A0"/>
                </a:solidFill>
              </a:rPr>
              <a:t>5 – добрий результати</a:t>
            </a:r>
          </a:p>
        </p:txBody>
      </p:sp>
      <p:pic>
        <p:nvPicPr>
          <p:cNvPr id="16" name="Рисунок 15" descr="IMG_20180426_0959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143116"/>
            <a:ext cx="5143504" cy="3857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637132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691680" y="404664"/>
            <a:ext cx="6969149" cy="146208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Науково-методична </a:t>
            </a:r>
            <a:endParaRPr lang="uk-UA" sz="3600" b="1" kern="10" dirty="0" smtClean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uk-UA" sz="3600" b="1" kern="1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робота</a:t>
            </a:r>
            <a:endParaRPr lang="uk-UA" sz="3600" b="1" kern="1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19038" y="-136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80" y="2116532"/>
            <a:ext cx="5640147" cy="4230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26752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07704" y="219075"/>
            <a:ext cx="6512511" cy="1143000"/>
          </a:xfrm>
        </p:spPr>
        <p:txBody>
          <a:bodyPr/>
          <a:lstStyle/>
          <a:p>
            <a:r>
              <a:rPr lang="uk-UA" dirty="0" smtClean="0"/>
              <a:t>Педагогічна   рада</a:t>
            </a:r>
            <a:br>
              <a:rPr lang="uk-UA" dirty="0" smtClean="0"/>
            </a:br>
            <a:r>
              <a:rPr lang="uk-UA" sz="2800" dirty="0" smtClean="0"/>
              <a:t>Оцінка професійної діяльності </a:t>
            </a:r>
            <a:r>
              <a:rPr lang="uk-UA" sz="2800" dirty="0" err="1" smtClean="0"/>
              <a:t>педагогіч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4321" y="1073671"/>
            <a:ext cx="2571750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17956"/>
            <a:ext cx="3419872" cy="2564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66" y="4293096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7270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51720" y="438150"/>
            <a:ext cx="6512511" cy="1143000"/>
          </a:xfrm>
        </p:spPr>
        <p:txBody>
          <a:bodyPr/>
          <a:lstStyle/>
          <a:p>
            <a:r>
              <a:rPr lang="uk-UA" sz="2000" dirty="0" smtClean="0"/>
              <a:t>Педагогічна рада «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Завдання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функції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основні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напрями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 і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зміст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роботи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класного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керівника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 в </a:t>
            </a:r>
            <a:r>
              <a:rPr lang="ru-RU" sz="2000" dirty="0" err="1">
                <a:solidFill>
                  <a:srgbClr val="FF0000"/>
                </a:solidFill>
                <a:latin typeface="Arial Black" pitchFamily="34" charset="0"/>
              </a:rPr>
              <a:t>сучасних</a:t>
            </a:r>
            <a:r>
              <a:rPr lang="ru-RU" sz="2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Arial Black" pitchFamily="34" charset="0"/>
              </a:rPr>
              <a:t>умовах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» 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59535"/>
            <a:ext cx="3635896" cy="272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51" y="3897810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53091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413983" y="-25559"/>
            <a:ext cx="7709423" cy="610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4124">
                  <a:lumMod val="75000"/>
                </a:srgbClr>
              </a:buClr>
              <a:buFontTx/>
              <a:buNone/>
            </a:pPr>
            <a:r>
              <a:rPr lang="uk-UA" alt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школі працюють 26 вчителів, серед яких:</a:t>
            </a:r>
          </a:p>
          <a:p>
            <a:pPr marL="571500" indent="-57150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ü"/>
            </a:pPr>
            <a:r>
              <a:rPr lang="uk-UA" alt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uk-UA" alt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alt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чителів </a:t>
            </a:r>
            <a:r>
              <a:rPr lang="uk-UA" alt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вищої </a:t>
            </a:r>
            <a:r>
              <a:rPr lang="uk-UA" alt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Clr>
                <a:srgbClr val="F14124">
                  <a:lumMod val="75000"/>
                </a:srgbClr>
              </a:buClr>
              <a:buFont typeface="Wingdings" panose="05000000000000000000" pitchFamily="2" charset="2"/>
              <a:buChar char="ü"/>
            </a:pP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вчителі І категорії</a:t>
            </a:r>
          </a:p>
          <a:p>
            <a:pPr marL="571500" indent="-57150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uk-UA" alt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вчителів – мають звання 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«старший вчитель» </a:t>
            </a:r>
          </a:p>
          <a:p>
            <a:pPr marL="571500" indent="-57150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uk-UA" alt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вчителі мають вищу освіту</a:t>
            </a:r>
          </a:p>
          <a:p>
            <a:pPr>
              <a:buClr>
                <a:srgbClr val="F14124">
                  <a:lumMod val="75000"/>
                </a:srgbClr>
              </a:buClr>
              <a:buFontTx/>
              <a:buNone/>
            </a:pPr>
            <a:endParaRPr lang="ru-RU" altLang="uk-UA" b="1" dirty="0">
              <a:solidFill>
                <a:srgbClr val="3333FF"/>
              </a:solidFill>
            </a:endParaRPr>
          </a:p>
        </p:txBody>
      </p:sp>
      <p:pic>
        <p:nvPicPr>
          <p:cNvPr id="10" name="Picture 6" descr="C:\Users\Наталия\Desktop\картинки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4929198"/>
            <a:ext cx="2078037" cy="1103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6067424"/>
            <a:ext cx="7118597" cy="648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0092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436043" y="0"/>
            <a:ext cx="79303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400" b="1" dirty="0">
                <a:solidFill>
                  <a:srgbClr val="FF0000"/>
                </a:solidFill>
              </a:rPr>
              <a:t>Атестація педагогічних </a:t>
            </a:r>
            <a:r>
              <a:rPr lang="uk-UA" sz="3400" b="1" dirty="0" smtClean="0">
                <a:solidFill>
                  <a:srgbClr val="FF0000"/>
                </a:solidFill>
              </a:rPr>
              <a:t>працівників 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Наталия\Desktop\картинки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26" y="6134448"/>
            <a:ext cx="4305300" cy="723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10730" y="593616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Впродовж </a:t>
            </a:r>
            <a:r>
              <a:rPr lang="uk-UA" sz="2800" dirty="0" smtClean="0"/>
              <a:t>2017-2018 н. р</a:t>
            </a:r>
            <a:r>
              <a:rPr lang="uk-UA" sz="2800" dirty="0"/>
              <a:t>. при </a:t>
            </a:r>
            <a:r>
              <a:rPr lang="uk-UA" sz="2800" dirty="0" smtClean="0"/>
              <a:t>Львівському інституті </a:t>
            </a:r>
            <a:r>
              <a:rPr lang="uk-UA" sz="2800" dirty="0"/>
              <a:t>післядипломної педагогічної освіти </a:t>
            </a:r>
            <a:r>
              <a:rPr lang="uk-UA" sz="2800" dirty="0" smtClean="0"/>
              <a:t>згідно </a:t>
            </a:r>
            <a:r>
              <a:rPr lang="uk-UA" sz="2800" dirty="0"/>
              <a:t>з графіком пройшли курсову фахову підготовку </a:t>
            </a:r>
            <a:r>
              <a:rPr lang="uk-UA" sz="2800" dirty="0" smtClean="0"/>
              <a:t>5 </a:t>
            </a:r>
            <a:r>
              <a:rPr lang="uk-UA" sz="2800" dirty="0"/>
              <a:t>вчителів.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70097443"/>
              </p:ext>
            </p:extLst>
          </p:nvPr>
        </p:nvGraphicFramePr>
        <p:xfrm>
          <a:off x="1697082" y="2522729"/>
          <a:ext cx="7260231" cy="3797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1230"/>
                <a:gridCol w="1734666"/>
                <a:gridCol w="3024335"/>
              </a:tblGrid>
              <a:tr h="618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«Спеціаліст вищої категорії»</a:t>
                      </a:r>
                      <a:endParaRPr lang="uk-UA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Присвоєно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Зубрицька</a:t>
                      </a:r>
                      <a:r>
                        <a:rPr lang="uk-UA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Алла Олександрівна</a:t>
                      </a:r>
                      <a:endParaRPr lang="uk-UA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882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«Спеціаліст першої категорії»</a:t>
                      </a:r>
                      <a:endParaRPr lang="uk-UA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Присвоєно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Трийцятник</a:t>
                      </a:r>
                      <a:r>
                        <a:rPr lang="uk-UA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Галина Миколаївна</a:t>
                      </a:r>
                      <a:endParaRPr lang="uk-UA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39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«Спеціаліст другої категорії»</a:t>
                      </a:r>
                      <a:endParaRPr lang="uk-UA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Присвоєно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Анастасин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Іванна Іванівна</a:t>
                      </a:r>
                    </a:p>
                  </a:txBody>
                  <a:tcPr anchor="ctr"/>
                </a:tc>
              </a:tr>
              <a:tr h="8839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«Спеціаліст вищої категорії»</a:t>
                      </a:r>
                      <a:endParaRPr lang="uk-UA" dirty="0" smtClean="0"/>
                    </a:p>
                    <a:p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Підтверджено</a:t>
                      </a:r>
                    </a:p>
                    <a:p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Зубкович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Йосип 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Теофільович</a:t>
                      </a:r>
                      <a:endParaRPr lang="uk-UA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839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«Спеціаліст вищої категорії»</a:t>
                      </a:r>
                      <a:endParaRPr lang="uk-UA" dirty="0" smtClean="0"/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Підтверджено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Киретів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Оксана</a:t>
                      </a:r>
                    </a:p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Іванівна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13273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404664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Відкритий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урок з основ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здоров’я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111111"/>
                </a:solidFill>
                <a:latin typeface="Arial"/>
              </a:rPr>
              <a:t>Урок 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провела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Трийцятник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000" b="1" dirty="0" smtClean="0">
                <a:solidFill>
                  <a:srgbClr val="111111"/>
                </a:solidFill>
                <a:latin typeface="Arial"/>
              </a:rPr>
              <a:t> Галина 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Миколаївна</a:t>
            </a:r>
            <a:endParaRPr lang="ru-RU" sz="2000" b="1" i="0" dirty="0">
              <a:solidFill>
                <a:srgbClr val="111111"/>
              </a:solidFill>
              <a:effectLst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901739"/>
            <a:ext cx="46085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</a:rPr>
              <a:t>Тема уроку</a:t>
            </a:r>
            <a:r>
              <a:rPr lang="ru-RU" b="1" dirty="0" smtClean="0">
                <a:solidFill>
                  <a:srgbClr val="7030A0"/>
                </a:solidFill>
              </a:rPr>
              <a:t>:</a:t>
            </a:r>
          </a:p>
          <a:p>
            <a:pPr algn="just"/>
            <a:r>
              <a:rPr lang="ru-RU" dirty="0" smtClean="0"/>
              <a:t>                 "</a:t>
            </a:r>
            <a:r>
              <a:rPr lang="ru-RU" dirty="0" err="1"/>
              <a:t>Емоційне</a:t>
            </a:r>
            <a:r>
              <a:rPr lang="ru-RU" dirty="0"/>
              <a:t> </a:t>
            </a:r>
            <a:r>
              <a:rPr lang="ru-RU" dirty="0" err="1"/>
              <a:t>благополуччя</a:t>
            </a:r>
            <a:r>
              <a:rPr lang="ru-RU" dirty="0"/>
              <a:t>.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емоцій</a:t>
            </a:r>
            <a:r>
              <a:rPr lang="ru-RU" dirty="0"/>
              <a:t> на </a:t>
            </a:r>
            <a:r>
              <a:rPr lang="ru-RU" dirty="0" err="1"/>
              <a:t>здоров'я</a:t>
            </a:r>
            <a:r>
              <a:rPr lang="ru-RU" dirty="0"/>
              <a:t> і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рішень</a:t>
            </a:r>
            <a:r>
              <a:rPr lang="ru-RU" dirty="0"/>
              <a:t>. Культура </a:t>
            </a:r>
            <a:r>
              <a:rPr lang="ru-RU" dirty="0" err="1"/>
              <a:t>вияву</a:t>
            </a:r>
            <a:r>
              <a:rPr lang="ru-RU" dirty="0"/>
              <a:t> </a:t>
            </a:r>
            <a:r>
              <a:rPr lang="ru-RU" dirty="0" err="1"/>
              <a:t>почуттів</a:t>
            </a:r>
            <a:r>
              <a:rPr lang="ru-RU" dirty="0"/>
              <a:t>. </a:t>
            </a:r>
            <a:r>
              <a:rPr lang="ru-RU" dirty="0" err="1"/>
              <a:t>Методи</a:t>
            </a:r>
            <a:r>
              <a:rPr lang="ru-RU" dirty="0"/>
              <a:t> самоконтролю. </a:t>
            </a:r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психологічної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 smtClean="0"/>
              <a:t>.«</a:t>
            </a:r>
          </a:p>
          <a:p>
            <a:pPr algn="just"/>
            <a:endParaRPr lang="ru-RU" dirty="0"/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Мета</a:t>
            </a:r>
            <a:r>
              <a:rPr lang="ru-RU" b="1" dirty="0">
                <a:solidFill>
                  <a:srgbClr val="7030A0"/>
                </a:solidFill>
              </a:rPr>
              <a:t>: </a:t>
            </a:r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dirty="0" err="1" smtClean="0"/>
              <a:t>Поглиблювати</a:t>
            </a:r>
            <a:r>
              <a:rPr lang="ru-RU" dirty="0" smtClean="0"/>
              <a:t> </a:t>
            </a:r>
            <a:r>
              <a:rPr lang="ru-RU" dirty="0" err="1"/>
              <a:t>знання</a:t>
            </a:r>
            <a:r>
              <a:rPr lang="ru-RU" dirty="0"/>
              <a:t> про </a:t>
            </a:r>
            <a:r>
              <a:rPr lang="ru-RU" dirty="0" err="1"/>
              <a:t>емоції</a:t>
            </a:r>
            <a:r>
              <a:rPr lang="ru-RU" dirty="0"/>
              <a:t> та </a:t>
            </a:r>
            <a:r>
              <a:rPr lang="ru-RU" dirty="0" err="1"/>
              <a:t>емоційне</a:t>
            </a:r>
            <a:r>
              <a:rPr lang="ru-RU" dirty="0"/>
              <a:t> </a:t>
            </a:r>
            <a:r>
              <a:rPr lang="ru-RU" dirty="0" err="1"/>
              <a:t>благополуччя</a:t>
            </a:r>
            <a:r>
              <a:rPr lang="ru-RU" dirty="0"/>
              <a:t>, </a:t>
            </a:r>
            <a:r>
              <a:rPr lang="ru-RU" dirty="0" err="1"/>
              <a:t>розвивати</a:t>
            </a:r>
            <a:r>
              <a:rPr lang="ru-RU" dirty="0"/>
              <a:t> </a:t>
            </a:r>
            <a:r>
              <a:rPr lang="ru-RU" dirty="0" err="1"/>
              <a:t>емоційну</a:t>
            </a:r>
            <a:r>
              <a:rPr lang="ru-RU" dirty="0"/>
              <a:t> </a:t>
            </a:r>
            <a:r>
              <a:rPr lang="ru-RU" dirty="0" err="1"/>
              <a:t>компетентність</a:t>
            </a:r>
            <a:r>
              <a:rPr lang="ru-RU" dirty="0"/>
              <a:t>, </a:t>
            </a:r>
            <a:r>
              <a:rPr lang="ru-RU" dirty="0" err="1"/>
              <a:t>уміння</a:t>
            </a:r>
            <a:r>
              <a:rPr lang="ru-RU" dirty="0"/>
              <a:t> правильно </a:t>
            </a:r>
            <a:r>
              <a:rPr lang="ru-RU" dirty="0" err="1" smtClean="0"/>
              <a:t>висловлювати</a:t>
            </a:r>
            <a:r>
              <a:rPr lang="ru-RU" dirty="0" smtClean="0"/>
              <a:t> </a:t>
            </a:r>
            <a:r>
              <a:rPr lang="ru-RU" dirty="0" err="1"/>
              <a:t>почуття</a:t>
            </a:r>
            <a:r>
              <a:rPr lang="ru-RU" dirty="0"/>
              <a:t>, </a:t>
            </a:r>
            <a:r>
              <a:rPr lang="ru-RU" dirty="0" err="1"/>
              <a:t>формувати</a:t>
            </a:r>
            <a:r>
              <a:rPr lang="ru-RU" dirty="0"/>
              <a:t> </a:t>
            </a:r>
            <a:r>
              <a:rPr lang="ru-RU" dirty="0" err="1"/>
              <a:t>навички</a:t>
            </a:r>
            <a:r>
              <a:rPr lang="ru-RU" dirty="0"/>
              <a:t> самоконтролю.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02" y="1628800"/>
            <a:ext cx="2772174" cy="3408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2635384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81636" y="1795636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97408"/>
            <a:ext cx="3079229" cy="2319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67582"/>
            <a:ext cx="4303365" cy="32418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92" y="1658576"/>
            <a:ext cx="3846215" cy="2624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07"/>
            <a:ext cx="3300958" cy="2486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976782"/>
            <a:ext cx="3467865" cy="2612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7185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7715250" cy="5884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1828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3604" y="5884142"/>
            <a:ext cx="40110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2017-2018 </a:t>
            </a:r>
            <a:r>
              <a:rPr lang="uk-UA" sz="48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н.р</a:t>
            </a:r>
            <a:r>
              <a:rPr lang="uk-UA" sz="48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.</a:t>
            </a:r>
            <a:endParaRPr lang="uk-UA" sz="48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37506" y="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</a:t>
            </a:r>
            <a:endParaRPr lang="uk-UA" b="1" dirty="0"/>
          </a:p>
        </p:txBody>
      </p:sp>
    </p:spTree>
    <p:extLst>
      <p:ext uri="{BB962C8B-B14F-4D97-AF65-F5344CB8AC3E}">
        <p14:creationId xmlns="" xmlns:p14="http://schemas.microsoft.com/office/powerpoint/2010/main" val="4023294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81636" y="1795636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82" y="428604"/>
            <a:ext cx="86725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Робота практичного психолога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IMG_20171115_144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285860"/>
            <a:ext cx="2857518" cy="2143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20171115_1449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214422"/>
            <a:ext cx="2857488" cy="2143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IMG_20180411_1234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643314"/>
            <a:ext cx="2857520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20180521_1108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643314"/>
            <a:ext cx="2952771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20180521_1109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3174" y="2285992"/>
            <a:ext cx="4071934" cy="3053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051720" y="116632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Відкритий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урок</a:t>
            </a:r>
          </a:p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з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української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літератури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у 9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класі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dirty="0" smtClean="0"/>
              <a:t> </a:t>
            </a:r>
            <a:endParaRPr lang="ru-RU" b="1" dirty="0"/>
          </a:p>
          <a:p>
            <a:pPr algn="ctr"/>
            <a:r>
              <a:rPr lang="ru-RU" sz="2400" b="1" dirty="0"/>
              <a:t>Урок провела </a:t>
            </a:r>
            <a:r>
              <a:rPr lang="ru-RU" sz="2400" b="1" dirty="0" err="1"/>
              <a:t>Киретів</a:t>
            </a:r>
            <a:r>
              <a:rPr lang="ru-RU" sz="2400" b="1" dirty="0"/>
              <a:t> Оксана </a:t>
            </a:r>
            <a:r>
              <a:rPr lang="ru-RU" sz="2400" b="1" dirty="0" err="1"/>
              <a:t>Іванівна</a:t>
            </a:r>
            <a:endParaRPr lang="ru-RU" sz="24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0"/>
            <a:ext cx="1438225" cy="6858000"/>
            <a:chOff x="-9475" y="0"/>
            <a:chExt cx="1438225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7072"/>
            <a:ext cx="2520280" cy="3312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/>
          <p:cNvSpPr/>
          <p:nvPr/>
        </p:nvSpPr>
        <p:spPr>
          <a:xfrm>
            <a:off x="4283968" y="1951151"/>
            <a:ext cx="4572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ahoma"/>
              </a:rPr>
              <a:t>Тема </a:t>
            </a:r>
            <a:r>
              <a:rPr lang="ru-RU" b="1" dirty="0" smtClean="0">
                <a:solidFill>
                  <a:srgbClr val="7030A0"/>
                </a:solidFill>
                <a:latin typeface="Tahoma"/>
              </a:rPr>
              <a:t>уроку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: </a:t>
            </a:r>
          </a:p>
          <a:p>
            <a:pPr algn="just"/>
            <a:r>
              <a:rPr lang="ru-RU" dirty="0" smtClean="0">
                <a:solidFill>
                  <a:srgbClr val="111111"/>
                </a:solidFill>
                <a:latin typeface="Tahoma"/>
              </a:rPr>
              <a:t>   </a:t>
            </a:r>
            <a:r>
              <a:rPr lang="ru-RU" dirty="0" err="1" smtClean="0">
                <a:solidFill>
                  <a:srgbClr val="111111"/>
                </a:solidFill>
                <a:latin typeface="Tahoma"/>
              </a:rPr>
              <a:t>Григорій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 Сковорода.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Життя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і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творчість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Tahoma"/>
              </a:rPr>
              <a:t>філософа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просвітителя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письменника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. «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Український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Сократ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».</a:t>
            </a:r>
            <a:endParaRPr lang="ru-RU" dirty="0">
              <a:solidFill>
                <a:srgbClr val="111111"/>
              </a:solidFill>
              <a:latin typeface="Tahoma"/>
            </a:endParaRPr>
          </a:p>
          <a:p>
            <a:r>
              <a:rPr lang="ru-RU" sz="2000" dirty="0">
                <a:solidFill>
                  <a:srgbClr val="7030A0"/>
                </a:solidFill>
                <a:latin typeface="Tahoma"/>
              </a:rPr>
              <a:t>Мета: </a:t>
            </a:r>
            <a:endParaRPr lang="ru-RU" sz="2000" dirty="0" smtClean="0">
              <a:solidFill>
                <a:srgbClr val="7030A0"/>
              </a:solidFill>
              <a:latin typeface="Tahoma"/>
            </a:endParaRPr>
          </a:p>
          <a:p>
            <a:pPr algn="just"/>
            <a:r>
              <a:rPr lang="ru-RU" sz="2000" dirty="0">
                <a:solidFill>
                  <a:srgbClr val="7030A0"/>
                </a:solidFill>
                <a:latin typeface="Tahoma"/>
              </a:rPr>
              <a:t> </a:t>
            </a:r>
            <a:r>
              <a:rPr lang="ru-RU" sz="2000" dirty="0" smtClean="0">
                <a:solidFill>
                  <a:srgbClr val="7030A0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З</a:t>
            </a:r>
            <a:r>
              <a:rPr lang="ru-RU" dirty="0" err="1" smtClean="0">
                <a:solidFill>
                  <a:srgbClr val="111111"/>
                </a:solidFill>
                <a:latin typeface="Tahoma"/>
              </a:rPr>
              <a:t>ацікавити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учнів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особою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поета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та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його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творчістю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допомогти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осягнути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життєвий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і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творчий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шлях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Григорія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Сковороди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удосконалити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вміння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аналізувати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факти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вчинки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давати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оцінку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певним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явищам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; </a:t>
            </a:r>
            <a:br>
              <a:rPr lang="ru-RU" dirty="0">
                <a:solidFill>
                  <a:srgbClr val="111111"/>
                </a:solidFill>
                <a:latin typeface="Tahoma"/>
              </a:rPr>
            </a:br>
            <a:r>
              <a:rPr lang="ru-RU" dirty="0" err="1">
                <a:solidFill>
                  <a:srgbClr val="111111"/>
                </a:solidFill>
                <a:latin typeface="Tahoma"/>
              </a:rPr>
              <a:t>розвивати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спостережливість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вміння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аналізувати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коментувати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уміння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визначати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провідні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ідеї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його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творів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;</a:t>
            </a:r>
            <a:br>
              <a:rPr lang="ru-RU" dirty="0">
                <a:solidFill>
                  <a:srgbClr val="111111"/>
                </a:solidFill>
                <a:latin typeface="Tahoma"/>
              </a:rPr>
            </a:br>
            <a:r>
              <a:rPr lang="ru-RU" dirty="0" err="1">
                <a:solidFill>
                  <a:srgbClr val="111111"/>
                </a:solidFill>
                <a:latin typeface="Tahoma"/>
              </a:rPr>
              <a:t>виховувати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прагнення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добра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 smtClean="0">
                <a:solidFill>
                  <a:srgbClr val="111111"/>
                </a:solidFill>
                <a:latin typeface="Tahoma"/>
              </a:rPr>
              <a:t>справедливості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бажання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пізнавати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світ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, </a:t>
            </a:r>
            <a:r>
              <a:rPr lang="ru-RU" dirty="0" err="1" smtClean="0">
                <a:solidFill>
                  <a:srgbClr val="111111"/>
                </a:solidFill>
                <a:latin typeface="Tahoma"/>
              </a:rPr>
              <a:t>почуття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Tahoma"/>
              </a:rPr>
              <a:t>пошани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  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до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творчості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smtClean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 smtClean="0">
                <a:solidFill>
                  <a:srgbClr val="111111"/>
                </a:solidFill>
                <a:latin typeface="Tahoma"/>
              </a:rPr>
              <a:t>поета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.</a:t>
            </a:r>
            <a:endParaRPr lang="ru-RU" b="0" i="0" dirty="0">
              <a:solidFill>
                <a:srgbClr val="111111"/>
              </a:solidFill>
              <a:effectLst/>
              <a:latin typeface="Tahom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4089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32" y="2896528"/>
            <a:ext cx="4633382" cy="347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505">
            <a:off x="5047994" y="562644"/>
            <a:ext cx="3557556" cy="2671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291">
            <a:off x="687455" y="549589"/>
            <a:ext cx="3665984" cy="274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81636" y="1795636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4318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438225" cy="6858000"/>
            <a:chOff x="-9475" y="0"/>
            <a:chExt cx="1438225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2071670" y="500042"/>
            <a:ext cx="6101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Відкритий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урок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з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математики</a:t>
            </a:r>
          </a:p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uk-UA" sz="2400" b="1" dirty="0" smtClean="0"/>
              <a:t>Урок провела </a:t>
            </a:r>
            <a:r>
              <a:rPr lang="uk-UA" sz="2400" b="1" dirty="0" err="1" smtClean="0"/>
              <a:t>Сідак</a:t>
            </a:r>
            <a:r>
              <a:rPr lang="uk-UA" sz="2400" b="1" dirty="0" smtClean="0"/>
              <a:t> Оксана Михайлівна</a:t>
            </a:r>
            <a:endParaRPr lang="ru-RU" sz="2400" b="1" dirty="0"/>
          </a:p>
        </p:txBody>
      </p:sp>
      <p:pic>
        <p:nvPicPr>
          <p:cNvPr id="11" name="Рисунок 10" descr="IMG_20171221_114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214554"/>
            <a:ext cx="3000364" cy="168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_20171221_114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214554"/>
            <a:ext cx="3000364" cy="168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20171221_110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5917" y="4429132"/>
            <a:ext cx="3087677" cy="173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20171221_1111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4286256"/>
            <a:ext cx="3000397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81636" y="1795636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20171221_111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161" y="1000108"/>
            <a:ext cx="7048517" cy="39647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1500250" y="375076"/>
            <a:ext cx="69127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Відкритий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урок з математики 3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клас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111111"/>
                </a:solidFill>
                <a:latin typeface="Arial"/>
              </a:rPr>
              <a:t>Провела </a:t>
            </a:r>
            <a:r>
              <a:rPr lang="ru-RU" sz="2400" b="1" dirty="0" err="1">
                <a:solidFill>
                  <a:srgbClr val="111111"/>
                </a:solidFill>
                <a:latin typeface="Arial"/>
              </a:rPr>
              <a:t>Анастасин</a:t>
            </a:r>
            <a:r>
              <a:rPr lang="ru-RU" sz="24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latin typeface="Arial"/>
              </a:rPr>
              <a:t>Іванна</a:t>
            </a:r>
            <a:r>
              <a:rPr lang="ru-RU" sz="24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400" b="1" dirty="0" err="1">
                <a:solidFill>
                  <a:srgbClr val="111111"/>
                </a:solidFill>
                <a:latin typeface="Arial"/>
              </a:rPr>
              <a:t>Іванівна</a:t>
            </a:r>
            <a:endParaRPr lang="ru-RU" sz="2400" b="1" i="0" dirty="0">
              <a:solidFill>
                <a:srgbClr val="111111"/>
              </a:solidFill>
              <a:effectLst/>
              <a:latin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239" t="22853" b="6007"/>
          <a:stretch/>
        </p:blipFill>
        <p:spPr>
          <a:xfrm>
            <a:off x="6140489" y="1678286"/>
            <a:ext cx="2472866" cy="4389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1500166" y="1428736"/>
            <a:ext cx="44260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Тема: </a:t>
            </a:r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         </a:t>
            </a:r>
            <a:r>
              <a:rPr lang="ru-RU" sz="2400" dirty="0" smtClean="0"/>
              <a:t>"</a:t>
            </a:r>
            <a:r>
              <a:rPr lang="ru-RU" sz="2400" dirty="0" err="1"/>
              <a:t>Додавання</a:t>
            </a:r>
            <a:r>
              <a:rPr lang="ru-RU" sz="2400" dirty="0"/>
              <a:t> і </a:t>
            </a:r>
            <a:r>
              <a:rPr lang="ru-RU" sz="2400" dirty="0" err="1"/>
              <a:t>віднімання</a:t>
            </a:r>
            <a:r>
              <a:rPr lang="ru-RU" sz="2400" dirty="0"/>
              <a:t> чисел </a:t>
            </a:r>
            <a:r>
              <a:rPr lang="ru-RU" sz="2400" dirty="0" smtClean="0"/>
              <a:t>у </a:t>
            </a:r>
            <a:r>
              <a:rPr lang="ru-RU" sz="2400" dirty="0"/>
              <a:t>межах </a:t>
            </a:r>
            <a:r>
              <a:rPr lang="ru-RU" sz="2400" dirty="0" smtClean="0"/>
              <a:t>1000."</a:t>
            </a:r>
            <a:endParaRPr lang="ru-RU" sz="2400" dirty="0"/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428728" y="2857496"/>
            <a:ext cx="450059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Мета: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продовжити роботу над               формуванням вміння додавати і віднімати у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межах 1000;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формувати вміння 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’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язувати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задачі, приклади,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рівняння,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використо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вуючи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набуті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знання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розвивати обчислювальні навички та мислення учнів;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виховувати  любов до рідної природи.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85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38" y="2910782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04039" cy="300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5" y="3501008"/>
            <a:ext cx="3077600" cy="22672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048000" cy="228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81636" y="1795636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16323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706757" y="128855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Відкритий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бінарний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урок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 algn="ctr"/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із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всесвітньої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історії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та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англійської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Arial"/>
              </a:rPr>
              <a:t>мови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"/>
              </a:rPr>
              <a:t>. 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 algn="ctr"/>
            <a:r>
              <a:rPr lang="ru-RU" sz="2000" b="1" dirty="0" smtClean="0">
                <a:solidFill>
                  <a:srgbClr val="111111"/>
                </a:solidFill>
                <a:latin typeface="Arial"/>
              </a:rPr>
              <a:t>Урок 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провели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вчитель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історії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Зубкович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Й. Т. та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вчитель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англійської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мови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111111"/>
                </a:solidFill>
                <a:latin typeface="Arial"/>
              </a:rPr>
              <a:t>Височанський</a:t>
            </a:r>
            <a:r>
              <a:rPr lang="ru-RU" sz="2000" b="1" dirty="0">
                <a:solidFill>
                  <a:srgbClr val="111111"/>
                </a:solidFill>
                <a:latin typeface="Arial"/>
              </a:rPr>
              <a:t> Р. І.</a:t>
            </a:r>
            <a:endParaRPr lang="ru-RU" sz="2000" b="1" i="0" dirty="0">
              <a:solidFill>
                <a:srgbClr val="111111"/>
              </a:solidFill>
              <a:effectLst/>
              <a:latin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" t="2767" r="3878" b="2767"/>
          <a:stretch/>
        </p:blipFill>
        <p:spPr>
          <a:xfrm>
            <a:off x="1835697" y="1722862"/>
            <a:ext cx="1872208" cy="231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4182365"/>
            <a:ext cx="1872208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067944" y="2285871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Тема:</a:t>
            </a:r>
          </a:p>
          <a:p>
            <a:r>
              <a:rPr lang="ru-RU" dirty="0" smtClean="0"/>
              <a:t> </a:t>
            </a:r>
            <a:r>
              <a:rPr lang="ru-RU" dirty="0"/>
              <a:t>"</a:t>
            </a:r>
            <a:r>
              <a:rPr lang="ru-RU" dirty="0" err="1"/>
              <a:t>Війна</a:t>
            </a:r>
            <a:r>
              <a:rPr lang="ru-RU" dirty="0"/>
              <a:t> за </a:t>
            </a:r>
            <a:r>
              <a:rPr lang="ru-RU" dirty="0" err="1"/>
              <a:t>незалежність</a:t>
            </a:r>
            <a:r>
              <a:rPr lang="ru-RU" dirty="0"/>
              <a:t> </a:t>
            </a:r>
            <a:r>
              <a:rPr lang="ru-RU" dirty="0" smtClean="0"/>
              <a:t> США (1775-1783</a:t>
            </a:r>
            <a:r>
              <a:rPr lang="ru-RU" dirty="0"/>
              <a:t>). </a:t>
            </a:r>
            <a:r>
              <a:rPr lang="ru-RU" dirty="0" err="1"/>
              <a:t>Створення</a:t>
            </a:r>
            <a:r>
              <a:rPr lang="ru-RU" dirty="0"/>
              <a:t> США"</a:t>
            </a:r>
            <a:br>
              <a:rPr lang="ru-RU" dirty="0"/>
            </a:br>
            <a:r>
              <a:rPr lang="ru-RU" dirty="0"/>
              <a:t>Мета:</a:t>
            </a:r>
            <a:br>
              <a:rPr lang="ru-RU" dirty="0"/>
            </a:br>
            <a:r>
              <a:rPr lang="ru-RU" b="1" dirty="0" err="1">
                <a:solidFill>
                  <a:srgbClr val="7030A0"/>
                </a:solidFill>
              </a:rPr>
              <a:t>історія</a:t>
            </a:r>
            <a:r>
              <a:rPr lang="ru-RU" b="1" dirty="0">
                <a:solidFill>
                  <a:srgbClr val="7030A0"/>
                </a:solidFill>
              </a:rPr>
              <a:t>:</a:t>
            </a:r>
            <a:r>
              <a:rPr lang="ru-RU" dirty="0"/>
              <a:t> </a:t>
            </a:r>
            <a:r>
              <a:rPr lang="ru-RU" dirty="0" err="1"/>
              <a:t>ознайомити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боротьбою</a:t>
            </a:r>
            <a:r>
              <a:rPr lang="ru-RU" dirty="0"/>
              <a:t> </a:t>
            </a:r>
            <a:r>
              <a:rPr lang="ru-RU" dirty="0" err="1"/>
              <a:t>північно-американських</a:t>
            </a:r>
            <a:r>
              <a:rPr lang="ru-RU" dirty="0"/>
              <a:t> </a:t>
            </a:r>
            <a:r>
              <a:rPr lang="ru-RU" dirty="0" err="1"/>
              <a:t>колоній</a:t>
            </a:r>
            <a:r>
              <a:rPr lang="ru-RU" dirty="0"/>
              <a:t> за </a:t>
            </a:r>
            <a:r>
              <a:rPr lang="ru-RU" dirty="0" err="1"/>
              <a:t>незалежність</a:t>
            </a:r>
            <a:r>
              <a:rPr lang="ru-RU" dirty="0"/>
              <a:t>; </a:t>
            </a:r>
            <a:r>
              <a:rPr lang="ru-RU" dirty="0" err="1"/>
              <a:t>розкрити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Декларації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 США;</a:t>
            </a:r>
            <a:br>
              <a:rPr lang="ru-RU" dirty="0"/>
            </a:br>
            <a:r>
              <a:rPr lang="en-US" b="1" dirty="0" err="1">
                <a:solidFill>
                  <a:srgbClr val="7030A0"/>
                </a:solidFill>
              </a:rPr>
              <a:t>english</a:t>
            </a:r>
            <a:r>
              <a:rPr lang="en-US" b="1" dirty="0">
                <a:solidFill>
                  <a:srgbClr val="7030A0"/>
                </a:solidFill>
              </a:rPr>
              <a:t>:</a:t>
            </a:r>
            <a:r>
              <a:rPr lang="en-US" dirty="0"/>
              <a:t> to expand vocabulary, to develop listening and speaking skills 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4135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92" y="3408775"/>
            <a:ext cx="2272868" cy="303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33926"/>
            <a:ext cx="2272868" cy="303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8299">
            <a:off x="701347" y="590305"/>
            <a:ext cx="3263178" cy="244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61702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664">
            <a:off x="5426575" y="478002"/>
            <a:ext cx="3240108" cy="2430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81636" y="1795636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5788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643042" y="428604"/>
            <a:ext cx="68652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Відкритий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інтегрований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урок.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Урок провела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Ільницька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Марія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Омелянівна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з математики, природознавства, </a:t>
            </a:r>
          </a:p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української мови, читання та я у світі.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9" name="Рисунок 8" descr="IMG_20180426_114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4572008"/>
            <a:ext cx="2762269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IMG_20180426_110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000240"/>
            <a:ext cx="2952739" cy="221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 descr="IMG_20180426_113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2643182"/>
            <a:ext cx="3571867" cy="26789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798638" y="549275"/>
            <a:ext cx="7345362" cy="6192838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«Мета сучасного освітнього процесу – не тільки сформувати необхідні компетенції, надати ґрунтовні знання з різних предметів, а й формувати громадянина, патріота, інтелектуально розвинену, духовно і морально зрілу особистість, готову протистояти викликам глобалізації життя»</a:t>
            </a:r>
          </a:p>
          <a:p>
            <a:pPr algn="ctr"/>
            <a:endParaRPr lang="uk-UA" sz="3200" b="1" dirty="0" smtClean="0">
              <a:solidFill>
                <a:srgbClr val="C00000"/>
              </a:solidFill>
            </a:endParaRPr>
          </a:p>
          <a:p>
            <a:pPr algn="r"/>
            <a:r>
              <a:rPr lang="uk-UA" sz="1800" dirty="0" smtClean="0"/>
              <a:t>Державна програма «Основні орієнтири виховання учнів1-11 класів загальноосвітніх навчальних  закладів України»</a:t>
            </a:r>
          </a:p>
          <a:p>
            <a:pPr algn="just"/>
            <a:endParaRPr lang="uk-UA" dirty="0" smtClean="0"/>
          </a:p>
          <a:p>
            <a:endParaRPr lang="uk-UA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25001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81636" y="1795636"/>
            <a:ext cx="98072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20180426_105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191029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IMG_20180426_114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571744"/>
            <a:ext cx="4000496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ut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544386" y="200468"/>
            <a:ext cx="6641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>
                <a:solidFill>
                  <a:srgbClr val="00B050"/>
                </a:solidFill>
              </a:rPr>
              <a:t>Тиждень</a:t>
            </a:r>
            <a:r>
              <a:rPr lang="ru-RU" sz="2400" b="1" i="1" dirty="0">
                <a:solidFill>
                  <a:srgbClr val="00B050"/>
                </a:solidFill>
              </a:rPr>
              <a:t> </a:t>
            </a:r>
            <a:r>
              <a:rPr lang="ru-RU" sz="2400" b="1" i="1" dirty="0" err="1">
                <a:solidFill>
                  <a:srgbClr val="00B050"/>
                </a:solidFill>
              </a:rPr>
              <a:t>української</a:t>
            </a:r>
            <a:r>
              <a:rPr lang="ru-RU" sz="2400" b="1" i="1" dirty="0">
                <a:solidFill>
                  <a:srgbClr val="00B050"/>
                </a:solidFill>
              </a:rPr>
              <a:t> </a:t>
            </a:r>
            <a:r>
              <a:rPr lang="ru-RU" sz="2400" b="1" i="1" dirty="0" err="1">
                <a:solidFill>
                  <a:srgbClr val="00B050"/>
                </a:solidFill>
              </a:rPr>
              <a:t>мови</a:t>
            </a:r>
            <a:r>
              <a:rPr lang="ru-RU" sz="2400" b="1" i="1" dirty="0">
                <a:solidFill>
                  <a:srgbClr val="00B050"/>
                </a:solidFill>
              </a:rPr>
              <a:t> та </a:t>
            </a:r>
            <a:r>
              <a:rPr lang="ru-RU" sz="2400" b="1" i="1" dirty="0" err="1">
                <a:solidFill>
                  <a:srgbClr val="00B050"/>
                </a:solidFill>
              </a:rPr>
              <a:t>літератури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8904" y="2027354"/>
            <a:ext cx="727280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B050"/>
                </a:solidFill>
              </a:rPr>
              <a:t>Девіз</a:t>
            </a:r>
            <a:r>
              <a:rPr lang="ru-RU" sz="2000" b="1" dirty="0">
                <a:solidFill>
                  <a:srgbClr val="00B050"/>
                </a:solidFill>
              </a:rPr>
              <a:t>: 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r>
              <a:rPr lang="ru-RU" sz="2000" b="1" dirty="0">
                <a:solidFill>
                  <a:srgbClr val="00B050"/>
                </a:solidFill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</a:rPr>
              <a:t>        </a:t>
            </a:r>
            <a:r>
              <a:rPr lang="ru-RU" sz="2000" b="1" dirty="0" err="1" smtClean="0">
                <a:solidFill>
                  <a:prstClr val="black"/>
                </a:solidFill>
              </a:rPr>
              <a:t>Мі</a:t>
            </a:r>
            <a:r>
              <a:rPr lang="ru-RU" dirty="0" err="1" smtClean="0">
                <a:solidFill>
                  <a:prstClr val="black"/>
                </a:solidFill>
              </a:rPr>
              <a:t>цна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хай буде вся наша родина ,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          </a:t>
            </a:r>
            <a:r>
              <a:rPr lang="ru-RU" dirty="0" err="1" smtClean="0">
                <a:solidFill>
                  <a:prstClr val="black"/>
                </a:solidFill>
              </a:rPr>
              <a:t>своє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коріння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плекаймо</a:t>
            </a:r>
            <a:r>
              <a:rPr lang="ru-RU" dirty="0">
                <a:solidFill>
                  <a:prstClr val="black"/>
                </a:solidFill>
              </a:rPr>
              <a:t> й </a:t>
            </a:r>
            <a:r>
              <a:rPr lang="ru-RU" dirty="0" err="1">
                <a:solidFill>
                  <a:prstClr val="black"/>
                </a:solidFill>
              </a:rPr>
              <a:t>бережім</a:t>
            </a:r>
            <a:r>
              <a:rPr lang="ru-RU" dirty="0">
                <a:solidFill>
                  <a:prstClr val="black"/>
                </a:solidFill>
              </a:rPr>
              <a:t>.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          Хай </a:t>
            </a:r>
            <a:r>
              <a:rPr lang="ru-RU" dirty="0" err="1">
                <a:solidFill>
                  <a:prstClr val="black"/>
                </a:solidFill>
              </a:rPr>
              <a:t>українська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мова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солов'їна</a:t>
            </a:r>
            <a:r>
              <a:rPr lang="ru-RU" dirty="0">
                <a:solidFill>
                  <a:prstClr val="black"/>
                </a:solidFill>
              </a:rPr>
              <a:t> 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          </a:t>
            </a:r>
            <a:r>
              <a:rPr lang="ru-RU" dirty="0" err="1" smtClean="0">
                <a:solidFill>
                  <a:prstClr val="black"/>
                </a:solidFill>
              </a:rPr>
              <a:t>підніметься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і </a:t>
            </a:r>
            <a:r>
              <a:rPr lang="ru-RU" dirty="0" err="1">
                <a:solidFill>
                  <a:prstClr val="black"/>
                </a:solidFill>
              </a:rPr>
              <a:t>зазвучить</a:t>
            </a:r>
            <a:r>
              <a:rPr lang="ru-RU" dirty="0">
                <a:solidFill>
                  <a:prstClr val="black"/>
                </a:solidFill>
              </a:rPr>
              <a:t> як </a:t>
            </a:r>
            <a:r>
              <a:rPr lang="ru-RU" dirty="0" err="1">
                <a:solidFill>
                  <a:prstClr val="black"/>
                </a:solidFill>
              </a:rPr>
              <a:t>гімн</a:t>
            </a:r>
            <a:r>
              <a:rPr lang="ru-RU" dirty="0">
                <a:solidFill>
                  <a:prstClr val="black"/>
                </a:solidFill>
              </a:rPr>
              <a:t> !</a:t>
            </a:r>
          </a:p>
          <a:p>
            <a:pPr algn="just"/>
            <a:r>
              <a:rPr lang="ru-RU" sz="2400" b="1" dirty="0">
                <a:solidFill>
                  <a:srgbClr val="00B050"/>
                </a:solidFill>
              </a:rPr>
              <a:t>Мета: </a:t>
            </a:r>
            <a:r>
              <a:rPr lang="ru-RU" dirty="0" err="1">
                <a:solidFill>
                  <a:prstClr val="black"/>
                </a:solidFill>
              </a:rPr>
              <a:t>показати</a:t>
            </a:r>
            <a:r>
              <a:rPr lang="ru-RU" dirty="0">
                <a:solidFill>
                  <a:prstClr val="black"/>
                </a:solidFill>
              </a:rPr>
              <a:t> красу </a:t>
            </a:r>
            <a:r>
              <a:rPr lang="ru-RU" dirty="0" err="1">
                <a:solidFill>
                  <a:prstClr val="black"/>
                </a:solidFill>
              </a:rPr>
              <a:t>рідної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мови</a:t>
            </a:r>
            <a:r>
              <a:rPr lang="ru-RU" dirty="0">
                <a:solidFill>
                  <a:prstClr val="black"/>
                </a:solidFill>
              </a:rPr>
              <a:t> , </a:t>
            </a:r>
            <a:r>
              <a:rPr lang="ru-RU" dirty="0" err="1">
                <a:solidFill>
                  <a:prstClr val="black"/>
                </a:solidFill>
              </a:rPr>
              <a:t>її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багатство</a:t>
            </a:r>
            <a:r>
              <a:rPr lang="ru-RU" dirty="0">
                <a:solidFill>
                  <a:prstClr val="black"/>
                </a:solidFill>
              </a:rPr>
              <a:t> , </a:t>
            </a:r>
            <a:r>
              <a:rPr lang="ru-RU" dirty="0" err="1">
                <a:solidFill>
                  <a:prstClr val="black"/>
                </a:solidFill>
              </a:rPr>
              <a:t>обгрунтувати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важливість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рідної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мови</a:t>
            </a:r>
            <a:r>
              <a:rPr lang="ru-RU" dirty="0">
                <a:solidFill>
                  <a:prstClr val="black"/>
                </a:solidFill>
              </a:rPr>
              <a:t> для </a:t>
            </a:r>
            <a:r>
              <a:rPr lang="ru-RU" dirty="0" err="1">
                <a:solidFill>
                  <a:prstClr val="black"/>
                </a:solidFill>
              </a:rPr>
              <a:t>формування</a:t>
            </a:r>
            <a:r>
              <a:rPr lang="ru-RU" dirty="0">
                <a:solidFill>
                  <a:prstClr val="black"/>
                </a:solidFill>
              </a:rPr>
              <a:t> духовного </a:t>
            </a:r>
            <a:r>
              <a:rPr lang="ru-RU" dirty="0" err="1">
                <a:solidFill>
                  <a:prstClr val="black"/>
                </a:solidFill>
              </a:rPr>
              <a:t>світу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людини</a:t>
            </a:r>
            <a:r>
              <a:rPr lang="ru-RU" dirty="0">
                <a:solidFill>
                  <a:prstClr val="black"/>
                </a:solidFill>
              </a:rPr>
              <a:t> , </a:t>
            </a:r>
            <a:r>
              <a:rPr lang="ru-RU" dirty="0" err="1">
                <a:solidFill>
                  <a:prstClr val="black"/>
                </a:solidFill>
              </a:rPr>
              <a:t>розкрити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значення</a:t>
            </a:r>
            <a:r>
              <a:rPr lang="ru-RU" dirty="0">
                <a:solidFill>
                  <a:prstClr val="black"/>
                </a:solidFill>
              </a:rPr>
              <a:t> в </a:t>
            </a:r>
            <a:r>
              <a:rPr lang="ru-RU" dirty="0" err="1">
                <a:solidFill>
                  <a:prstClr val="black"/>
                </a:solidFill>
              </a:rPr>
              <a:t>житті</a:t>
            </a:r>
            <a:r>
              <a:rPr lang="ru-RU" dirty="0">
                <a:solidFill>
                  <a:prstClr val="black"/>
                </a:solidFill>
              </a:rPr>
              <a:t> кожного </a:t>
            </a:r>
            <a:r>
              <a:rPr lang="ru-RU" dirty="0" err="1">
                <a:solidFill>
                  <a:prstClr val="black"/>
                </a:solidFill>
              </a:rPr>
              <a:t>українця</a:t>
            </a:r>
            <a:r>
              <a:rPr lang="ru-RU" dirty="0">
                <a:solidFill>
                  <a:prstClr val="black"/>
                </a:solidFill>
              </a:rPr>
              <a:t> ; </a:t>
            </a:r>
            <a:r>
              <a:rPr lang="ru-RU" dirty="0" err="1">
                <a:solidFill>
                  <a:prstClr val="black"/>
                </a:solidFill>
              </a:rPr>
              <a:t>пробудити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почуття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національної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гідності</a:t>
            </a:r>
            <a:r>
              <a:rPr lang="ru-RU" dirty="0">
                <a:solidFill>
                  <a:prstClr val="black"/>
                </a:solidFill>
              </a:rPr>
              <a:t>; </a:t>
            </a:r>
            <a:r>
              <a:rPr lang="ru-RU" dirty="0" err="1">
                <a:solidFill>
                  <a:prstClr val="black"/>
                </a:solidFill>
              </a:rPr>
              <a:t>формувати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громадянський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світогляд</a:t>
            </a:r>
            <a:r>
              <a:rPr lang="ru-RU" dirty="0">
                <a:solidFill>
                  <a:prstClr val="black"/>
                </a:solidFill>
              </a:rPr>
              <a:t>; </a:t>
            </a:r>
            <a:r>
              <a:rPr lang="ru-RU" dirty="0" err="1">
                <a:solidFill>
                  <a:prstClr val="black"/>
                </a:solidFill>
              </a:rPr>
              <a:t>виховувати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любов</a:t>
            </a:r>
            <a:r>
              <a:rPr lang="ru-RU" dirty="0">
                <a:solidFill>
                  <a:prstClr val="black"/>
                </a:solidFill>
              </a:rPr>
              <a:t> до </a:t>
            </a:r>
            <a:r>
              <a:rPr lang="ru-RU" dirty="0" err="1">
                <a:solidFill>
                  <a:prstClr val="black"/>
                </a:solidFill>
              </a:rPr>
              <a:t>рідної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мови</a:t>
            </a:r>
            <a:r>
              <a:rPr lang="ru-RU" dirty="0">
                <a:solidFill>
                  <a:prstClr val="black"/>
                </a:solidFill>
              </a:rPr>
              <a:t> , </a:t>
            </a:r>
            <a:r>
              <a:rPr lang="ru-RU" dirty="0" err="1">
                <a:solidFill>
                  <a:prstClr val="black"/>
                </a:solidFill>
              </a:rPr>
              <a:t>рідного</a:t>
            </a:r>
            <a:r>
              <a:rPr lang="ru-RU" dirty="0">
                <a:solidFill>
                  <a:prstClr val="black"/>
                </a:solidFill>
              </a:rPr>
              <a:t> краю , </a:t>
            </a:r>
            <a:r>
              <a:rPr lang="ru-RU" dirty="0" err="1">
                <a:solidFill>
                  <a:prstClr val="black"/>
                </a:solidFill>
              </a:rPr>
              <a:t>українського</a:t>
            </a:r>
            <a:r>
              <a:rPr lang="ru-RU" dirty="0">
                <a:solidFill>
                  <a:prstClr val="black"/>
                </a:solidFill>
              </a:rPr>
              <a:t> народу , </a:t>
            </a:r>
            <a:r>
              <a:rPr lang="ru-RU" dirty="0" err="1">
                <a:solidFill>
                  <a:prstClr val="black"/>
                </a:solidFill>
              </a:rPr>
              <a:t>його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традицій</a:t>
            </a:r>
            <a:r>
              <a:rPr lang="ru-RU" dirty="0">
                <a:solidFill>
                  <a:prstClr val="black"/>
                </a:solidFill>
              </a:rPr>
              <a:t> , </a:t>
            </a:r>
            <a:r>
              <a:rPr lang="ru-RU" dirty="0" err="1">
                <a:solidFill>
                  <a:prstClr val="black"/>
                </a:solidFill>
              </a:rPr>
              <a:t>почуття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поваги</a:t>
            </a:r>
            <a:r>
              <a:rPr lang="ru-RU" dirty="0">
                <a:solidFill>
                  <a:prstClr val="black"/>
                </a:solidFill>
              </a:rPr>
              <a:t> до </a:t>
            </a:r>
            <a:r>
              <a:rPr lang="ru-RU" dirty="0" err="1">
                <a:solidFill>
                  <a:prstClr val="black"/>
                </a:solidFill>
              </a:rPr>
              <a:t>всього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українського</a:t>
            </a:r>
            <a:r>
              <a:rPr lang="ru-RU" dirty="0">
                <a:solidFill>
                  <a:prstClr val="black"/>
                </a:solidFill>
              </a:rPr>
              <a:t> , </a:t>
            </a:r>
            <a:r>
              <a:rPr lang="ru-RU" dirty="0" err="1" smtClean="0">
                <a:solidFill>
                  <a:prstClr val="black"/>
                </a:solidFill>
              </a:rPr>
              <a:t>розвивати</a:t>
            </a:r>
            <a:r>
              <a:rPr lang="ru-RU" dirty="0" smtClean="0">
                <a:solidFill>
                  <a:prstClr val="black"/>
                </a:solidFill>
              </a:rPr>
              <a:t> культуру </a:t>
            </a:r>
            <a:r>
              <a:rPr lang="ru-RU" dirty="0" err="1">
                <a:solidFill>
                  <a:prstClr val="black"/>
                </a:solidFill>
              </a:rPr>
              <a:t>мовлення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учнів</a:t>
            </a:r>
            <a:r>
              <a:rPr lang="ru-RU" dirty="0">
                <a:solidFill>
                  <a:prstClr val="black"/>
                </a:solidFill>
              </a:rPr>
              <a:t> .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792073"/>
            <a:ext cx="6058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F14124">
                    <a:lumMod val="75000"/>
                  </a:srgbClr>
                </a:solidFill>
              </a:rPr>
              <a:t>Виховний</a:t>
            </a:r>
            <a:r>
              <a:rPr lang="ru-RU" dirty="0">
                <a:solidFill>
                  <a:srgbClr val="F14124">
                    <a:lumMod val="75000"/>
                  </a:srgbClr>
                </a:solidFill>
              </a:rPr>
              <a:t> </a:t>
            </a:r>
            <a:r>
              <a:rPr lang="ru-RU" dirty="0" err="1">
                <a:solidFill>
                  <a:srgbClr val="F14124">
                    <a:lumMod val="75000"/>
                  </a:srgbClr>
                </a:solidFill>
              </a:rPr>
              <a:t>захід</a:t>
            </a:r>
            <a:r>
              <a:rPr lang="ru-RU" dirty="0">
                <a:solidFill>
                  <a:srgbClr val="F14124">
                    <a:lumMod val="75000"/>
                  </a:srgbClr>
                </a:solidFill>
              </a:rPr>
              <a:t> до Дня </a:t>
            </a:r>
            <a:r>
              <a:rPr lang="ru-RU" dirty="0" err="1">
                <a:solidFill>
                  <a:srgbClr val="F14124">
                    <a:lumMod val="75000"/>
                  </a:srgbClr>
                </a:solidFill>
              </a:rPr>
              <a:t>української</a:t>
            </a:r>
            <a:r>
              <a:rPr lang="ru-RU" dirty="0">
                <a:solidFill>
                  <a:srgbClr val="F14124">
                    <a:lumMod val="75000"/>
                  </a:srgbClr>
                </a:solidFill>
              </a:rPr>
              <a:t> </a:t>
            </a:r>
            <a:r>
              <a:rPr lang="ru-RU" dirty="0" err="1">
                <a:solidFill>
                  <a:srgbClr val="F14124">
                    <a:lumMod val="75000"/>
                  </a:srgbClr>
                </a:solidFill>
              </a:rPr>
              <a:t>писемності</a:t>
            </a:r>
            <a:r>
              <a:rPr lang="ru-RU" dirty="0">
                <a:solidFill>
                  <a:srgbClr val="F14124">
                    <a:lumMod val="75000"/>
                  </a:srgbClr>
                </a:solidFill>
              </a:rPr>
              <a:t> та </a:t>
            </a:r>
            <a:r>
              <a:rPr lang="ru-RU" dirty="0" err="1">
                <a:solidFill>
                  <a:srgbClr val="F14124">
                    <a:lumMod val="75000"/>
                  </a:srgbClr>
                </a:solidFill>
              </a:rPr>
              <a:t>мови</a:t>
            </a:r>
            <a:r>
              <a:rPr lang="ru-RU" dirty="0">
                <a:solidFill>
                  <a:srgbClr val="F14124">
                    <a:lumMod val="75000"/>
                  </a:srgbClr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«</a:t>
            </a:r>
            <a:r>
              <a:rPr lang="ru-RU" sz="2400" dirty="0" err="1">
                <a:solidFill>
                  <a:srgbClr val="7030A0"/>
                </a:solidFill>
              </a:rPr>
              <a:t>Мова</a:t>
            </a:r>
            <a:r>
              <a:rPr lang="ru-RU" sz="2400" dirty="0">
                <a:solidFill>
                  <a:srgbClr val="7030A0"/>
                </a:solidFill>
              </a:rPr>
              <a:t> – </a:t>
            </a:r>
            <a:r>
              <a:rPr lang="ru-RU" sz="2400" dirty="0" err="1">
                <a:solidFill>
                  <a:srgbClr val="7030A0"/>
                </a:solidFill>
              </a:rPr>
              <a:t>талісман</a:t>
            </a:r>
            <a:r>
              <a:rPr lang="ru-RU" sz="2400" dirty="0">
                <a:solidFill>
                  <a:srgbClr val="7030A0"/>
                </a:solidFill>
              </a:rPr>
              <a:t> </a:t>
            </a:r>
            <a:r>
              <a:rPr lang="ru-RU" sz="2400" dirty="0" err="1">
                <a:solidFill>
                  <a:srgbClr val="7030A0"/>
                </a:solidFill>
              </a:rPr>
              <a:t>людини</a:t>
            </a:r>
            <a:r>
              <a:rPr lang="ru-RU" sz="2400" dirty="0">
                <a:solidFill>
                  <a:srgbClr val="7030A0"/>
                </a:solidFill>
              </a:rPr>
              <a:t> та </a:t>
            </a:r>
            <a:r>
              <a:rPr lang="ru-RU" sz="2400" dirty="0" err="1" smtClean="0">
                <a:solidFill>
                  <a:srgbClr val="7030A0"/>
                </a:solidFill>
              </a:rPr>
              <a:t>нації</a:t>
            </a:r>
            <a:r>
              <a:rPr lang="ru-RU" sz="2400" dirty="0" smtClean="0">
                <a:solidFill>
                  <a:srgbClr val="7030A0"/>
                </a:solidFill>
              </a:rPr>
              <a:t>.»</a:t>
            </a:r>
            <a:endParaRPr lang="ru-RU" sz="2400" dirty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( </a:t>
            </a:r>
            <a:r>
              <a:rPr lang="ru-RU" dirty="0">
                <a:solidFill>
                  <a:prstClr val="black"/>
                </a:solidFill>
              </a:rPr>
              <a:t>7-8 </a:t>
            </a:r>
            <a:r>
              <a:rPr lang="ru-RU" dirty="0" err="1">
                <a:solidFill>
                  <a:prstClr val="black"/>
                </a:solidFill>
              </a:rPr>
              <a:t>кл</a:t>
            </a:r>
            <a:r>
              <a:rPr lang="ru-RU" dirty="0">
                <a:solidFill>
                  <a:prstClr val="black"/>
                </a:solidFill>
              </a:rPr>
              <a:t>. 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561429"/>
            <a:ext cx="2155438" cy="19624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20934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204864"/>
            <a:ext cx="3612085" cy="271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84" y="3949492"/>
            <a:ext cx="3736810" cy="265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84" y="150474"/>
            <a:ext cx="3712890" cy="265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39244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824906" y="1443883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B050"/>
                </a:solidFill>
              </a:rPr>
              <a:t>Мета</a:t>
            </a:r>
            <a:r>
              <a:rPr lang="ru-RU" sz="2400" b="1" dirty="0">
                <a:solidFill>
                  <a:srgbClr val="00B050"/>
                </a:solidFill>
              </a:rPr>
              <a:t>:</a:t>
            </a:r>
            <a:r>
              <a:rPr lang="ru-RU" sz="2400" dirty="0"/>
              <a:t> </a:t>
            </a:r>
            <a:r>
              <a:rPr lang="ru-RU" sz="2400" dirty="0" err="1"/>
              <a:t>навчити</a:t>
            </a:r>
            <a:r>
              <a:rPr lang="ru-RU" sz="2400" dirty="0"/>
              <a:t> </a:t>
            </a:r>
            <a:r>
              <a:rPr lang="ru-RU" sz="2400" dirty="0" err="1"/>
              <a:t>дітей</a:t>
            </a:r>
            <a:r>
              <a:rPr lang="ru-RU" sz="2400" dirty="0"/>
              <a:t> </a:t>
            </a:r>
            <a:r>
              <a:rPr lang="ru-RU" sz="2400" dirty="0" err="1"/>
              <a:t>сприймати</a:t>
            </a:r>
            <a:r>
              <a:rPr lang="ru-RU" sz="2400" dirty="0"/>
              <a:t> і </a:t>
            </a:r>
            <a:r>
              <a:rPr lang="ru-RU" sz="2400" dirty="0" err="1"/>
              <a:t>розуміти</a:t>
            </a:r>
            <a:r>
              <a:rPr lang="ru-RU" sz="2400" dirty="0"/>
              <a:t> слово; </a:t>
            </a:r>
            <a:r>
              <a:rPr lang="ru-RU" sz="2400" dirty="0" err="1"/>
              <a:t>розвивати</a:t>
            </a:r>
            <a:r>
              <a:rPr lang="ru-RU" sz="2400" dirty="0"/>
              <a:t> культуру </a:t>
            </a:r>
            <a:r>
              <a:rPr lang="ru-RU" sz="2400" dirty="0" err="1" smtClean="0"/>
              <a:t>мовлення</a:t>
            </a:r>
            <a:r>
              <a:rPr lang="ru-RU" sz="2400" dirty="0" smtClean="0"/>
              <a:t>, </a:t>
            </a:r>
            <a:r>
              <a:rPr lang="ru-RU" sz="2400" dirty="0" err="1"/>
              <a:t>почуття</a:t>
            </a:r>
            <a:r>
              <a:rPr lang="ru-RU" sz="2400" dirty="0"/>
              <a:t> </a:t>
            </a:r>
            <a:r>
              <a:rPr lang="ru-RU" sz="2400" dirty="0" err="1"/>
              <a:t>особистої</a:t>
            </a:r>
            <a:r>
              <a:rPr lang="ru-RU" sz="2400" dirty="0"/>
              <a:t> </a:t>
            </a:r>
            <a:r>
              <a:rPr lang="ru-RU" sz="2400" dirty="0" err="1"/>
              <a:t>відповідальності</a:t>
            </a:r>
            <a:r>
              <a:rPr lang="ru-RU" sz="2400" dirty="0"/>
              <a:t> за </a:t>
            </a:r>
            <a:r>
              <a:rPr lang="ru-RU" sz="2400" dirty="0" err="1"/>
              <a:t>збереження</a:t>
            </a:r>
            <a:r>
              <a:rPr lang="ru-RU" sz="2400" dirty="0"/>
              <a:t> та </a:t>
            </a:r>
            <a:r>
              <a:rPr lang="ru-RU" sz="2400" dirty="0" err="1"/>
              <a:t>збагачення</a:t>
            </a:r>
            <a:r>
              <a:rPr lang="ru-RU" sz="2400" dirty="0"/>
              <a:t> </a:t>
            </a:r>
            <a:r>
              <a:rPr lang="ru-RU" sz="2400" dirty="0" err="1"/>
              <a:t>рідної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; </a:t>
            </a:r>
            <a:r>
              <a:rPr lang="ru-RU" sz="2400" dirty="0" err="1"/>
              <a:t>виховувати</a:t>
            </a:r>
            <a:r>
              <a:rPr lang="ru-RU" sz="2400" dirty="0"/>
              <a:t> </a:t>
            </a:r>
            <a:r>
              <a:rPr lang="ru-RU" sz="2400" dirty="0" err="1"/>
              <a:t>любов</a:t>
            </a:r>
            <a:r>
              <a:rPr lang="ru-RU" sz="2400" dirty="0"/>
              <a:t> до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 smtClean="0"/>
              <a:t>мови</a:t>
            </a:r>
            <a:r>
              <a:rPr lang="ru-RU" sz="2400" dirty="0" smtClean="0"/>
              <a:t>, </a:t>
            </a:r>
            <a:r>
              <a:rPr lang="ru-RU" sz="2400" dirty="0" err="1"/>
              <a:t>бажання</a:t>
            </a:r>
            <a:r>
              <a:rPr lang="ru-RU" sz="2400" dirty="0"/>
              <a:t> </a:t>
            </a:r>
            <a:r>
              <a:rPr lang="ru-RU" sz="2400" dirty="0" err="1"/>
              <a:t>досконало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знати.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303511"/>
            <a:ext cx="691276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err="1">
                <a:solidFill>
                  <a:srgbClr val="C00000"/>
                </a:solidFill>
              </a:rPr>
              <a:t>М</a:t>
            </a:r>
            <a:r>
              <a:rPr lang="ru-RU" sz="2000" b="1" dirty="0" err="1" smtClean="0">
                <a:solidFill>
                  <a:srgbClr val="C00000"/>
                </a:solidFill>
              </a:rPr>
              <a:t>овознавчий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турнір</a:t>
            </a:r>
            <a:r>
              <a:rPr lang="ru-RU" sz="2000" b="1" dirty="0">
                <a:solidFill>
                  <a:srgbClr val="C00000"/>
                </a:solidFill>
              </a:rPr>
              <a:t> з </a:t>
            </a:r>
            <a:r>
              <a:rPr lang="ru-RU" sz="2000" b="1" dirty="0" err="1">
                <a:solidFill>
                  <a:srgbClr val="C00000"/>
                </a:solidFill>
              </a:rPr>
              <a:t>української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мови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</a:p>
          <a:p>
            <a:pPr lvl="0" algn="ctr"/>
            <a:r>
              <a:rPr lang="ru-RU" sz="2400" b="1" dirty="0" smtClean="0">
                <a:solidFill>
                  <a:srgbClr val="7030A0"/>
                </a:solidFill>
              </a:rPr>
              <a:t>«</a:t>
            </a:r>
            <a:r>
              <a:rPr lang="ru-RU" sz="2400" b="1" dirty="0" err="1" smtClean="0">
                <a:solidFill>
                  <a:srgbClr val="7030A0"/>
                </a:solidFill>
              </a:rPr>
              <a:t>Мова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– </a:t>
            </a:r>
            <a:r>
              <a:rPr lang="ru-RU" sz="2400" b="1" dirty="0" err="1">
                <a:solidFill>
                  <a:srgbClr val="7030A0"/>
                </a:solidFill>
              </a:rPr>
              <a:t>коштовний</a:t>
            </a:r>
            <a:r>
              <a:rPr lang="ru-RU" sz="2400" b="1" dirty="0">
                <a:solidFill>
                  <a:srgbClr val="7030A0"/>
                </a:solidFill>
              </a:rPr>
              <a:t> скарб </a:t>
            </a:r>
            <a:r>
              <a:rPr lang="ru-RU" sz="2400" b="1" dirty="0" smtClean="0">
                <a:solidFill>
                  <a:srgbClr val="7030A0"/>
                </a:solidFill>
              </a:rPr>
              <a:t>народу»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(7-9 </a:t>
            </a:r>
            <a:r>
              <a:rPr lang="ru-RU" dirty="0" err="1">
                <a:solidFill>
                  <a:prstClr val="black"/>
                </a:solidFill>
              </a:rPr>
              <a:t>кл</a:t>
            </a:r>
            <a:r>
              <a:rPr lang="ru-RU" dirty="0">
                <a:solidFill>
                  <a:prstClr val="black"/>
                </a:solidFill>
              </a:rPr>
              <a:t>.)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8" y="3717032"/>
            <a:ext cx="3489599" cy="2617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45" y="3744095"/>
            <a:ext cx="3489599" cy="2617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34535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664"/>
            <a:ext cx="3617657" cy="270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12" y="404663"/>
            <a:ext cx="3611628" cy="270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12" y="3717032"/>
            <a:ext cx="3737511" cy="279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63995"/>
            <a:ext cx="3649806" cy="305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295153"/>
            <a:ext cx="2949939" cy="221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216353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Наталия\Desktop\картинки\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91351"/>
            <a:ext cx="1466438" cy="1038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7204" y="217601"/>
            <a:ext cx="67592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>
                <a:solidFill>
                  <a:srgbClr val="C00000"/>
                </a:solidFill>
              </a:rPr>
              <a:t>Тиждень</a:t>
            </a:r>
            <a:r>
              <a:rPr lang="ru-RU" sz="4000" dirty="0">
                <a:solidFill>
                  <a:srgbClr val="C00000"/>
                </a:solidFill>
              </a:rPr>
              <a:t> </a:t>
            </a:r>
            <a:r>
              <a:rPr lang="ru-RU" sz="4000" dirty="0" err="1">
                <a:solidFill>
                  <a:srgbClr val="C00000"/>
                </a:solidFill>
              </a:rPr>
              <a:t>казки</a:t>
            </a:r>
            <a:r>
              <a:rPr lang="ru-RU" dirty="0"/>
              <a:t>. </a:t>
            </a:r>
            <a:endParaRPr lang="ru-RU" dirty="0" smtClean="0"/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</a:rPr>
              <a:t>Провела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</a:rPr>
              <a:t>Анастасин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</a:rPr>
              <a:t>Іванна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</a:rPr>
              <a:t>Іванівна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060848"/>
            <a:ext cx="5471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111111"/>
                </a:solidFill>
                <a:latin typeface="Tahoma"/>
              </a:rPr>
              <a:t>Понеділок</a:t>
            </a:r>
            <a:r>
              <a:rPr lang="ru-RU" sz="2000" b="1" dirty="0" smtClean="0">
                <a:solidFill>
                  <a:srgbClr val="111111"/>
                </a:solidFill>
                <a:latin typeface="Tahoma"/>
              </a:rPr>
              <a:t>.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Tahoma"/>
              </a:rPr>
              <a:t>Оголошення</a:t>
            </a:r>
            <a:r>
              <a:rPr lang="ru-RU" sz="2000" dirty="0">
                <a:solidFill>
                  <a:srgbClr val="7030A0"/>
                </a:solidFill>
                <a:latin typeface="Tahoma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ahoma"/>
              </a:rPr>
              <a:t>тижня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 err="1">
                <a:solidFill>
                  <a:srgbClr val="7030A0"/>
                </a:solidFill>
                <a:latin typeface="Tahoma"/>
              </a:rPr>
              <a:t>Виставка</a:t>
            </a:r>
            <a:r>
              <a:rPr lang="ru-RU" sz="2000" dirty="0">
                <a:solidFill>
                  <a:srgbClr val="7030A0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Tahoma"/>
              </a:rPr>
              <a:t>ілюстрацій</a:t>
            </a:r>
            <a:r>
              <a:rPr lang="ru-RU" sz="2000" dirty="0">
                <a:solidFill>
                  <a:srgbClr val="7030A0"/>
                </a:solidFill>
                <a:latin typeface="Tahoma"/>
              </a:rPr>
              <a:t> до </a:t>
            </a:r>
            <a:r>
              <a:rPr lang="ru-RU" sz="2000" dirty="0" err="1">
                <a:solidFill>
                  <a:srgbClr val="7030A0"/>
                </a:solidFill>
                <a:latin typeface="Tahoma"/>
              </a:rPr>
              <a:t>українських</a:t>
            </a:r>
            <a:r>
              <a:rPr lang="ru-RU" sz="2000" dirty="0">
                <a:solidFill>
                  <a:srgbClr val="7030A0"/>
                </a:solidFill>
                <a:latin typeface="Tahoma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ahoma"/>
              </a:rPr>
              <a:t>казок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49" y="3500876"/>
            <a:ext cx="2947139" cy="222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9" y="3518154"/>
            <a:ext cx="2544730" cy="220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00876"/>
            <a:ext cx="2592288" cy="220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0305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41" y="4516852"/>
            <a:ext cx="3157995" cy="23684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486839"/>
            <a:ext cx="3161928" cy="23714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4" y="2558366"/>
            <a:ext cx="2729880" cy="20474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73" y="2609704"/>
            <a:ext cx="2669361" cy="20020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43" y="2153321"/>
            <a:ext cx="3810000" cy="2643831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571206" y="65376"/>
            <a:ext cx="83212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Вівторок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ahoma"/>
              </a:rPr>
              <a:t>Ігрове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ahoma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ahoma"/>
              </a:rPr>
              <a:t>шоу «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ahoma"/>
              </a:rPr>
              <a:t>Джерело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ahoma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ahoma"/>
              </a:rPr>
              <a:t>української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ahoma"/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  <a:latin typeface="Tahoma"/>
              </a:rPr>
              <a:t>душі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ahoma"/>
              </a:rPr>
              <a:t>»    </a:t>
            </a:r>
            <a:r>
              <a:rPr lang="ru-RU" sz="2400" dirty="0" smtClean="0"/>
              <a:t> </a:t>
            </a:r>
            <a:r>
              <a:rPr lang="ru-RU" sz="2400" dirty="0" err="1"/>
              <a:t>Змагання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учнями</a:t>
            </a:r>
            <a:r>
              <a:rPr lang="ru-RU" sz="2400" dirty="0"/>
              <a:t> 3 – 4 </a:t>
            </a:r>
            <a:r>
              <a:rPr lang="ru-RU" sz="2400" dirty="0" err="1"/>
              <a:t>класів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ahoma"/>
            </a:endParaRPr>
          </a:p>
          <a:p>
            <a:pPr algn="just"/>
            <a:r>
              <a:rPr lang="ru-RU" sz="2000" dirty="0" smtClean="0">
                <a:solidFill>
                  <a:srgbClr val="111111"/>
                </a:solidFill>
                <a:latin typeface="Tahoma"/>
              </a:rPr>
              <a:t>    Мета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: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ознайомити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 з народною </a:t>
            </a:r>
            <a:r>
              <a:rPr lang="ru-RU" sz="2000" dirty="0" err="1" smtClean="0">
                <a:solidFill>
                  <a:srgbClr val="111111"/>
                </a:solidFill>
                <a:latin typeface="Tahoma"/>
              </a:rPr>
              <a:t>творчістю</a:t>
            </a:r>
            <a:r>
              <a:rPr lang="ru-RU" sz="2000" dirty="0" smtClean="0">
                <a:solidFill>
                  <a:srgbClr val="111111"/>
                </a:solidFill>
                <a:latin typeface="Tahoma"/>
              </a:rPr>
              <a:t>, 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загадкою‚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прислів’ям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‚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казкою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‚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розвивати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кмітливість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‚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фантазію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‚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уважність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‚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спостережливість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‚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розширювати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кругозір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;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поповнювати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sz="2000" dirty="0" err="1">
                <a:solidFill>
                  <a:srgbClr val="111111"/>
                </a:solidFill>
                <a:latin typeface="Tahoma"/>
              </a:rPr>
              <a:t>словниковий</a:t>
            </a:r>
            <a:r>
              <a:rPr lang="ru-RU" sz="2000" dirty="0">
                <a:solidFill>
                  <a:srgbClr val="111111"/>
                </a:solidFill>
                <a:latin typeface="Tahoma"/>
              </a:rPr>
              <a:t> запас.</a:t>
            </a:r>
            <a:endParaRPr lang="ru-RU" sz="2000" b="0" i="0" dirty="0">
              <a:solidFill>
                <a:srgbClr val="111111"/>
              </a:solidFill>
              <a:effectLst/>
              <a:latin typeface="Tahom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583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116632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Середа </a:t>
            </a:r>
            <a:endParaRPr lang="ru-RU" sz="2000" b="1" dirty="0" smtClean="0"/>
          </a:p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Виховний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захід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: «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Подорож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країну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казок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96" y="3262164"/>
            <a:ext cx="3155504" cy="2366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7929">
            <a:off x="1187624" y="4293096"/>
            <a:ext cx="3017912" cy="2047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750">
            <a:off x="5930200" y="4474991"/>
            <a:ext cx="2622979" cy="1967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604">
            <a:off x="937947" y="2296263"/>
            <a:ext cx="3017912" cy="22634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4719">
            <a:off x="6076218" y="2224017"/>
            <a:ext cx="2651972" cy="19889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714348" y="928670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11111"/>
                </a:solidFill>
                <a:latin typeface="Tahoma"/>
              </a:rPr>
              <a:t>Мета: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продовжувати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знайомити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дітей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з жанрами –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народної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та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авторської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казки;працювати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над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виразним‚правильним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читанням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казки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;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закріплювати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вміння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переказувати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казки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;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продовжувати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розвивати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зв’язне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мовлення‚пізнавальні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інтереси‚мислення‚артистичні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здібності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учнів;розвивати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вміння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самостійно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мислити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;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виховувати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естетичні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почуття‚позитивне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відношення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до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героїв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ahoma"/>
              </a:rPr>
              <a:t>казки</a:t>
            </a:r>
            <a:r>
              <a:rPr lang="ru-RU" dirty="0">
                <a:solidFill>
                  <a:srgbClr val="111111"/>
                </a:solidFill>
                <a:latin typeface="Tahoma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314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8275" y="316580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П’ятниця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Підсумок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тижня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Нагородження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грамотами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учнів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6732240" cy="504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207463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74523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Тиждень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"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Бережемо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здоров'я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змолоду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dirty="0" smtClean="0"/>
          </a:p>
          <a:p>
            <a:pPr algn="ctr"/>
            <a:r>
              <a:rPr lang="ru-RU" sz="2400" dirty="0" smtClean="0"/>
              <a:t> 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П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ровела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</a:rPr>
              <a:t>Трийцятник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 Галина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</a:rPr>
              <a:t>Миколаївна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8275" y="1340768"/>
            <a:ext cx="71661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Понеділок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>1.Відктиття </a:t>
            </a:r>
            <a:r>
              <a:rPr lang="ru-RU" sz="2400" dirty="0" err="1"/>
              <a:t>Тижня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2. </a:t>
            </a:r>
            <a:r>
              <a:rPr lang="ru-RU" sz="2400" dirty="0" err="1"/>
              <a:t>Конференція</a:t>
            </a:r>
            <a:r>
              <a:rPr lang="ru-RU" sz="2400" dirty="0"/>
              <a:t> «</a:t>
            </a:r>
            <a:r>
              <a:rPr lang="ru-RU" sz="2400" dirty="0" err="1"/>
              <a:t>Цікаві</a:t>
            </a:r>
            <a:r>
              <a:rPr lang="ru-RU" sz="2400" dirty="0"/>
              <a:t> </a:t>
            </a:r>
            <a:r>
              <a:rPr lang="ru-RU" sz="2400" dirty="0" err="1"/>
              <a:t>факти</a:t>
            </a:r>
            <a:r>
              <a:rPr lang="ru-RU" sz="2400" dirty="0"/>
              <a:t> про </a:t>
            </a:r>
            <a:r>
              <a:rPr lang="ru-RU" sz="2400" dirty="0" err="1"/>
              <a:t>здоров’я</a:t>
            </a:r>
            <a:r>
              <a:rPr lang="ru-RU" sz="2400" dirty="0" smtClean="0"/>
              <a:t>»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( 7 </a:t>
            </a:r>
            <a:r>
              <a:rPr lang="ru-RU" sz="2400" dirty="0" err="1"/>
              <a:t>клас</a:t>
            </a:r>
            <a:r>
              <a:rPr lang="ru-RU" sz="2400" dirty="0"/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84" y="3789040"/>
            <a:ext cx="3521968" cy="2641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40" y="2910428"/>
            <a:ext cx="3568199" cy="26761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9076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175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48360"/>
            <a:ext cx="3202582" cy="160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55" y="620688"/>
            <a:ext cx="2847975" cy="1609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18" y="662195"/>
            <a:ext cx="1533748" cy="1582053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022438" y="2492896"/>
            <a:ext cx="6891623" cy="424847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/>
              <a:t>«Нам потрібен не </a:t>
            </a:r>
            <a:r>
              <a:rPr lang="uk-UA" sz="3200" b="1" dirty="0" err="1" smtClean="0"/>
              <a:t>тюнінг</a:t>
            </a:r>
            <a:r>
              <a:rPr lang="uk-UA" sz="3200" b="1" dirty="0" smtClean="0"/>
              <a:t> системи освіти, а нові результати», - заявила Міністр освіти та науки України Лілія Михайлівна Гриневич, презентуючи концепцію «Нової української школи»</a:t>
            </a:r>
          </a:p>
          <a:p>
            <a:r>
              <a:rPr lang="uk-UA" sz="1800" b="1" dirty="0" smtClean="0"/>
              <a:t>Головною вимогою професійної майстерності сучасного вчителя є вміння навчатися впродовж всього життя</a:t>
            </a:r>
          </a:p>
          <a:p>
            <a:pPr algn="ctr"/>
            <a:endParaRPr lang="ru-RU" sz="1800" b="1" dirty="0"/>
          </a:p>
        </p:txBody>
      </p:sp>
    </p:spTree>
    <p:extLst>
      <p:ext uri="{BB962C8B-B14F-4D97-AF65-F5344CB8AC3E}">
        <p14:creationId xmlns="" xmlns:p14="http://schemas.microsoft.com/office/powerpoint/2010/main" val="803389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332656"/>
            <a:ext cx="6606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Вівторок</a:t>
            </a:r>
            <a:r>
              <a:rPr lang="ru-RU" dirty="0"/>
              <a:t/>
            </a:r>
            <a:br>
              <a:rPr lang="ru-RU" dirty="0"/>
            </a:b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Гра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«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Крок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за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кроком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» ( 7-9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класи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3234655" cy="2436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18" y="1469007"/>
            <a:ext cx="2912850" cy="2194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47" y="4228517"/>
            <a:ext cx="2889109" cy="2112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3819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05174"/>
            <a:ext cx="3096344" cy="233257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415" y="404664"/>
            <a:ext cx="7560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Середа</a:t>
            </a:r>
            <a:r>
              <a:rPr lang="ru-RU" dirty="0"/>
              <a:t/>
            </a:r>
            <a:br>
              <a:rPr lang="ru-RU" dirty="0"/>
            </a:b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Заняття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з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елементами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тренінгу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Способи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розв’язання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конфліктів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» ( 8-9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класи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2060848"/>
            <a:ext cx="2507061" cy="1888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38559"/>
            <a:ext cx="2485232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28" y="4725143"/>
            <a:ext cx="2485233" cy="18722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53" y="2009669"/>
            <a:ext cx="2341216" cy="1763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3231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332656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prstClr val="black"/>
                </a:solidFill>
              </a:rPr>
              <a:t>Четвер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Всесвітній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день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толерантності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Тренінг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Толерантним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будь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завжди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всюди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(8-9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класи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ru-RU" sz="2400" b="1" dirty="0">
                <a:solidFill>
                  <a:prstClr val="black"/>
                </a:solidFill>
              </a:rPr>
              <a:t/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129002"/>
            <a:ext cx="2341637" cy="1764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23328"/>
            <a:ext cx="2670405" cy="2011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27016"/>
            <a:ext cx="2592288" cy="1952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53" y="5152243"/>
            <a:ext cx="2508870" cy="1673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61243"/>
            <a:ext cx="2508870" cy="1673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27016"/>
            <a:ext cx="2508870" cy="1890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2626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66784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П’ятниця</a:t>
            </a:r>
            <a:r>
              <a:rPr lang="ru-RU" dirty="0"/>
              <a:t/>
            </a:r>
            <a:br>
              <a:rPr lang="ru-RU" dirty="0"/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1. Правила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безпечної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поведінки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дорозі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Вікторина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учнів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5-6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класів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2.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Проведення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підсумків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Тижня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00" y="2199983"/>
            <a:ext cx="2675339" cy="2015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15" y="4587188"/>
            <a:ext cx="2631401" cy="1982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70" y="4587187"/>
            <a:ext cx="2631400" cy="1982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63" y="2216533"/>
            <a:ext cx="2631401" cy="1982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4588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64342" y="404664"/>
            <a:ext cx="71080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</a:rPr>
              <a:t>Проведення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</a:rPr>
              <a:t>підсумків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3">
                    <a:lumMod val="50000"/>
                  </a:schemeClr>
                </a:solidFill>
              </a:rPr>
              <a:t>Тижня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33" y="1524571"/>
            <a:ext cx="2966667" cy="22348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21088"/>
            <a:ext cx="2961434" cy="22309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04" y="1511477"/>
            <a:ext cx="2966667" cy="22348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22538"/>
            <a:ext cx="2908999" cy="21914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986784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488" y="500042"/>
            <a:ext cx="4491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Тиждень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«Зима – </a:t>
            </a:r>
            <a:r>
              <a:rPr lang="ru-RU" dirty="0" err="1" smtClean="0">
                <a:solidFill>
                  <a:srgbClr val="C00000"/>
                </a:solidFill>
              </a:rPr>
              <a:t>чарівниця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r>
              <a:rPr lang="uk-UA" dirty="0" smtClean="0">
                <a:solidFill>
                  <a:srgbClr val="C00000"/>
                </a:solidFill>
              </a:rPr>
              <a:t>Провела Зубрицька Алла Олександрівна</a:t>
            </a:r>
            <a:endParaRPr lang="ru-RU" dirty="0" smtClean="0"/>
          </a:p>
        </p:txBody>
      </p:sp>
      <p:pic>
        <p:nvPicPr>
          <p:cNvPr id="4" name="Рисунок 3" descr="IMG_20171212_110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1214422"/>
            <a:ext cx="3936996" cy="221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71213_1057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4071942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_20171214_104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1000108"/>
            <a:ext cx="3429024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20171219_12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3929066"/>
            <a:ext cx="3428992" cy="192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71219_124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3929066"/>
            <a:ext cx="3428992" cy="192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71219_1221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1071546"/>
            <a:ext cx="342902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19672" y="2217040"/>
            <a:ext cx="4016821" cy="1227639"/>
          </a:xfrm>
        </p:spPr>
        <p:txBody>
          <a:bodyPr>
            <a:prstTxWarp prst="textWave2">
              <a:avLst/>
            </a:prstTxWarp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>День </a:t>
            </a:r>
            <a:r>
              <a:rPr lang="ru-RU" sz="1400" dirty="0" err="1" smtClean="0">
                <a:solidFill>
                  <a:srgbClr val="FF0000"/>
                </a:solidFill>
              </a:rPr>
              <a:t>знань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153883"/>
            <a:ext cx="3131840" cy="2194168"/>
          </a:xfrm>
          <a:prstGeom prst="flowChartPunchedTap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507607"/>
            <a:ext cx="2987824" cy="2240868"/>
          </a:xfrm>
          <a:prstGeom prst="flowChartPunchedTape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846812"/>
            <a:ext cx="2943484" cy="2084421"/>
          </a:xfrm>
          <a:prstGeom prst="flowChartPunchedTape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76461"/>
            <a:ext cx="3091974" cy="2318981"/>
          </a:xfrm>
          <a:prstGeom prst="flowChartPunchedTap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58"/>
            <a:ext cx="3024336" cy="2101078"/>
          </a:xfrm>
          <a:prstGeom prst="flowChartPunchedTape">
            <a:avLst/>
          </a:prstGeom>
        </p:spPr>
      </p:pic>
      <p:pic>
        <p:nvPicPr>
          <p:cNvPr id="14" name="Picture 8" descr="b9c7fab6e5f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237542"/>
            <a:ext cx="2134667" cy="16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9444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0658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331640" y="2569572"/>
            <a:ext cx="6941230" cy="12497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Композиції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квітів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44051"/>
            <a:ext cx="1903140" cy="2537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1" y="4294709"/>
            <a:ext cx="2915816" cy="2186862"/>
          </a:xfrm>
          <a:prstGeom prst="flowChartOnlineStorag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38"/>
            <a:ext cx="3068313" cy="2301234"/>
          </a:xfrm>
          <a:prstGeom prst="cloudCallou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89" y="317450"/>
            <a:ext cx="2935283" cy="2201463"/>
          </a:xfrm>
          <a:prstGeom prst="cloudCallou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50" y="4265712"/>
            <a:ext cx="2939818" cy="2204864"/>
          </a:xfrm>
          <a:prstGeom prst="flowChartOnlineStorag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9594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96143"/>
            <a:ext cx="2538352" cy="190376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0" y="-5298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051720" y="116632"/>
            <a:ext cx="6511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Захист композицій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08" y="1092741"/>
            <a:ext cx="2555776" cy="1916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69878"/>
            <a:ext cx="2555776" cy="1916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589827"/>
            <a:ext cx="2952328" cy="22142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61" y="4571666"/>
            <a:ext cx="1383618" cy="1844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59" y="4584680"/>
            <a:ext cx="1383617" cy="18448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38" y="2286723"/>
            <a:ext cx="2685287" cy="20139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12333"/>
            <a:ext cx="1872208" cy="14041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307" y="5052731"/>
            <a:ext cx="1835696" cy="1376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5492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6" y="95690"/>
            <a:ext cx="2232248" cy="148546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3562584" y="619487"/>
            <a:ext cx="558011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ОРІЄНТАЦІЯ НА УЧНЯ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1578751" y="2259815"/>
            <a:ext cx="7535737" cy="2047312"/>
          </a:xfrm>
        </p:spPr>
        <p:txBody>
          <a:bodyPr>
            <a:noAutofit/>
          </a:bodyPr>
          <a:lstStyle/>
          <a:p>
            <a:pPr algn="just"/>
            <a:r>
              <a:rPr lang="uk-UA" sz="2400" dirty="0" smtClean="0"/>
              <a:t>Нова українська школа буде працювати на засадах </a:t>
            </a:r>
            <a:r>
              <a:rPr lang="uk-UA" sz="2400" dirty="0" err="1" smtClean="0">
                <a:solidFill>
                  <a:schemeClr val="accent3">
                    <a:lumMod val="50000"/>
                  </a:schemeClr>
                </a:solidFill>
              </a:rPr>
              <a:t>особистісно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</a:rPr>
              <a:t> - орієнтованої моделі освіти.</a:t>
            </a:r>
          </a:p>
          <a:p>
            <a:pPr algn="just"/>
            <a:r>
              <a:rPr lang="uk-UA" sz="2400" dirty="0" smtClean="0"/>
              <a:t>У рамках цієї моделі школа максимально враховує здібності та інтереси кожної дитини, на практиці реалізуючи принцип </a:t>
            </a:r>
            <a:r>
              <a:rPr lang="uk-UA" sz="2400" dirty="0" err="1" smtClean="0"/>
              <a:t>дитиноцентризму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5036818"/>
            <a:ext cx="637225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Школа враховує здібності та потреби  </a:t>
            </a:r>
          </a:p>
          <a:p>
            <a:pPr algn="ctr"/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кожної дитини. Буде забезпечено неупереджене</a:t>
            </a:r>
          </a:p>
          <a:p>
            <a:pPr algn="ctr"/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справедливе ставлення до кожного учня.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5627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979712" y="415726"/>
            <a:ext cx="6696744" cy="7496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Нагородження</a:t>
            </a:r>
            <a:r>
              <a:rPr lang="ru-RU" sz="5400" b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грамотами</a:t>
            </a:r>
            <a:endParaRPr lang="ru-RU" sz="5400" b="1" cap="none" spc="0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40582"/>
            <a:ext cx="6660232" cy="4995174"/>
          </a:xfrm>
          <a:prstGeom prst="flowChartMagneticDisk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6746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144352" y="457792"/>
            <a:ext cx="58977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Захід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Покрівонько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покрий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мені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голівоньку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49710"/>
            <a:ext cx="2987824" cy="22408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14695"/>
            <a:ext cx="3347864" cy="25108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4204750"/>
            <a:ext cx="2998113" cy="2248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31" y="4015730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2428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14" y="359986"/>
            <a:ext cx="3203848" cy="2402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48" y="3459314"/>
            <a:ext cx="3851920" cy="2888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9189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5647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36512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64884" y="3364607"/>
            <a:ext cx="803529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</a:rPr>
              <a:t>Конкурс «Сурми звитяги»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11" y="1420645"/>
            <a:ext cx="2483768" cy="18628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02" y="1412776"/>
            <a:ext cx="2123728" cy="15927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02" y="5043351"/>
            <a:ext cx="2411760" cy="18088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67" y="5254430"/>
            <a:ext cx="1979712" cy="1484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04764"/>
            <a:ext cx="2267744" cy="17008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51" y="5211198"/>
            <a:ext cx="2195736" cy="16468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32" y="5312090"/>
            <a:ext cx="2146134" cy="16096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01" y="1394646"/>
            <a:ext cx="1347614" cy="17968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58" y="4993227"/>
            <a:ext cx="2571285" cy="1928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64216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80464"/>
            <a:ext cx="3131840" cy="2348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03717"/>
            <a:ext cx="3419872" cy="2564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80464"/>
            <a:ext cx="2987824" cy="22408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90022"/>
            <a:ext cx="2915816" cy="21868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2613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31" y="3897288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80" y="4369650"/>
            <a:ext cx="3317800" cy="248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00" y="-43852"/>
            <a:ext cx="3832949" cy="2874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031">
            <a:off x="5264308" y="2028984"/>
            <a:ext cx="3289763" cy="246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30" y="0"/>
            <a:ext cx="3760941" cy="28207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67744" y="332151"/>
            <a:ext cx="5187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Тиждень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осені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7422">
            <a:off x="1864422" y="1787545"/>
            <a:ext cx="2918687" cy="218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25959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23" y="375649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21" y="3717032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85" y="351290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51298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04" y="4293096"/>
            <a:ext cx="3275856" cy="2456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13" y="4293096"/>
            <a:ext cx="3299414" cy="24745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20513" y="190410"/>
            <a:ext cx="7167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</a:t>
            </a:r>
            <a:r>
              <a:rPr lang="ru-RU" sz="3600" b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малюнків</a:t>
            </a:r>
            <a:r>
              <a:rPr lang="ru-RU" sz="3600" b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3600" b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аплікацій</a:t>
            </a:r>
            <a:endParaRPr lang="ru-RU" sz="3600" b="1" cap="none" spc="0" dirty="0" smtClean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r>
              <a:rPr lang="uk-UA" sz="36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«Квіти – символи України» </a:t>
            </a:r>
            <a:endParaRPr lang="ru-RU" sz="3600" b="1" cap="none" spc="0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26" y="1390739"/>
            <a:ext cx="3366120" cy="25245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0009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1481892" y="260648"/>
            <a:ext cx="685476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Виховний</a:t>
            </a:r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i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захід</a:t>
            </a:r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</a:t>
            </a:r>
            <a:r>
              <a:rPr lang="ru-RU" sz="2800" b="1" i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i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</a:t>
            </a:r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i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знаєш</a:t>
            </a:r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 </a:t>
            </a:r>
            <a:r>
              <a:rPr lang="ru-RU" sz="2800" b="1" i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овочі</a:t>
            </a:r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800" b="1" i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фрукти</a:t>
            </a:r>
            <a:r>
              <a:rPr lang="ru-RU" sz="2800" b="1" i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2800" b="1" i="1" cap="none" spc="0" dirty="0">
              <a:ln w="1905"/>
              <a:solidFill>
                <a:schemeClr val="accent4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92" y="1556705"/>
            <a:ext cx="3203848" cy="24028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26" y="1557901"/>
            <a:ext cx="3202254" cy="24016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48" y="4295652"/>
            <a:ext cx="3126415" cy="23448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88" y="4313747"/>
            <a:ext cx="3173052" cy="2379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5870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51720" y="438150"/>
            <a:ext cx="6512511" cy="11430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Нагородження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23" y="1340768"/>
            <a:ext cx="3454366" cy="2590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75469"/>
            <a:ext cx="3851920" cy="288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01245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520065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prstClr val="black"/>
                </a:solidFill>
              </a:rPr>
              <a:t>Онлайн-курс для </a:t>
            </a:r>
            <a:r>
              <a:rPr lang="ru-RU" b="1" dirty="0" err="1">
                <a:solidFill>
                  <a:prstClr val="black"/>
                </a:solidFill>
              </a:rPr>
              <a:t>вчителів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початкової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школи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48767"/>
            <a:ext cx="1800200" cy="10838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63688" y="1484784"/>
            <a:ext cx="6912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prstClr val="black"/>
                </a:solidFill>
              </a:rPr>
              <a:t>Дистанційний</a:t>
            </a:r>
            <a:r>
              <a:rPr lang="ru-RU" dirty="0">
                <a:solidFill>
                  <a:prstClr val="black"/>
                </a:solidFill>
              </a:rPr>
              <a:t> курс </a:t>
            </a:r>
            <a:r>
              <a:rPr lang="ru-RU" dirty="0" err="1" smtClean="0">
                <a:solidFill>
                  <a:prstClr val="black"/>
                </a:solidFill>
              </a:rPr>
              <a:t>ознайомив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вчителів</a:t>
            </a:r>
            <a:r>
              <a:rPr lang="ru-RU" dirty="0">
                <a:solidFill>
                  <a:prstClr val="black"/>
                </a:solidFill>
              </a:rPr>
              <a:t> з </a:t>
            </a:r>
            <a:r>
              <a:rPr lang="ru-RU" dirty="0" err="1">
                <a:solidFill>
                  <a:prstClr val="black"/>
                </a:solidFill>
              </a:rPr>
              <a:t>новим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Державним</a:t>
            </a:r>
            <a:r>
              <a:rPr lang="ru-RU" dirty="0">
                <a:solidFill>
                  <a:prstClr val="black"/>
                </a:solidFill>
              </a:rPr>
              <a:t> стандартом </a:t>
            </a:r>
            <a:r>
              <a:rPr lang="ru-RU" dirty="0" err="1">
                <a:solidFill>
                  <a:prstClr val="black"/>
                </a:solidFill>
              </a:rPr>
              <a:t>початкової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освіти</a:t>
            </a:r>
            <a:r>
              <a:rPr lang="ru-RU" dirty="0">
                <a:solidFill>
                  <a:prstClr val="black"/>
                </a:solidFill>
              </a:rPr>
              <a:t> та методиками </a:t>
            </a:r>
            <a:r>
              <a:rPr lang="ru-RU" dirty="0" err="1">
                <a:solidFill>
                  <a:prstClr val="black"/>
                </a:solidFill>
              </a:rPr>
              <a:t>компетентністного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навчання</a:t>
            </a:r>
            <a:r>
              <a:rPr lang="ru-RU" dirty="0">
                <a:solidFill>
                  <a:prstClr val="black"/>
                </a:solidFill>
              </a:rPr>
              <a:t>. </a:t>
            </a:r>
            <a:r>
              <a:rPr lang="ru-RU" dirty="0" err="1">
                <a:solidFill>
                  <a:prstClr val="black"/>
                </a:solidFill>
              </a:rPr>
              <a:t>Це</a:t>
            </a:r>
            <a:r>
              <a:rPr lang="ru-RU" dirty="0">
                <a:solidFill>
                  <a:prstClr val="black"/>
                </a:solidFill>
              </a:rPr>
              <a:t> один </a:t>
            </a:r>
            <a:r>
              <a:rPr lang="ru-RU" dirty="0" err="1">
                <a:solidFill>
                  <a:prstClr val="black"/>
                </a:solidFill>
              </a:rPr>
              <a:t>із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обов'язкових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етапів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підвищення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кваліфікації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педагогів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які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навчатимуть</a:t>
            </a:r>
            <a:r>
              <a:rPr lang="ru-RU" dirty="0">
                <a:solidFill>
                  <a:prstClr val="black"/>
                </a:solidFill>
              </a:rPr>
              <a:t> 1-й </a:t>
            </a:r>
            <a:r>
              <a:rPr lang="ru-RU" dirty="0" err="1">
                <a:solidFill>
                  <a:prstClr val="black"/>
                </a:solidFill>
              </a:rPr>
              <a:t>клас</a:t>
            </a:r>
            <a:r>
              <a:rPr lang="ru-RU" dirty="0">
                <a:solidFill>
                  <a:prstClr val="black"/>
                </a:solidFill>
              </a:rPr>
              <a:t> з </a:t>
            </a:r>
            <a:r>
              <a:rPr lang="ru-RU" dirty="0" err="1">
                <a:solidFill>
                  <a:prstClr val="black"/>
                </a:solidFill>
              </a:rPr>
              <a:t>вересня</a:t>
            </a:r>
            <a:r>
              <a:rPr lang="ru-RU" dirty="0">
                <a:solidFill>
                  <a:prstClr val="black"/>
                </a:solidFill>
              </a:rPr>
              <a:t> 2018 року </a:t>
            </a:r>
            <a:r>
              <a:rPr lang="ru-RU" dirty="0" smtClean="0">
                <a:solidFill>
                  <a:prstClr val="black"/>
                </a:solidFill>
              </a:rPr>
              <a:t>та у </a:t>
            </a:r>
            <a:r>
              <a:rPr lang="ru-RU" dirty="0">
                <a:solidFill>
                  <a:prstClr val="black"/>
                </a:solidFill>
              </a:rPr>
              <a:t>2019 </a:t>
            </a:r>
            <a:r>
              <a:rPr lang="ru-RU" dirty="0" err="1" smtClean="0">
                <a:solidFill>
                  <a:prstClr val="black"/>
                </a:solidFill>
              </a:rPr>
              <a:t>році</a:t>
            </a:r>
            <a:endParaRPr lang="ru-RU" dirty="0" smtClean="0">
              <a:solidFill>
                <a:prstClr val="black"/>
              </a:solidFill>
            </a:endParaRPr>
          </a:p>
          <a:p>
            <a:pPr algn="r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(</a:t>
            </a:r>
            <a:r>
              <a:rPr lang="ru-RU" b="1" dirty="0" err="1" smtClean="0">
                <a:solidFill>
                  <a:prstClr val="black"/>
                </a:solidFill>
                <a:hlinkClick r:id="rId4"/>
              </a:rPr>
              <a:t>Накази</a:t>
            </a:r>
            <a:r>
              <a:rPr lang="ru-RU" b="1" dirty="0" smtClean="0">
                <a:solidFill>
                  <a:prstClr val="black"/>
                </a:solidFill>
                <a:hlinkClick r:id="rId4"/>
              </a:rPr>
              <a:t> </a:t>
            </a:r>
            <a:r>
              <a:rPr lang="ru-RU" b="1" dirty="0">
                <a:solidFill>
                  <a:prstClr val="black"/>
                </a:solidFill>
                <a:hlinkClick r:id="rId4"/>
              </a:rPr>
              <a:t>МОНУ </a:t>
            </a:r>
            <a:r>
              <a:rPr lang="ru-RU" b="1" dirty="0" err="1">
                <a:solidFill>
                  <a:prstClr val="black"/>
                </a:solidFill>
                <a:hlinkClick r:id="rId4"/>
              </a:rPr>
              <a:t>від</a:t>
            </a:r>
            <a:r>
              <a:rPr lang="ru-RU" b="1" dirty="0">
                <a:solidFill>
                  <a:prstClr val="black"/>
                </a:solidFill>
                <a:hlinkClick r:id="rId4"/>
              </a:rPr>
              <a:t> 15.01.2018 р. № 34</a:t>
            </a:r>
            <a:r>
              <a:rPr lang="ru-RU" dirty="0">
                <a:solidFill>
                  <a:prstClr val="black"/>
                </a:solidFill>
              </a:rPr>
              <a:t> та </a:t>
            </a:r>
            <a:r>
              <a:rPr lang="ru-RU" b="1" dirty="0">
                <a:solidFill>
                  <a:prstClr val="black"/>
                </a:solidFill>
                <a:hlinkClick r:id="rId5"/>
              </a:rPr>
              <a:t>№36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3419407"/>
            <a:ext cx="705678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prstClr val="black"/>
                </a:solidFill>
              </a:rPr>
              <a:t>Під</a:t>
            </a:r>
            <a:r>
              <a:rPr lang="ru-RU" sz="2800" dirty="0">
                <a:solidFill>
                  <a:prstClr val="black"/>
                </a:solidFill>
              </a:rPr>
              <a:t> час </a:t>
            </a:r>
            <a:r>
              <a:rPr lang="ru-RU" sz="2800" dirty="0" err="1">
                <a:solidFill>
                  <a:prstClr val="black"/>
                </a:solidFill>
              </a:rPr>
              <a:t>навчання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</a:rPr>
              <a:t>передбачалося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виконання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різноманітних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теоретичних</a:t>
            </a:r>
            <a:r>
              <a:rPr lang="ru-RU" sz="2800" dirty="0">
                <a:solidFill>
                  <a:prstClr val="black"/>
                </a:solidFill>
              </a:rPr>
              <a:t> і </a:t>
            </a:r>
            <a:r>
              <a:rPr lang="ru-RU" sz="2800" dirty="0" err="1">
                <a:solidFill>
                  <a:prstClr val="black"/>
                </a:solidFill>
              </a:rPr>
              <a:t>практичних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завдань</a:t>
            </a:r>
            <a:r>
              <a:rPr lang="ru-RU" sz="2800" dirty="0">
                <a:solidFill>
                  <a:prstClr val="black"/>
                </a:solidFill>
              </a:rPr>
              <a:t>, </a:t>
            </a:r>
            <a:r>
              <a:rPr lang="ru-RU" sz="2800" dirty="0" err="1">
                <a:solidFill>
                  <a:prstClr val="black"/>
                </a:solidFill>
              </a:rPr>
              <a:t>результати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яких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 smtClean="0">
                <a:solidFill>
                  <a:prstClr val="black"/>
                </a:solidFill>
              </a:rPr>
              <a:t>впливали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на </a:t>
            </a:r>
            <a:r>
              <a:rPr lang="ru-RU" sz="2800" dirty="0" err="1">
                <a:solidFill>
                  <a:prstClr val="black"/>
                </a:solidFill>
              </a:rPr>
              <a:t>отримання</a:t>
            </a:r>
            <a:r>
              <a:rPr lang="ru-RU" sz="2800" dirty="0">
                <a:solidFill>
                  <a:prstClr val="black"/>
                </a:solidFill>
              </a:rPr>
              <a:t> </a:t>
            </a:r>
            <a:endParaRPr lang="ru-RU" sz="2800" dirty="0" smtClean="0">
              <a:solidFill>
                <a:prstClr val="black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7030A0"/>
                </a:solidFill>
              </a:rPr>
              <a:t>електронного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 err="1">
                <a:solidFill>
                  <a:srgbClr val="7030A0"/>
                </a:solidFill>
              </a:rPr>
              <a:t>сертифікату</a:t>
            </a:r>
            <a:r>
              <a:rPr lang="ru-RU" sz="2800" b="1" dirty="0">
                <a:solidFill>
                  <a:prstClr val="black"/>
                </a:solidFill>
              </a:rPr>
              <a:t>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707967"/>
            <a:ext cx="1728192" cy="11500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3376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81" y="4671138"/>
            <a:ext cx="2915816" cy="218686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59632" y="2708920"/>
            <a:ext cx="7776864" cy="1143000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Акція «Засвіти свічку»</a:t>
            </a:r>
            <a:br>
              <a:rPr lang="uk-UA" sz="40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Шануємо тих, хто потребує уваги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4" y="4617132"/>
            <a:ext cx="2987824" cy="22408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74046"/>
            <a:ext cx="2747797" cy="20608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03" y="224941"/>
            <a:ext cx="3311972" cy="24839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68" y="360040"/>
            <a:ext cx="3131840" cy="23488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3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0017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35696" y="438150"/>
            <a:ext cx="6512511" cy="1143000"/>
          </a:xfrm>
        </p:spPr>
        <p:txBody>
          <a:bodyPr/>
          <a:lstStyle/>
          <a:p>
            <a:r>
              <a:rPr lang="uk-UA" dirty="0" smtClean="0"/>
              <a:t>Чаювання на Андрія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16" y="1159009"/>
            <a:ext cx="3410697" cy="2558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00" y="1124833"/>
            <a:ext cx="3410697" cy="2558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71" y="4239090"/>
            <a:ext cx="3491880" cy="26189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4239090"/>
            <a:ext cx="3491880" cy="26189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17" y="2708920"/>
            <a:ext cx="3231279" cy="2423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45104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19672" y="131826"/>
            <a:ext cx="7350711" cy="1143000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Свято Святого Миколая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87" y="860022"/>
            <a:ext cx="2627784" cy="1970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52" y="914028"/>
            <a:ext cx="2555776" cy="19168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07" y="4940534"/>
            <a:ext cx="2557793" cy="19183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61" y="4885495"/>
            <a:ext cx="2630004" cy="19725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63479"/>
            <a:ext cx="2555776" cy="19168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651299"/>
            <a:ext cx="2572015" cy="19290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6" y="1249710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2215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80720" y="897285"/>
            <a:ext cx="7350711" cy="1143000"/>
          </a:xfrm>
        </p:spPr>
        <p:txBody>
          <a:bodyPr/>
          <a:lstStyle/>
          <a:p>
            <a:r>
              <a:rPr lang="uk-UA" sz="4000" dirty="0" smtClean="0">
                <a:solidFill>
                  <a:srgbClr val="7030A0"/>
                </a:solidFill>
              </a:rPr>
              <a:t>Дякуємо за солодке свято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2097107"/>
            <a:ext cx="6768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solidFill>
                  <a:srgbClr val="000000"/>
                </a:solidFill>
                <a:latin typeface="Exo 2"/>
              </a:rPr>
              <a:t>Адміністрація та батьки учнів </a:t>
            </a:r>
            <a:r>
              <a:rPr lang="uk-UA" sz="2800" b="1" dirty="0" err="1" smtClean="0">
                <a:solidFill>
                  <a:srgbClr val="000000"/>
                </a:solidFill>
                <a:latin typeface="Exo 2"/>
              </a:rPr>
              <a:t>Матківського</a:t>
            </a:r>
            <a:r>
              <a:rPr lang="uk-UA" sz="2800" b="1" dirty="0" smtClean="0">
                <a:solidFill>
                  <a:srgbClr val="000000"/>
                </a:solidFill>
                <a:latin typeface="Exo 2"/>
              </a:rPr>
              <a:t> НВК щиро вдячні за організацію подарунків до Дня Святого Миколая депутату Львівської обласної ради М. М. Ільницькому, голові батьківського комітету школи М.М. Височанському, підприємцю М. В. </a:t>
            </a:r>
            <a:r>
              <a:rPr lang="uk-UA" sz="2800" b="1" dirty="0" err="1" smtClean="0">
                <a:solidFill>
                  <a:srgbClr val="000000"/>
                </a:solidFill>
                <a:latin typeface="Exo 2"/>
              </a:rPr>
              <a:t>Стецю</a:t>
            </a:r>
            <a:r>
              <a:rPr lang="uk-UA" sz="2800" b="1" dirty="0" smtClean="0">
                <a:solidFill>
                  <a:srgbClr val="000000"/>
                </a:solidFill>
                <a:latin typeface="Exo 2"/>
              </a:rPr>
              <a:t>, сільському голові О.Й. Павку.</a:t>
            </a:r>
            <a:endParaRPr lang="ru-RU" sz="2800" b="1" i="0" dirty="0">
              <a:solidFill>
                <a:srgbClr val="000000"/>
              </a:solidFill>
              <a:effectLst/>
              <a:latin typeface="Exo 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4729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43608" y="77235"/>
            <a:ext cx="8208911" cy="1143000"/>
          </a:xfrm>
        </p:spPr>
        <p:txBody>
          <a:bodyPr/>
          <a:lstStyle/>
          <a:p>
            <a:pPr algn="ctr"/>
            <a:r>
              <a:rPr lang="uk-UA" sz="4000" dirty="0" smtClean="0"/>
              <a:t>Подарунки від </a:t>
            </a:r>
            <a:r>
              <a:rPr lang="uk-UA" sz="4000" dirty="0" err="1" smtClean="0"/>
              <a:t>св</a:t>
            </a:r>
            <a:r>
              <a:rPr lang="uk-UA" sz="4000" dirty="0" smtClean="0"/>
              <a:t>. Миколая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40" y="1740764"/>
            <a:ext cx="2668064" cy="3557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23" y="4101109"/>
            <a:ext cx="3347864" cy="25108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90575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5742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51720" y="404906"/>
            <a:ext cx="6512511" cy="1143000"/>
          </a:xfrm>
        </p:spPr>
        <p:txBody>
          <a:bodyPr/>
          <a:lstStyle/>
          <a:p>
            <a:r>
              <a:rPr lang="uk-UA" sz="3200" dirty="0" smtClean="0"/>
              <a:t>Новий рік </a:t>
            </a:r>
            <a:br>
              <a:rPr lang="uk-UA" sz="3200" dirty="0" smtClean="0"/>
            </a:br>
            <a:r>
              <a:rPr lang="uk-UA" sz="3200" dirty="0" smtClean="0"/>
              <a:t>у </a:t>
            </a:r>
            <a:r>
              <a:rPr lang="uk-UA" sz="3200" dirty="0" err="1" smtClean="0"/>
              <a:t>Матківському</a:t>
            </a:r>
            <a:r>
              <a:rPr lang="uk-UA" sz="3200" dirty="0" smtClean="0"/>
              <a:t> НВК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45" y="156279"/>
            <a:ext cx="2915816" cy="21868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3339" y="4153208"/>
            <a:ext cx="2203770" cy="29383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0" y="1916832"/>
            <a:ext cx="2659856" cy="19948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34" y="4653136"/>
            <a:ext cx="2761517" cy="20711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77" y="2149661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2413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48100" y="118178"/>
            <a:ext cx="6512511" cy="1143000"/>
          </a:xfrm>
        </p:spPr>
        <p:txBody>
          <a:bodyPr/>
          <a:lstStyle/>
          <a:p>
            <a:r>
              <a:rPr lang="uk-UA" dirty="0" smtClean="0"/>
              <a:t>Новорічна сценка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19198"/>
            <a:ext cx="3051212" cy="22884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00" y="2266739"/>
            <a:ext cx="2987824" cy="22408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79912" y="4815185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5926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9276" y="2492896"/>
            <a:ext cx="7473204" cy="1362075"/>
          </a:xfrm>
        </p:spPr>
        <p:txBody>
          <a:bodyPr/>
          <a:lstStyle/>
          <a:p>
            <a:r>
              <a:rPr lang="uk-UA" dirty="0" smtClean="0"/>
              <a:t>Сценка «ДПА в 9 класі»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867"/>
            <a:ext cx="2636915" cy="19776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3742" y="-122250"/>
            <a:ext cx="1977684" cy="2636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78374"/>
            <a:ext cx="3995936" cy="29969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24134" y="5934670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3828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07704" y="219075"/>
            <a:ext cx="7046168" cy="1143000"/>
          </a:xfrm>
        </p:spPr>
        <p:txBody>
          <a:bodyPr/>
          <a:lstStyle/>
          <a:p>
            <a:r>
              <a:rPr lang="uk-UA" sz="3600" dirty="0" smtClean="0">
                <a:solidFill>
                  <a:schemeClr val="accent2">
                    <a:lumMod val="50000"/>
                  </a:schemeClr>
                </a:solidFill>
              </a:rPr>
              <a:t>Сценка «Панянка – селянка»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06134"/>
            <a:ext cx="3347864" cy="25108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06134"/>
            <a:ext cx="3347864" cy="25108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149080"/>
            <a:ext cx="3419872" cy="2564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49080"/>
            <a:ext cx="3419872" cy="25649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707904" y="3283471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0760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23121" y="219075"/>
            <a:ext cx="7920879" cy="1143000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Сценка </a:t>
            </a:r>
            <a:r>
              <a:rPr lang="uk-UA" sz="3200" dirty="0" err="1" smtClean="0">
                <a:solidFill>
                  <a:schemeClr val="accent6">
                    <a:lumMod val="50000"/>
                  </a:schemeClr>
                </a:solidFill>
              </a:rPr>
              <a:t>“Колобок”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( на сучасний лад)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41" y="1249710"/>
            <a:ext cx="2643115" cy="1982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57722"/>
            <a:ext cx="2627784" cy="1970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54" y="4074046"/>
            <a:ext cx="3198101" cy="23985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39403"/>
            <a:ext cx="2977625" cy="22332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81" y="2343141"/>
            <a:ext cx="3711939" cy="278395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24134" y="3361626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344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37" y="5228640"/>
            <a:ext cx="1637463" cy="16395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2938" y="126047"/>
            <a:ext cx="5920980" cy="755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7030A0"/>
                </a:solidFill>
              </a:rPr>
              <a:t>Сертифікат</a:t>
            </a:r>
            <a:endParaRPr lang="ru-RU" sz="32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</a:rPr>
              <a:t>отримали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</a:rPr>
              <a:t>такі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</a:rPr>
              <a:t>слухачі</a:t>
            </a:r>
            <a:endParaRPr lang="ru-RU" sz="32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</a:rPr>
              <a:t>Матківського</a:t>
            </a:r>
            <a:r>
              <a:rPr lang="ru-RU" sz="3200" b="1" dirty="0" smtClean="0">
                <a:solidFill>
                  <a:srgbClr val="7030A0"/>
                </a:solidFill>
              </a:rPr>
              <a:t> НВК:</a:t>
            </a:r>
          </a:p>
          <a:p>
            <a:pPr algn="ctr"/>
            <a:endParaRPr lang="ru-RU" sz="3200" b="1" dirty="0" smtClean="0">
              <a:solidFill>
                <a:srgbClr val="7030A0"/>
              </a:solidFill>
            </a:endParaRPr>
          </a:p>
          <a:p>
            <a:pPr marL="342900" indent="-342900" algn="ctr">
              <a:lnSpc>
                <a:spcPct val="150000"/>
              </a:lnSpc>
              <a:buFontTx/>
              <a:buAutoNum type="arabicPeriod"/>
            </a:pPr>
            <a:r>
              <a:rPr lang="uk-UA" sz="2800" dirty="0" smtClean="0">
                <a:solidFill>
                  <a:prstClr val="black"/>
                </a:solidFill>
              </a:rPr>
              <a:t>Ільницька Марія Омелянівна;</a:t>
            </a:r>
          </a:p>
          <a:p>
            <a:pPr marL="342900" indent="-342900" algn="ctr">
              <a:lnSpc>
                <a:spcPct val="150000"/>
              </a:lnSpc>
              <a:buFontTx/>
              <a:buAutoNum type="arabicPeriod"/>
            </a:pPr>
            <a:r>
              <a:rPr lang="uk-UA" sz="2800" dirty="0" smtClean="0">
                <a:solidFill>
                  <a:prstClr val="black"/>
                </a:solidFill>
              </a:rPr>
              <a:t>Зубрицька Алла Олександрівна;</a:t>
            </a:r>
          </a:p>
          <a:p>
            <a:pPr marL="342900" indent="-342900" algn="ctr">
              <a:lnSpc>
                <a:spcPct val="150000"/>
              </a:lnSpc>
              <a:buFontTx/>
              <a:buAutoNum type="arabicPeriod"/>
            </a:pPr>
            <a:r>
              <a:rPr lang="uk-UA" sz="2800" dirty="0" smtClean="0">
                <a:solidFill>
                  <a:prstClr val="black"/>
                </a:solidFill>
              </a:rPr>
              <a:t>Височанський Роман Іванович;</a:t>
            </a:r>
          </a:p>
          <a:p>
            <a:pPr marL="342900" indent="-342900" algn="ctr">
              <a:lnSpc>
                <a:spcPct val="150000"/>
              </a:lnSpc>
              <a:buFontTx/>
              <a:buAutoNum type="arabicPeriod"/>
            </a:pPr>
            <a:r>
              <a:rPr lang="uk-UA" sz="2800" dirty="0" err="1" smtClean="0">
                <a:solidFill>
                  <a:prstClr val="black"/>
                </a:solidFill>
              </a:rPr>
              <a:t>Анастасин</a:t>
            </a:r>
            <a:r>
              <a:rPr lang="uk-UA" sz="2800" dirty="0" smtClean="0">
                <a:solidFill>
                  <a:prstClr val="black"/>
                </a:solidFill>
              </a:rPr>
              <a:t> Іванна Іванівна;</a:t>
            </a:r>
          </a:p>
          <a:p>
            <a:pPr marL="342900" indent="-342900" algn="ctr">
              <a:lnSpc>
                <a:spcPct val="150000"/>
              </a:lnSpc>
              <a:buFontTx/>
              <a:buAutoNum type="arabicPeriod"/>
            </a:pPr>
            <a:r>
              <a:rPr lang="uk-UA" sz="2800" dirty="0" smtClean="0">
                <a:solidFill>
                  <a:prstClr val="black"/>
                </a:solidFill>
              </a:rPr>
              <a:t>Ільницька Марія </a:t>
            </a:r>
            <a:r>
              <a:rPr lang="uk-UA" sz="2800" dirty="0" err="1" smtClean="0">
                <a:solidFill>
                  <a:prstClr val="black"/>
                </a:solidFill>
              </a:rPr>
              <a:t>Гелеріївна</a:t>
            </a:r>
            <a:r>
              <a:rPr lang="uk-UA" sz="2800" dirty="0" smtClean="0">
                <a:solidFill>
                  <a:prstClr val="black"/>
                </a:solidFill>
              </a:rPr>
              <a:t>;</a:t>
            </a:r>
          </a:p>
          <a:p>
            <a:pPr marL="342900" indent="-342900" algn="ctr">
              <a:lnSpc>
                <a:spcPct val="150000"/>
              </a:lnSpc>
              <a:buFontTx/>
              <a:buAutoNum type="arabicPeriod"/>
            </a:pPr>
            <a:r>
              <a:rPr lang="uk-UA" sz="2800" dirty="0" err="1" smtClean="0">
                <a:solidFill>
                  <a:prstClr val="black"/>
                </a:solidFill>
              </a:rPr>
              <a:t>Павлюх</a:t>
            </a:r>
            <a:r>
              <a:rPr lang="uk-UA" sz="2800" dirty="0" smtClean="0">
                <a:solidFill>
                  <a:prstClr val="black"/>
                </a:solidFill>
              </a:rPr>
              <a:t> Семен Семенович;</a:t>
            </a:r>
          </a:p>
          <a:p>
            <a:pPr marL="342900" indent="-342900" algn="ctr">
              <a:lnSpc>
                <a:spcPct val="150000"/>
              </a:lnSpc>
              <a:buFontTx/>
              <a:buAutoNum type="arabicPeriod"/>
            </a:pPr>
            <a:r>
              <a:rPr lang="uk-UA" sz="2800" dirty="0" smtClean="0">
                <a:solidFill>
                  <a:prstClr val="black"/>
                </a:solidFill>
              </a:rPr>
              <a:t>Рик Ярослава Вікторівна.</a:t>
            </a:r>
            <a:endParaRPr lang="uk-UA" sz="28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uk-UA" dirty="0" smtClean="0">
              <a:solidFill>
                <a:prstClr val="black"/>
              </a:solidFill>
            </a:endParaRPr>
          </a:p>
          <a:p>
            <a:endParaRPr lang="uk-UA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36" y="1"/>
            <a:ext cx="1637463" cy="1484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05" y="2694122"/>
            <a:ext cx="1524925" cy="14697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9074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357165"/>
            <a:ext cx="8143932" cy="11675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0040" lvl="0" indent="-320040"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</a:t>
            </a:r>
            <a:r>
              <a:rPr kumimoji="0" lang="uk-U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атріотичне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виховання здійснюємо за такими основними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орієнтирами: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/>
        </p:nvGraphicFramePr>
        <p:xfrm>
          <a:off x="500034" y="1285860"/>
          <a:ext cx="814393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71430" y="1785926"/>
            <a:ext cx="2403608" cy="1637028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Ціннісне ставлення особистості до суспільства і держави. </a:t>
            </a:r>
            <a:endParaRPr lang="uk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57512" y="1714488"/>
            <a:ext cx="1385926" cy="1714864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</a:rPr>
              <a:t>Ціннісне ставлення до людей</a:t>
            </a:r>
            <a:endParaRPr 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043462" y="1714488"/>
            <a:ext cx="1413887" cy="1714864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</a:rPr>
              <a:t>Ціннісне ставлення до природи</a:t>
            </a:r>
            <a:endParaRPr 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829412" y="1714488"/>
            <a:ext cx="1457364" cy="1714864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</a:rPr>
              <a:t>Ціннісне ставлення до праці</a:t>
            </a:r>
            <a:endParaRPr 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85744" y="3786190"/>
            <a:ext cx="1555276" cy="1732874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</a:rPr>
              <a:t>Ціннісне ставлення до культури і мистецтва</a:t>
            </a:r>
            <a:endParaRPr 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114636" y="3857628"/>
            <a:ext cx="1413887" cy="1576582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</a:rPr>
              <a:t>Ціннісне ставлення до себе</a:t>
            </a:r>
            <a:endParaRPr 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186338" y="3857628"/>
            <a:ext cx="1413887" cy="1576582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</a:rPr>
              <a:t>Правове виховання</a:t>
            </a:r>
            <a:endParaRPr 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115164" y="3786190"/>
            <a:ext cx="1600240" cy="1732874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</a:rPr>
              <a:t>Сприяти творчому розвитку особистості</a:t>
            </a:r>
            <a:endParaRPr lang="uk-U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Содержимое 2"/>
          <p:cNvSpPr txBox="1">
            <a:spLocks/>
          </p:cNvSpPr>
          <p:nvPr/>
        </p:nvSpPr>
        <p:spPr>
          <a:xfrm>
            <a:off x="1428728" y="285728"/>
            <a:ext cx="7358114" cy="595506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uk-UA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uk-UA" sz="4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Школа хоче бачити своїх учнів: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uk-UA" sz="29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здоровими духовно та фізично;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доброзичливими, людяними,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милосердними;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</a:t>
            </a: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по-справжньому щасливими;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інтелектуально й фізично розвинутими;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порядними та справедливими;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uk-UA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</a:t>
            </a: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такими, які люблять свій дім, свій край, свою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Батьківщину, свою родину, свою школу та  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оточення;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• наполегливими в досягненні мети;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• працелюбними та відповідальними; 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• готовими до життя в сучасному світі та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впевненими у своєму майбутньому. 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Рисунок 14" descr="https://encrypted-tbn0.gstatic.com/images?q=tbn:ANd9GcSRwzrC1NjvFcZdVM_nxoNTjEkM0y7Zy6cAE6GQeA_dYVJHsnq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429132"/>
            <a:ext cx="2621280" cy="188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s://encrypted-tbn3.gstatic.com/images?q=tbn:ANd9GcQzmpsxgPctJ2ujtVoTfLVTHspo24eoVtObEno4rghwgvhjNcjdV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357298"/>
            <a:ext cx="2906396" cy="187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30812" y="-38063"/>
            <a:ext cx="7189660" cy="1143000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Виховання гідних громадян України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Фестиваль </a:t>
            </a:r>
            <a:r>
              <a:rPr lang="uk-UA" sz="3600" dirty="0" err="1" smtClean="0">
                <a:solidFill>
                  <a:schemeClr val="accent6">
                    <a:lumMod val="50000"/>
                  </a:schemeClr>
                </a:solidFill>
              </a:rPr>
              <a:t>–конкурс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 «Україна колядує»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62" y="1104937"/>
            <a:ext cx="2494260" cy="1870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30" y="1238956"/>
            <a:ext cx="2376264" cy="1782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14" y="2433403"/>
            <a:ext cx="2141984" cy="16064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00" y="4293127"/>
            <a:ext cx="1628924" cy="21718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4293127"/>
            <a:ext cx="1649039" cy="21987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30" y="2411881"/>
            <a:ext cx="2141984" cy="16064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39140"/>
            <a:ext cx="1689530" cy="22527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2894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835696" y="3105835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Перегляд </a:t>
            </a:r>
            <a:r>
              <a:rPr lang="ru-RU" sz="2800" b="1" dirty="0" err="1">
                <a:solidFill>
                  <a:srgbClr val="7030A0"/>
                </a:solidFill>
              </a:rPr>
              <a:t>фільму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" </a:t>
            </a:r>
            <a:r>
              <a:rPr lang="ru-RU" sz="2800" b="1" dirty="0" err="1">
                <a:solidFill>
                  <a:srgbClr val="7030A0"/>
                </a:solidFill>
              </a:rPr>
              <a:t>Морські</a:t>
            </a:r>
            <a:r>
              <a:rPr lang="ru-RU" sz="2800" b="1" dirty="0">
                <a:solidFill>
                  <a:srgbClr val="7030A0"/>
                </a:solidFill>
              </a:rPr>
              <a:t> шляхи Тараса</a:t>
            </a:r>
            <a:r>
              <a:rPr lang="ru-RU" dirty="0"/>
              <a:t>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839400"/>
            <a:ext cx="2226457" cy="1677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4920871"/>
            <a:ext cx="2369432" cy="16764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839400"/>
            <a:ext cx="1428750" cy="17112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20871"/>
            <a:ext cx="2178805" cy="1641366"/>
          </a:xfrm>
          <a:prstGeom prst="rect">
            <a:avLst/>
          </a:prstGeom>
        </p:spPr>
      </p:pic>
      <p:pic>
        <p:nvPicPr>
          <p:cNvPr id="13" name="Рисунок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76" y="48825"/>
            <a:ext cx="124799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0962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55458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069323" y="319197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7030A0"/>
                </a:solidFill>
              </a:rPr>
              <a:t>Виховний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захід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"</a:t>
            </a:r>
            <a:r>
              <a:rPr lang="ru-RU" sz="2400" b="1" dirty="0">
                <a:solidFill>
                  <a:srgbClr val="7030A0"/>
                </a:solidFill>
              </a:rPr>
              <a:t>Шевченко наш 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>
                <a:solidFill>
                  <a:srgbClr val="7030A0"/>
                </a:solidFill>
              </a:rPr>
              <a:t>він</a:t>
            </a:r>
            <a:r>
              <a:rPr lang="ru-RU" sz="2400" b="1" dirty="0">
                <a:solidFill>
                  <a:srgbClr val="7030A0"/>
                </a:solidFill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</a:rPr>
              <a:t>всіх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століть</a:t>
            </a:r>
            <a:r>
              <a:rPr lang="ru-RU" sz="2400" b="1" dirty="0">
                <a:solidFill>
                  <a:srgbClr val="7030A0"/>
                </a:solidFill>
              </a:rPr>
              <a:t>."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769878"/>
            <a:ext cx="1944216" cy="14220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263773"/>
            <a:ext cx="1822347" cy="13728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3771"/>
            <a:ext cx="1822349" cy="13728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15" y="4288324"/>
            <a:ext cx="2140359" cy="1612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48" y="4293096"/>
            <a:ext cx="2140359" cy="16124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01" y="1769878"/>
            <a:ext cx="1847047" cy="14220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33" y="263771"/>
            <a:ext cx="1822349" cy="13728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25" y="4948228"/>
            <a:ext cx="1428750" cy="1905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07" y="4953000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7251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55458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428860" y="500042"/>
            <a:ext cx="61991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День </a:t>
            </a:r>
            <a:r>
              <a:rPr lang="uk-UA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благоустрію</a:t>
            </a:r>
            <a:r>
              <a:rPr lang="uk-UA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довкілля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IMG_20180419_120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643050"/>
            <a:ext cx="3143271" cy="2357454"/>
          </a:xfrm>
          <a:prstGeom prst="rect">
            <a:avLst/>
          </a:prstGeom>
        </p:spPr>
      </p:pic>
      <p:pic>
        <p:nvPicPr>
          <p:cNvPr id="10" name="Рисунок 9" descr="IMG_20180405_122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071802" y="4119543"/>
            <a:ext cx="3214710" cy="2738457"/>
          </a:xfrm>
          <a:prstGeom prst="rect">
            <a:avLst/>
          </a:prstGeom>
        </p:spPr>
      </p:pic>
      <p:pic>
        <p:nvPicPr>
          <p:cNvPr id="11" name="Рисунок 10" descr="IMG_20180420_1137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1714488"/>
            <a:ext cx="3143272" cy="2357454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691680" y="411599"/>
            <a:ext cx="668533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7030A0"/>
                </a:solidFill>
              </a:rPr>
              <a:t>Виховний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</a:rPr>
              <a:t>захід</a:t>
            </a:r>
            <a:endParaRPr lang="ru-RU" sz="2800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"</a:t>
            </a:r>
            <a:r>
              <a:rPr lang="ru-RU" sz="2800" dirty="0" err="1" smtClean="0">
                <a:solidFill>
                  <a:srgbClr val="7030A0"/>
                </a:solidFill>
              </a:rPr>
              <a:t>Міжнародний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dirty="0">
                <a:solidFill>
                  <a:srgbClr val="7030A0"/>
                </a:solidFill>
              </a:rPr>
              <a:t>день </a:t>
            </a:r>
            <a:r>
              <a:rPr lang="ru-RU" sz="2800" dirty="0" err="1" smtClean="0">
                <a:solidFill>
                  <a:srgbClr val="7030A0"/>
                </a:solidFill>
              </a:rPr>
              <a:t>птахів</a:t>
            </a:r>
            <a:r>
              <a:rPr lang="ru-RU" sz="2800" dirty="0" smtClean="0">
                <a:solidFill>
                  <a:srgbClr val="7030A0"/>
                </a:solidFill>
              </a:rPr>
              <a:t>»</a:t>
            </a:r>
            <a:endParaRPr lang="ru-RU" dirty="0" smtClean="0"/>
          </a:p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rgbClr val="00B050"/>
                </a:solidFill>
              </a:rPr>
              <a:t>Мета: 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pPr algn="just"/>
            <a:r>
              <a:rPr lang="ru-RU" sz="2000" b="1" dirty="0" err="1" smtClean="0"/>
              <a:t>Поповнити</a:t>
            </a:r>
            <a:r>
              <a:rPr lang="ru-RU" sz="2000" b="1" dirty="0" smtClean="0"/>
              <a:t> </a:t>
            </a:r>
            <a:r>
              <a:rPr lang="ru-RU" sz="2000" b="1" dirty="0" err="1"/>
              <a:t>знання</a:t>
            </a:r>
            <a:r>
              <a:rPr lang="ru-RU" sz="2000" b="1" dirty="0"/>
              <a:t> </a:t>
            </a:r>
            <a:r>
              <a:rPr lang="ru-RU" sz="2000" b="1" dirty="0" err="1"/>
              <a:t>учнів</a:t>
            </a:r>
            <a:r>
              <a:rPr lang="ru-RU" sz="2000" b="1" dirty="0"/>
              <a:t> про роль </a:t>
            </a:r>
            <a:r>
              <a:rPr lang="ru-RU" sz="2000" b="1" dirty="0" err="1"/>
              <a:t>птахів</a:t>
            </a:r>
            <a:r>
              <a:rPr lang="ru-RU" sz="2000" b="1" dirty="0"/>
              <a:t> </a:t>
            </a:r>
            <a:r>
              <a:rPr lang="ru-RU" sz="2000" b="1" dirty="0" smtClean="0"/>
              <a:t>у </a:t>
            </a:r>
            <a:r>
              <a:rPr lang="ru-RU" sz="2000" b="1" dirty="0" err="1"/>
              <a:t>природі</a:t>
            </a:r>
            <a:r>
              <a:rPr lang="ru-RU" sz="2000" b="1" dirty="0"/>
              <a:t> і </a:t>
            </a:r>
            <a:r>
              <a:rPr lang="ru-RU" sz="2000" b="1" dirty="0" err="1"/>
              <a:t>житті</a:t>
            </a:r>
            <a:r>
              <a:rPr lang="ru-RU" sz="2000" b="1" dirty="0"/>
              <a:t> </a:t>
            </a:r>
            <a:r>
              <a:rPr lang="ru-RU" sz="2000" b="1" dirty="0" err="1"/>
              <a:t>людини</a:t>
            </a:r>
            <a:r>
              <a:rPr lang="ru-RU" sz="2000" b="1" dirty="0"/>
              <a:t>. </a:t>
            </a:r>
            <a:r>
              <a:rPr lang="ru-RU" sz="2000" b="1" dirty="0" err="1"/>
              <a:t>Закладати</a:t>
            </a:r>
            <a:r>
              <a:rPr lang="ru-RU" sz="2000" b="1" dirty="0"/>
              <a:t> </a:t>
            </a:r>
            <a:r>
              <a:rPr lang="ru-RU" sz="2000" b="1" dirty="0" err="1"/>
              <a:t>основи</a:t>
            </a:r>
            <a:r>
              <a:rPr lang="ru-RU" sz="2000" b="1" dirty="0"/>
              <a:t> </a:t>
            </a:r>
            <a:r>
              <a:rPr lang="ru-RU" sz="2000" b="1" dirty="0" err="1"/>
              <a:t>екологічної</a:t>
            </a:r>
            <a:r>
              <a:rPr lang="ru-RU" sz="2000" b="1" dirty="0"/>
              <a:t> </a:t>
            </a:r>
            <a:r>
              <a:rPr lang="ru-RU" sz="2000" b="1" dirty="0" err="1"/>
              <a:t>свідомості</a:t>
            </a:r>
            <a:r>
              <a:rPr lang="ru-RU" sz="2000" b="1" dirty="0"/>
              <a:t> і </a:t>
            </a:r>
            <a:r>
              <a:rPr lang="ru-RU" sz="2000" b="1" dirty="0" err="1"/>
              <a:t>культури</a:t>
            </a:r>
            <a:r>
              <a:rPr lang="ru-RU" sz="2000" b="1" dirty="0"/>
              <a:t>. </a:t>
            </a:r>
            <a:r>
              <a:rPr lang="ru-RU" sz="2000" b="1" dirty="0" err="1"/>
              <a:t>Виховувати</a:t>
            </a:r>
            <a:r>
              <a:rPr lang="ru-RU" sz="2000" b="1" dirty="0"/>
              <a:t> </a:t>
            </a:r>
            <a:r>
              <a:rPr lang="ru-RU" sz="2000" b="1" dirty="0" err="1"/>
              <a:t>бережливе</a:t>
            </a:r>
            <a:r>
              <a:rPr lang="ru-RU" sz="2000" b="1" dirty="0"/>
              <a:t> </a:t>
            </a:r>
            <a:r>
              <a:rPr lang="ru-RU" sz="2000" b="1" dirty="0" err="1"/>
              <a:t>ставлення</a:t>
            </a:r>
            <a:r>
              <a:rPr lang="ru-RU" sz="2000" b="1" dirty="0"/>
              <a:t> до </a:t>
            </a:r>
            <a:r>
              <a:rPr lang="ru-RU" sz="2000" b="1" dirty="0" err="1"/>
              <a:t>пернатих</a:t>
            </a:r>
            <a:r>
              <a:rPr lang="ru-RU" sz="2000" b="1" dirty="0"/>
              <a:t> </a:t>
            </a:r>
            <a:r>
              <a:rPr lang="ru-RU" sz="2000" b="1" dirty="0" err="1"/>
              <a:t>друзів</a:t>
            </a:r>
            <a:r>
              <a:rPr lang="ru-RU" sz="2000" b="1" dirty="0"/>
              <a:t>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19580"/>
            <a:ext cx="3490751" cy="26296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61" y="4288262"/>
            <a:ext cx="3404739" cy="256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6876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483768" y="355815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>
                <a:solidFill>
                  <a:srgbClr val="7030A0"/>
                </a:solidFill>
              </a:rPr>
              <a:t>Виставка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малюнків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"Птахи </a:t>
            </a:r>
            <a:r>
              <a:rPr lang="ru-RU" sz="2800" b="1" dirty="0" err="1">
                <a:solidFill>
                  <a:srgbClr val="7030A0"/>
                </a:solidFill>
              </a:rPr>
              <a:t>нашого</a:t>
            </a:r>
            <a:r>
              <a:rPr lang="ru-RU" sz="2800" b="1" dirty="0">
                <a:solidFill>
                  <a:srgbClr val="7030A0"/>
                </a:solidFill>
              </a:rPr>
              <a:t> краю".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40968"/>
            <a:ext cx="4711002" cy="3548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76858"/>
            <a:ext cx="3594695" cy="2708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8489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901829" y="773094"/>
            <a:ext cx="6564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i="1" dirty="0" err="1">
                <a:solidFill>
                  <a:srgbClr val="7030A0"/>
                </a:solidFill>
              </a:rPr>
              <a:t>Акція</a:t>
            </a:r>
            <a:r>
              <a:rPr lang="ru-RU" sz="3200" b="1" i="1" dirty="0">
                <a:solidFill>
                  <a:srgbClr val="7030A0"/>
                </a:solidFill>
              </a:rPr>
              <a:t> "</a:t>
            </a:r>
            <a:r>
              <a:rPr lang="ru-RU" sz="3200" b="1" i="1" dirty="0" err="1">
                <a:solidFill>
                  <a:srgbClr val="7030A0"/>
                </a:solidFill>
              </a:rPr>
              <a:t>Найщедріша</a:t>
            </a:r>
            <a:r>
              <a:rPr lang="ru-RU" sz="3200" b="1" i="1" dirty="0">
                <a:solidFill>
                  <a:srgbClr val="7030A0"/>
                </a:solidFill>
              </a:rPr>
              <a:t> </a:t>
            </a:r>
            <a:r>
              <a:rPr lang="ru-RU" sz="3200" b="1" i="1" dirty="0" err="1">
                <a:solidFill>
                  <a:srgbClr val="7030A0"/>
                </a:solidFill>
              </a:rPr>
              <a:t>годівничка</a:t>
            </a:r>
            <a:r>
              <a:rPr lang="ru-RU" sz="3200" b="1" i="1" dirty="0">
                <a:solidFill>
                  <a:srgbClr val="7030A0"/>
                </a:solidFill>
              </a:rPr>
              <a:t>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14" y="1877082"/>
            <a:ext cx="5832648" cy="43939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4925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051720" y="467409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  <a:latin typeface="Arial"/>
              </a:rPr>
              <a:t>Виховний</a:t>
            </a:r>
            <a:r>
              <a:rPr lang="ru-RU" sz="2000" b="1" i="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Arial"/>
              </a:rPr>
              <a:t>захід</a:t>
            </a:r>
            <a:r>
              <a:rPr lang="ru-RU" sz="2000" b="1" i="1" dirty="0">
                <a:solidFill>
                  <a:srgbClr val="7030A0"/>
                </a:solidFill>
                <a:latin typeface="Arial"/>
              </a:rPr>
              <a:t> " Писанка - символ </a:t>
            </a:r>
            <a:r>
              <a:rPr lang="ru-RU" sz="2000" b="1" i="1" dirty="0" err="1">
                <a:solidFill>
                  <a:srgbClr val="7030A0"/>
                </a:solidFill>
                <a:latin typeface="Arial"/>
              </a:rPr>
              <a:t>України</a:t>
            </a:r>
            <a:r>
              <a:rPr lang="ru-RU" sz="2000" b="1" i="1" dirty="0">
                <a:solidFill>
                  <a:srgbClr val="7030A0"/>
                </a:solidFill>
                <a:latin typeface="Arial"/>
              </a:rPr>
              <a:t> "</a:t>
            </a:r>
            <a:r>
              <a:rPr lang="ru-RU" dirty="0">
                <a:solidFill>
                  <a:srgbClr val="111111"/>
                </a:solidFill>
                <a:latin typeface="Arial"/>
              </a:rPr>
              <a:t> </a:t>
            </a:r>
            <a:endParaRPr lang="ru-RU" b="0" i="0" dirty="0">
              <a:solidFill>
                <a:srgbClr val="111111"/>
              </a:solidFill>
              <a:effectLst/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50" y="1235768"/>
            <a:ext cx="73197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Мета: </a:t>
            </a:r>
          </a:p>
          <a:p>
            <a:pPr algn="just"/>
            <a:r>
              <a:rPr lang="ru-RU" dirty="0" err="1" smtClean="0"/>
              <a:t>Розширити</a:t>
            </a:r>
            <a:r>
              <a:rPr lang="ru-RU" dirty="0" smtClean="0"/>
              <a:t>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про </a:t>
            </a:r>
            <a:r>
              <a:rPr lang="ru-RU" dirty="0" err="1"/>
              <a:t>святкування</a:t>
            </a:r>
            <a:r>
              <a:rPr lang="ru-RU" dirty="0"/>
              <a:t> </a:t>
            </a:r>
            <a:r>
              <a:rPr lang="ru-RU" dirty="0" err="1"/>
              <a:t>Великодніх</a:t>
            </a:r>
            <a:r>
              <a:rPr lang="ru-RU" dirty="0"/>
              <a:t> свят</a:t>
            </a:r>
            <a:r>
              <a:rPr lang="ru-RU" dirty="0" smtClean="0"/>
              <a:t>; </a:t>
            </a:r>
            <a:r>
              <a:rPr lang="ru-RU" dirty="0" err="1" smtClean="0"/>
              <a:t>розкрити</a:t>
            </a:r>
            <a:r>
              <a:rPr lang="ru-RU" dirty="0" smtClean="0"/>
              <a:t> </a:t>
            </a:r>
            <a:r>
              <a:rPr lang="ru-RU" dirty="0" err="1"/>
              <a:t>зміст</a:t>
            </a:r>
            <a:r>
              <a:rPr lang="ru-RU" dirty="0"/>
              <a:t> свят; </a:t>
            </a:r>
            <a:r>
              <a:rPr lang="ru-RU" dirty="0" err="1"/>
              <a:t>відроджувати</a:t>
            </a:r>
            <a:r>
              <a:rPr lang="ru-RU" dirty="0"/>
              <a:t> </a:t>
            </a:r>
            <a:r>
              <a:rPr lang="ru-RU" dirty="0" err="1"/>
              <a:t>звичаї</a:t>
            </a:r>
            <a:r>
              <a:rPr lang="ru-RU" dirty="0"/>
              <a:t> та обряди </a:t>
            </a:r>
            <a:r>
              <a:rPr lang="ru-RU" dirty="0" err="1"/>
              <a:t>нашого</a:t>
            </a:r>
            <a:r>
              <a:rPr lang="ru-RU" dirty="0"/>
              <a:t> народу; </a:t>
            </a:r>
            <a:r>
              <a:rPr lang="ru-RU" dirty="0" err="1"/>
              <a:t>примножувати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; </a:t>
            </a:r>
            <a:r>
              <a:rPr lang="ru-RU" dirty="0" err="1"/>
              <a:t>виховувати</a:t>
            </a:r>
            <a:r>
              <a:rPr lang="ru-RU" dirty="0"/>
              <a:t> у </a:t>
            </a:r>
            <a:r>
              <a:rPr lang="ru-RU" dirty="0" err="1"/>
              <a:t>школярів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 </a:t>
            </a:r>
            <a:r>
              <a:rPr lang="ru-RU" dirty="0" err="1"/>
              <a:t>любові</a:t>
            </a:r>
            <a:r>
              <a:rPr lang="ru-RU" dirty="0"/>
              <a:t> до </a:t>
            </a:r>
            <a:r>
              <a:rPr lang="ru-RU" dirty="0" err="1"/>
              <a:t>свого</a:t>
            </a:r>
            <a:r>
              <a:rPr lang="ru-RU" dirty="0"/>
              <a:t> народу.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0" y="4529719"/>
            <a:ext cx="3090639" cy="23282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0" y="3140968"/>
            <a:ext cx="2215237" cy="16688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44" y="4529719"/>
            <a:ext cx="3090638" cy="23282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33" y="3125614"/>
            <a:ext cx="2255999" cy="1699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8735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2491014861"/>
              </p:ext>
            </p:extLst>
          </p:nvPr>
        </p:nvGraphicFramePr>
        <p:xfrm>
          <a:off x="539551" y="1412776"/>
          <a:ext cx="8457613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43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5400000">
            <a:off x="-1409989" y="3104845"/>
            <a:ext cx="6707393" cy="504056"/>
          </a:xfrm>
          <a:prstGeom prst="rect">
            <a:avLst/>
          </a:prstGeom>
          <a:effectLst/>
        </p:spPr>
        <p:txBody>
          <a:bodyPr vert="vert270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uk-UA" sz="4000" dirty="0" smtClean="0">
                <a:solidFill>
                  <a:srgbClr val="FF0000"/>
                </a:solidFill>
              </a:rPr>
              <a:t>Місія школи</a:t>
            </a:r>
            <a:endParaRPr lang="uk-UA" sz="40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1722" y="476672"/>
            <a:ext cx="6508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i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«Кожна мить тієї справи, яка називається вихованням, </a:t>
            </a:r>
          </a:p>
          <a:p>
            <a:pPr algn="ctr"/>
            <a:r>
              <a:rPr lang="uk-UA" i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 створення </a:t>
            </a:r>
            <a:r>
              <a:rPr lang="uk-UA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сучасного</a:t>
            </a:r>
            <a:r>
              <a:rPr lang="uk-UA" i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погляду у майбутнє»</a:t>
            </a:r>
          </a:p>
          <a:p>
            <a:pPr algn="r"/>
            <a:r>
              <a:rPr lang="uk-UA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 </a:t>
            </a:r>
            <a:r>
              <a:rPr lang="uk-UA" i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uk-UA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ухомлинський</a:t>
            </a:r>
            <a:endParaRPr lang="ru-RU" i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07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BB2FEB7-3656-4DE5-A7B8-D0B99EFD72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1">
                                            <p:graphicEl>
                                              <a:dgm id="{4BB2FEB7-3656-4DE5-A7B8-D0B99EFD72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A805120-49B0-40D5-A935-61D807B81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1">
                                            <p:graphicEl>
                                              <a:dgm id="{6A805120-49B0-40D5-A935-61D807B81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DC935B-9DE3-4A21-B548-034E7B8CE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">
                                            <p:graphicEl>
                                              <a:dgm id="{7DDC935B-9DE3-4A21-B548-034E7B8CE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05B51D-9C26-423E-A893-D63A77982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">
                                            <p:graphicEl>
                                              <a:dgm id="{BF05B51D-9C26-423E-A893-D63A77982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E62C99-FEE2-428A-8CBC-212A33689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1">
                                            <p:graphicEl>
                                              <a:dgm id="{D2E62C99-FEE2-428A-8CBC-212A336894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D353C2A-9C4E-4070-B4AA-960150844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1">
                                            <p:graphicEl>
                                              <a:dgm id="{9D353C2A-9C4E-4070-B4AA-9601508448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lvlOne"/>
        </p:bldSub>
      </p:bldGraphic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2051720" y="908720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У гостях </a:t>
            </a:r>
            <a:r>
              <a:rPr lang="ru-RU" sz="2000" b="1" dirty="0" err="1">
                <a:solidFill>
                  <a:srgbClr val="7030A0"/>
                </a:solidFill>
              </a:rPr>
              <a:t>із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казкою</a:t>
            </a:r>
            <a:r>
              <a:rPr lang="ru-RU" sz="2000" b="1" dirty="0">
                <a:solidFill>
                  <a:srgbClr val="7030A0"/>
                </a:solidFill>
              </a:rPr>
              <a:t> "Золоте </a:t>
            </a:r>
            <a:r>
              <a:rPr lang="ru-RU" sz="2000" b="1" dirty="0" err="1">
                <a:solidFill>
                  <a:srgbClr val="7030A0"/>
                </a:solidFill>
              </a:rPr>
              <a:t>курча</a:t>
            </a:r>
            <a:r>
              <a:rPr lang="ru-RU" sz="2000" b="1" dirty="0">
                <a:solidFill>
                  <a:srgbClr val="7030A0"/>
                </a:solidFill>
              </a:rPr>
              <a:t>" </a:t>
            </a:r>
            <a:r>
              <a:rPr lang="ru-RU" sz="2000" b="1" dirty="0" err="1">
                <a:solidFill>
                  <a:srgbClr val="7030A0"/>
                </a:solidFill>
              </a:rPr>
              <a:t>Львівський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академічний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обласний</a:t>
            </a:r>
            <a:r>
              <a:rPr lang="ru-RU" sz="2000" b="1" dirty="0">
                <a:solidFill>
                  <a:srgbClr val="7030A0"/>
                </a:solidFill>
              </a:rPr>
              <a:t> театр </a:t>
            </a:r>
            <a:r>
              <a:rPr lang="ru-RU" sz="2000" b="1" dirty="0" err="1">
                <a:solidFill>
                  <a:srgbClr val="7030A0"/>
                </a:solidFill>
              </a:rPr>
              <a:t>ляльок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у </a:t>
            </a:r>
            <a:r>
              <a:rPr lang="ru-RU" sz="2000" b="1" dirty="0" err="1">
                <a:solidFill>
                  <a:srgbClr val="7030A0"/>
                </a:solidFill>
              </a:rPr>
              <a:t>Матківському</a:t>
            </a:r>
            <a:r>
              <a:rPr lang="ru-RU" sz="2000" b="1" dirty="0">
                <a:solidFill>
                  <a:srgbClr val="7030A0"/>
                </a:solidFill>
              </a:rPr>
              <a:t> НВК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37" y="2040285"/>
            <a:ext cx="2699683" cy="2033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2025369"/>
            <a:ext cx="2719483" cy="20486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4653138"/>
            <a:ext cx="2736305" cy="20318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36" y="4653137"/>
            <a:ext cx="2699683" cy="2031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6789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165110" y="404664"/>
            <a:ext cx="62646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18 </a:t>
            </a:r>
            <a:r>
              <a:rPr lang="ru-RU" sz="2800" b="1" dirty="0" err="1"/>
              <a:t>квітня</a:t>
            </a:r>
            <a:r>
              <a:rPr lang="ru-RU" sz="2800" b="1" dirty="0"/>
              <a:t> </a:t>
            </a:r>
            <a:r>
              <a:rPr lang="ru-RU" sz="2800" b="1" dirty="0" err="1"/>
              <a:t>Матківський</a:t>
            </a:r>
            <a:r>
              <a:rPr lang="ru-RU" sz="2800" b="1" dirty="0"/>
              <a:t> НВК брав участь у районному </a:t>
            </a:r>
            <a:r>
              <a:rPr lang="ru-RU" sz="2800" b="1" dirty="0" err="1"/>
              <a:t>конкурсі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"</a:t>
            </a:r>
            <a:r>
              <a:rPr lang="ru-RU" sz="2800" b="1" dirty="0"/>
              <a:t>І слово, і </a:t>
            </a:r>
            <a:r>
              <a:rPr lang="ru-RU" sz="2800" b="1" dirty="0" err="1"/>
              <a:t>пісня</a:t>
            </a:r>
            <a:r>
              <a:rPr lang="ru-RU" sz="2800" b="1" dirty="0"/>
              <a:t>, </a:t>
            </a:r>
            <a:r>
              <a:rPr lang="ru-RU" sz="2800" b="1" dirty="0" err="1" smtClean="0"/>
              <a:t>Матусю</a:t>
            </a:r>
            <a:r>
              <a:rPr lang="ru-RU" sz="2800" b="1" dirty="0"/>
              <a:t>, </a:t>
            </a:r>
            <a:r>
              <a:rPr lang="ru-RU" sz="2800" b="1" dirty="0" err="1"/>
              <a:t>Тобі</a:t>
            </a:r>
            <a:r>
              <a:rPr lang="ru-RU" sz="2800" b="1" dirty="0"/>
              <a:t> </a:t>
            </a:r>
            <a:r>
              <a:rPr lang="ru-RU" sz="2800" b="1" dirty="0" smtClean="0"/>
              <a:t>«</a:t>
            </a:r>
          </a:p>
          <a:p>
            <a:pPr algn="just"/>
            <a:r>
              <a:rPr lang="uk-UA" sz="2000" b="1" dirty="0" err="1" smtClean="0"/>
              <a:t>Гніздовська</a:t>
            </a:r>
            <a:r>
              <a:rPr lang="uk-UA" sz="2000" b="1" dirty="0" smtClean="0"/>
              <a:t> </a:t>
            </a:r>
            <a:r>
              <a:rPr lang="uk-UA" sz="2000" b="1" dirty="0" smtClean="0"/>
              <a:t>Мар'яна </a:t>
            </a:r>
            <a:r>
              <a:rPr lang="uk-UA" sz="2000" b="1" dirty="0" smtClean="0"/>
              <a:t>6 клас   ІІ    місце – пісня , ІІІ місце – твір, Шестакова Василина  7 клас  ІІІ місце - поезія, </a:t>
            </a:r>
            <a:r>
              <a:rPr lang="uk-UA" sz="2000" b="1" dirty="0" err="1" smtClean="0"/>
              <a:t>Ваньовська</a:t>
            </a:r>
            <a:r>
              <a:rPr lang="uk-UA" sz="2000" b="1" dirty="0" smtClean="0"/>
              <a:t> Ірина 7 клас ІІІ місце – твір.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3071810"/>
            <a:ext cx="3868708" cy="2914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3571876"/>
            <a:ext cx="3584573" cy="2700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33504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1763688" y="605909"/>
            <a:ext cx="5958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18 </a:t>
            </a:r>
            <a:r>
              <a:rPr lang="ru-RU" sz="2000" b="1" dirty="0" err="1"/>
              <a:t>квітня</a:t>
            </a:r>
            <a:r>
              <a:rPr lang="ru-RU" sz="2000" b="1" dirty="0"/>
              <a:t> </a:t>
            </a:r>
            <a:r>
              <a:rPr lang="ru-RU" sz="2000" b="1" dirty="0" err="1"/>
              <a:t>відвідали</a:t>
            </a:r>
            <a:r>
              <a:rPr lang="ru-RU" sz="2000" b="1" dirty="0"/>
              <a:t> музей АТО в </a:t>
            </a:r>
            <a:r>
              <a:rPr lang="ru-RU" sz="2000" b="1" dirty="0" err="1"/>
              <a:t>місті</a:t>
            </a:r>
            <a:r>
              <a:rPr lang="ru-RU" sz="2000" b="1" dirty="0"/>
              <a:t> </a:t>
            </a:r>
            <a:r>
              <a:rPr lang="ru-RU" sz="2000" b="1" dirty="0" smtClean="0"/>
              <a:t>Турка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69" y="1780942"/>
            <a:ext cx="2946623" cy="22197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54058"/>
            <a:ext cx="2982309" cy="22466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21088"/>
            <a:ext cx="3312368" cy="2520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8939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555776" y="593893"/>
            <a:ext cx="50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7030A0"/>
                </a:solidFill>
              </a:rPr>
              <a:t>Захід</a:t>
            </a:r>
            <a:r>
              <a:rPr lang="ru-RU" sz="2800" b="1" i="1" dirty="0" smtClean="0">
                <a:solidFill>
                  <a:srgbClr val="7030A0"/>
                </a:solidFill>
              </a:rPr>
              <a:t>, </a:t>
            </a:r>
            <a:r>
              <a:rPr lang="ru-RU" sz="2800" b="1" i="1" dirty="0" err="1">
                <a:solidFill>
                  <a:srgbClr val="7030A0"/>
                </a:solidFill>
              </a:rPr>
              <a:t>присвячений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err="1">
                <a:solidFill>
                  <a:srgbClr val="7030A0"/>
                </a:solidFill>
              </a:rPr>
              <a:t>Чорнобильській</a:t>
            </a:r>
            <a:r>
              <a:rPr lang="ru-RU" sz="2800" b="1" i="1" dirty="0">
                <a:solidFill>
                  <a:srgbClr val="7030A0"/>
                </a:solidFill>
              </a:rPr>
              <a:t> </a:t>
            </a:r>
            <a:r>
              <a:rPr lang="ru-RU" sz="2800" b="1" i="1" dirty="0" err="1">
                <a:solidFill>
                  <a:srgbClr val="7030A0"/>
                </a:solidFill>
              </a:rPr>
              <a:t>трагедії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53" y="4738687"/>
            <a:ext cx="2813247" cy="21193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57191"/>
            <a:ext cx="2734302" cy="2059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72434"/>
            <a:ext cx="2593444" cy="1953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251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123728" y="313521"/>
            <a:ext cx="6899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Arial"/>
              </a:rPr>
              <a:t>Свято </a:t>
            </a:r>
            <a:r>
              <a:rPr lang="ru-RU" sz="3200" b="1" dirty="0" smtClean="0">
                <a:solidFill>
                  <a:srgbClr val="7030A0"/>
                </a:solidFill>
                <a:latin typeface="Arial"/>
              </a:rPr>
              <a:t>«</a:t>
            </a:r>
            <a:r>
              <a:rPr lang="ru-RU" sz="3200" b="1" dirty="0" err="1" smtClean="0">
                <a:solidFill>
                  <a:srgbClr val="7030A0"/>
                </a:solidFill>
                <a:latin typeface="Arial"/>
              </a:rPr>
              <a:t>Прощання</a:t>
            </a:r>
            <a:r>
              <a:rPr lang="ru-RU" sz="3200" b="1" dirty="0" smtClean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Arial"/>
              </a:rPr>
              <a:t>з</a:t>
            </a:r>
            <a:r>
              <a:rPr lang="ru-RU" sz="32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Arial"/>
              </a:rPr>
              <a:t>Буквариком</a:t>
            </a:r>
            <a:r>
              <a:rPr lang="ru-RU" sz="3200" b="1" dirty="0" smtClean="0">
                <a:solidFill>
                  <a:srgbClr val="7030A0"/>
                </a:solidFill>
                <a:latin typeface="Arial"/>
              </a:rPr>
              <a:t>»</a:t>
            </a:r>
            <a:endParaRPr lang="ru-RU" sz="3200" b="1" i="0" dirty="0">
              <a:solidFill>
                <a:srgbClr val="7030A0"/>
              </a:solidFill>
              <a:effectLst/>
              <a:latin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58" y="4221235"/>
            <a:ext cx="2450695" cy="184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10538"/>
            <a:ext cx="2480062" cy="18683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010538"/>
            <a:ext cx="2480062" cy="18683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27" y="4208266"/>
            <a:ext cx="2380592" cy="17933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97" y="2454452"/>
            <a:ext cx="2660144" cy="2003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1935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1785918" y="500042"/>
            <a:ext cx="67104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ощання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початковою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школою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IMG_20180524_122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357298"/>
            <a:ext cx="3619493" cy="2714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IMG_20180524_123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5444" y="1357298"/>
            <a:ext cx="3619494" cy="2714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IMG_20180524_1234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4357694"/>
            <a:ext cx="3071802" cy="2303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ut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958188" y="260648"/>
            <a:ext cx="3951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День </a:t>
            </a:r>
            <a:r>
              <a:rPr lang="ru-RU" sz="3600" b="1" dirty="0" err="1">
                <a:solidFill>
                  <a:srgbClr val="7030A0"/>
                </a:solidFill>
              </a:rPr>
              <a:t>В</a:t>
            </a:r>
            <a:r>
              <a:rPr lang="ru-RU" sz="3600" b="1" dirty="0" err="1" smtClean="0">
                <a:solidFill>
                  <a:srgbClr val="7030A0"/>
                </a:solidFill>
              </a:rPr>
              <a:t>ишиванки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71" y="1147572"/>
            <a:ext cx="3401285" cy="25509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86212"/>
            <a:ext cx="3419872" cy="2564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72" y="3980364"/>
            <a:ext cx="3455091" cy="25913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03" y="3980364"/>
            <a:ext cx="3438979" cy="2579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01610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3214678" y="214290"/>
            <a:ext cx="29594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День </a:t>
            </a:r>
            <a:r>
              <a:rPr lang="ru-RU" sz="3600" b="1" dirty="0" err="1" smtClean="0">
                <a:solidFill>
                  <a:srgbClr val="7030A0"/>
                </a:solidFill>
              </a:rPr>
              <a:t>Матері</a:t>
            </a:r>
            <a:r>
              <a:rPr lang="uk-UA" sz="4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sz="44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778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3214678" y="214290"/>
            <a:ext cx="30652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День </a:t>
            </a:r>
            <a:r>
              <a:rPr lang="ru-RU" sz="3600" b="1" dirty="0" err="1" smtClean="0">
                <a:solidFill>
                  <a:srgbClr val="7030A0"/>
                </a:solidFill>
              </a:rPr>
              <a:t>Європи</a:t>
            </a:r>
            <a:r>
              <a:rPr lang="uk-UA" sz="4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sz="44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 descr="6fe565c263f1cfb3a23010a52b4217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2143116"/>
            <a:ext cx="3524273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593562da8300efd0dbdfc416e4a79a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1142984"/>
            <a:ext cx="3428997" cy="2571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d42d13b68cc13e5be9b57f5aadc4d5e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1" y="4000502"/>
            <a:ext cx="3429025" cy="2571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7577804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332656"/>
            <a:ext cx="60420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ahoma"/>
                <a:ea typeface="Tahoma"/>
                <a:cs typeface="Tahoma"/>
              </a:rPr>
              <a:t>Співпраця з батьками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2714" y="1067355"/>
            <a:ext cx="68729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tx2"/>
                </a:solidFill>
              </a:rPr>
              <a:t>Батьківські </a:t>
            </a:r>
            <a:r>
              <a:rPr lang="uk-UA" sz="2800" dirty="0" smtClean="0">
                <a:solidFill>
                  <a:schemeClr val="tx2"/>
                </a:solidFill>
              </a:rPr>
              <a:t>збори, </a:t>
            </a:r>
          </a:p>
          <a:p>
            <a:pPr algn="ctr"/>
            <a:r>
              <a:rPr lang="uk-UA" sz="2800" dirty="0">
                <a:solidFill>
                  <a:schemeClr val="tx2"/>
                </a:solidFill>
              </a:rPr>
              <a:t>к</a:t>
            </a:r>
            <a:r>
              <a:rPr lang="uk-UA" sz="2800" dirty="0" smtClean="0">
                <a:solidFill>
                  <a:schemeClr val="tx2"/>
                </a:solidFill>
              </a:rPr>
              <a:t>онцерти</a:t>
            </a:r>
            <a:r>
              <a:rPr lang="uk-UA" sz="2800" dirty="0">
                <a:solidFill>
                  <a:schemeClr val="tx2"/>
                </a:solidFill>
              </a:rPr>
              <a:t>.</a:t>
            </a:r>
            <a:endParaRPr lang="uk-UA" sz="2800" dirty="0" smtClean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51235"/>
            <a:ext cx="2807981" cy="2105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433"/>
          <a:stretch/>
        </p:blipFill>
        <p:spPr>
          <a:xfrm>
            <a:off x="6072198" y="1714488"/>
            <a:ext cx="2736304" cy="2498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4357694"/>
            <a:ext cx="2736304" cy="22408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98192"/>
            <a:ext cx="2821111" cy="22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595202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Презентация-укр-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езентация-укр-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резентация-укр-2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Презентация-укр-2</Template>
  <TotalTime>4101</TotalTime>
  <Words>1894</Words>
  <Application>Microsoft Office PowerPoint</Application>
  <PresentationFormat>Экран (4:3)</PresentationFormat>
  <Paragraphs>381</Paragraphs>
  <Slides>107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107</vt:i4>
      </vt:variant>
    </vt:vector>
  </HeadingPairs>
  <TitlesOfParts>
    <vt:vector size="110" baseType="lpstr">
      <vt:lpstr>Презентация-укр-2</vt:lpstr>
      <vt:lpstr>1_Презентация-укр-2</vt:lpstr>
      <vt:lpstr>2_Презентация-укр-2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22 травня ДПА в 4 класі </vt:lpstr>
      <vt:lpstr>Слайд 18</vt:lpstr>
      <vt:lpstr>Слайд 19</vt:lpstr>
      <vt:lpstr>Слайд 20</vt:lpstr>
      <vt:lpstr>Слайд 21</vt:lpstr>
      <vt:lpstr>Слайд 22</vt:lpstr>
      <vt:lpstr>Слайд 23</vt:lpstr>
      <vt:lpstr>Педагогічна   рада Оцінка професійної діяльності педагогіч</vt:lpstr>
      <vt:lpstr>Педагогічна рада «Завдання, функції, основні напрями і зміст роботи класного керівника в сучасних умовах»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День знань</vt:lpstr>
      <vt:lpstr>Слайд 58</vt:lpstr>
      <vt:lpstr>Слайд 59</vt:lpstr>
      <vt:lpstr>Слайд 60</vt:lpstr>
      <vt:lpstr>Слайд 61</vt:lpstr>
      <vt:lpstr>Слайд 62</vt:lpstr>
      <vt:lpstr>Конкурс «Сурми звитяги»</vt:lpstr>
      <vt:lpstr>Слайд 64</vt:lpstr>
      <vt:lpstr>Слайд 65</vt:lpstr>
      <vt:lpstr>Слайд 66</vt:lpstr>
      <vt:lpstr>Слайд 67</vt:lpstr>
      <vt:lpstr>Слайд 68</vt:lpstr>
      <vt:lpstr>Нагородження </vt:lpstr>
      <vt:lpstr>Акція «Засвіти свічку» Шануємо тих, хто потребує уваги</vt:lpstr>
      <vt:lpstr>Чаювання на Андрія</vt:lpstr>
      <vt:lpstr>Свято Святого Миколая</vt:lpstr>
      <vt:lpstr>Дякуємо за солодке свято</vt:lpstr>
      <vt:lpstr>Подарунки від св. Миколая</vt:lpstr>
      <vt:lpstr>Новий рік  у Матківському НВК</vt:lpstr>
      <vt:lpstr>Новорічна сценка</vt:lpstr>
      <vt:lpstr>Сценка «ДПА в 9 класі»</vt:lpstr>
      <vt:lpstr>Сценка «Панянка – селянка»</vt:lpstr>
      <vt:lpstr>Сценка “Колобок”                               ( на сучасний лад)</vt:lpstr>
      <vt:lpstr>Слайд 80</vt:lpstr>
      <vt:lpstr>Слайд 81</vt:lpstr>
      <vt:lpstr>Виховання гідних громадян України Фестиваль –конкурс «Україна колядує»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User</cp:lastModifiedBy>
  <cp:revision>295</cp:revision>
  <dcterms:created xsi:type="dcterms:W3CDTF">2016-06-12T13:58:05Z</dcterms:created>
  <dcterms:modified xsi:type="dcterms:W3CDTF">2018-06-14T07:59:57Z</dcterms:modified>
</cp:coreProperties>
</file>