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</p:sldMasterIdLst>
  <p:notesMasterIdLst>
    <p:notesMasterId r:id="rId21"/>
  </p:notesMasterIdLst>
  <p:sldIdLst>
    <p:sldId id="256" r:id="rId7"/>
    <p:sldId id="257" r:id="rId8"/>
    <p:sldId id="271" r:id="rId9"/>
    <p:sldId id="272" r:id="rId10"/>
    <p:sldId id="259" r:id="rId11"/>
    <p:sldId id="264" r:id="rId12"/>
    <p:sldId id="261" r:id="rId13"/>
    <p:sldId id="263" r:id="rId14"/>
    <p:sldId id="265" r:id="rId15"/>
    <p:sldId id="266" r:id="rId16"/>
    <p:sldId id="262" r:id="rId17"/>
    <p:sldId id="268" r:id="rId18"/>
    <p:sldId id="270" r:id="rId19"/>
    <p:sldId id="269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FBDB5-C604-4193-9564-172234624341}" type="datetimeFigureOut">
              <a:rPr lang="uk-UA" smtClean="0"/>
              <a:t>14.12.2016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E1644-73FC-49BD-9CA6-D0CFA92B4B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76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Помітки до слайду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A41B37-1DF8-43F2-8283-09B9B6C8DC3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Помітки до слайду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A41B37-1DF8-43F2-8283-09B9B6C8DC3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E1644-73FC-49BD-9CA6-D0CFA92B4B13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785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Помітки до слайду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A41B37-1DF8-43F2-8283-09B9B6C8DC3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1E7D-CF14-49AC-AC65-8DA31DB7572B}" type="datetimeFigureOut">
              <a:rPr lang="uk-UA" smtClean="0"/>
              <a:t>14.12.2016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E7E-F6D7-4733-BF79-ED2D46C708B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1E7D-CF14-49AC-AC65-8DA31DB7572B}" type="datetimeFigureOut">
              <a:rPr lang="uk-UA" smtClean="0"/>
              <a:t>14.12.2016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E7E-F6D7-4733-BF79-ED2D46C708B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1E7D-CF14-49AC-AC65-8DA31DB7572B}" type="datetimeFigureOut">
              <a:rPr lang="uk-UA" smtClean="0"/>
              <a:t>14.12.2016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E7E-F6D7-4733-BF79-ED2D46C708BE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1C0-ECC7-418A-8D89-4329D70B5093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FDEB-882F-485F-81B8-BBABE12527BC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2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1C0-ECC7-418A-8D89-4329D70B5093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FDEB-882F-485F-81B8-BBABE12527BC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5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1C0-ECC7-418A-8D89-4329D70B5093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FDEB-882F-485F-81B8-BBABE12527BC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0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1C0-ECC7-418A-8D89-4329D70B5093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FDEB-882F-485F-81B8-BBABE12527BC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7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1C0-ECC7-418A-8D89-4329D70B5093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FDEB-882F-485F-81B8-BBABE12527BC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1C0-ECC7-418A-8D89-4329D70B5093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FDEB-882F-485F-81B8-BBABE12527BC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8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1C0-ECC7-418A-8D89-4329D70B5093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FDEB-882F-485F-81B8-BBABE12527BC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1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1C0-ECC7-418A-8D89-4329D70B5093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FDEB-882F-485F-81B8-BBABE12527BC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1E7D-CF14-49AC-AC65-8DA31DB7572B}" type="datetimeFigureOut">
              <a:rPr lang="uk-UA" smtClean="0"/>
              <a:t>14.12.2016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E7E-F6D7-4733-BF79-ED2D46C708B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1C0-ECC7-418A-8D89-4329D70B5093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FDEB-882F-485F-81B8-BBABE12527BC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1C0-ECC7-418A-8D89-4329D70B5093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FDEB-882F-485F-81B8-BBABE12527BC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1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91C0-ECC7-418A-8D89-4329D70B5093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FDEB-882F-485F-81B8-BBABE12527BC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5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05E2C-DD76-4476-91E8-9A4C03B6A5C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31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D982-50D5-4395-98FF-A5B612F6C7E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0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0926-4A93-41AA-9AD6-C6576D760F5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16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67CEC-2260-4751-888B-352B88E8678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67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A7258-66D8-49EE-A3F1-FF43EE10EE8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47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F25F-F0BF-46AF-BA10-FEC81B7C9E4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4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7F73-5C0C-44EB-B8B8-3661134426D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0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1E7D-CF14-49AC-AC65-8DA31DB7572B}" type="datetimeFigureOut">
              <a:rPr lang="uk-UA" smtClean="0"/>
              <a:t>14.12.2016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E7E-F6D7-4733-BF79-ED2D46C708B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C9C2A-FDBF-4A63-82A3-C5554DFF0D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86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CE41-44D7-470A-B271-A45DA4EA3B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23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7310-77AE-46C1-BDA0-37A774A121E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43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1FDA9-0CE9-4C97-8315-A31A9105D56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7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6B54B-06F9-487D-B84E-A5B068D36A0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04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41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72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20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08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6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1E7D-CF14-49AC-AC65-8DA31DB7572B}" type="datetimeFigureOut">
              <a:rPr lang="uk-UA" smtClean="0"/>
              <a:t>14.12.2016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E7E-F6D7-4733-BF79-ED2D46C708B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25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52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16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47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72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04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500174"/>
            <a:ext cx="51006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14752"/>
            <a:ext cx="51863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99553-FF7E-4700-88C9-D97152A937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Макаренко І.Л. КЗШ №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92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F1652-BE07-4BE7-A12F-AF1E6B43C3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Макаренко І.Л. КЗШ №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506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37207-6B5B-4200-ABE9-F5F7A9529D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Макаренко І.Л. КЗШ №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5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5BBDE3-3B62-4835-885D-4133B8D8A1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Макаренко І.Л. КЗШ №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5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1E7D-CF14-49AC-AC65-8DA31DB7572B}" type="datetimeFigureOut">
              <a:rPr lang="uk-UA" smtClean="0"/>
              <a:t>14.12.2016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E7E-F6D7-4733-BF79-ED2D46C708B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76C4C-BC90-4BE9-A8F3-ECFFACE65E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Макаренко І.Л. КЗШ №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277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FE3DF-590D-422D-8775-3B296AC67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Макаренко І.Л. КЗШ №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18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8B4BDC-932B-40B2-A17E-C98379BE86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Макаренко І.Л. КЗШ №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15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8F9E8-F1A5-46D6-96DB-899E2ACA2A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Макаренко І.Л. КЗШ №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606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227274-DA54-4F64-A1DF-783F2E0B3F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Макаренко І.Л. КЗШ №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7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31626-94D6-47DB-A00A-D55E5993F7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Макаренко І.Л. КЗШ №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899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89594-BAFE-42EC-B535-0B5AECD3C9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Макаренко І.Л. КЗШ №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459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21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769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7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1E7D-CF14-49AC-AC65-8DA31DB7572B}" type="datetimeFigureOut">
              <a:rPr lang="uk-UA" smtClean="0"/>
              <a:t>14.12.2016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E7E-F6D7-4733-BF79-ED2D46C708B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030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54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84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151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293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29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32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9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1E7D-CF14-49AC-AC65-8DA31DB7572B}" type="datetimeFigureOut">
              <a:rPr lang="uk-UA" smtClean="0"/>
              <a:t>14.12.2016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E7E-F6D7-4733-BF79-ED2D46C708B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1E7D-CF14-49AC-AC65-8DA31DB7572B}" type="datetimeFigureOut">
              <a:rPr lang="uk-UA" smtClean="0"/>
              <a:t>14.12.2016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E7E-F6D7-4733-BF79-ED2D46C708B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1E7D-CF14-49AC-AC65-8DA31DB7572B}" type="datetimeFigureOut">
              <a:rPr lang="uk-UA" smtClean="0"/>
              <a:t>14.12.2016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EE7E-F6D7-4733-BF79-ED2D46C708B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921E7D-CF14-49AC-AC65-8DA31DB7572B}" type="datetimeFigureOut">
              <a:rPr lang="uk-UA" smtClean="0"/>
              <a:t>14.12.2016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F7EE7E-F6D7-4733-BF79-ED2D46C708B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3091C0-ECC7-418A-8D89-4329D70B5093}" type="datetimeFigureOut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64FDEB-882F-485F-81B8-BBABE12527BC}" type="slidenum">
              <a:rPr lang="uk-U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8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FF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6FC7A-DEC0-4243-A990-446BA4CC603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7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7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FD6592F-1109-464C-9038-27ED596055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Макаренко І.Л. КЗШ №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314A4-2C60-4734-A2C5-CDE81BAC4DF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14.12.2016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B821-FCE0-4CF1-B142-9F9F1A134A6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8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8.wdp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jpeg"/><Relationship Id="rId11" Type="http://schemas.openxmlformats.org/officeDocument/2006/relationships/image" Target="../media/image11.png"/><Relationship Id="rId5" Type="http://schemas.openxmlformats.org/officeDocument/2006/relationships/image" Target="../media/image22.gif"/><Relationship Id="rId10" Type="http://schemas.microsoft.com/office/2007/relationships/hdphoto" Target="../media/hdphoto6.wdp"/><Relationship Id="rId4" Type="http://schemas.openxmlformats.org/officeDocument/2006/relationships/image" Target="../media/image21.wmf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gasite.in.ua/111225-smih-prodovzhueh-zhittya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wmf"/><Relationship Id="rId5" Type="http://schemas.openxmlformats.org/officeDocument/2006/relationships/image" Target="../media/image22.gif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78010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Математика -  зліва, математика - справа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user\Desktop\petrichenko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1"/>
            <a:ext cx="9144000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620688"/>
            <a:ext cx="5186354" cy="1060696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Перерва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3" descr="C:\Users\User\Pictures\на презентацію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2480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26315747-random9014-11_01_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88640"/>
            <a:ext cx="1398199" cy="1191965"/>
          </a:xfrm>
          <a:prstGeom prst="rect">
            <a:avLst/>
          </a:prstGeom>
        </p:spPr>
      </p:pic>
      <p:pic>
        <p:nvPicPr>
          <p:cNvPr id="5" name="Рисунок 4" descr="http://1.bp.blogspot.com/-4g-isGcCk9I/UkgQm7QMSLI/AAAAAAAAAr4/bi60Qm4Tx9o/s1600/Deti-chitayut-knigi-full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0" y="5493864"/>
            <a:ext cx="1553775" cy="1348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rshava-school2.edukit.uz.ua/files2/images/%D1%83.png?size=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042" y="2101400"/>
            <a:ext cx="1357322" cy="147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752" y="892441"/>
            <a:ext cx="3398018" cy="3168352"/>
          </a:xfrm>
          <a:prstGeom prst="rect">
            <a:avLst/>
          </a:prstGeom>
          <a:noFill/>
        </p:spPr>
      </p:pic>
      <p:pic>
        <p:nvPicPr>
          <p:cNvPr id="8" name="Picture 10" descr="hightech3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450585"/>
            <a:ext cx="4048125" cy="26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world_connected_hg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1" y="387761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5" descr="smart_guy_reading_h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2396" y="4060793"/>
            <a:ext cx="212160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http://lviv55.lvivedu.com/uploads/editor/6472/441620/sitepage_23/images/1349594465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3240" y="4365103"/>
            <a:ext cx="3807212" cy="22864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676334" y="1700809"/>
            <a:ext cx="48479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Залік</a:t>
            </a:r>
            <a:r>
              <a:rPr lang="ru-RU" sz="40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4000" b="1" cap="none" spc="0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інформатики</a:t>
            </a:r>
            <a:endParaRPr lang="ru-RU" sz="40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29" y="-284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1260521" cy="231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81" y="3815898"/>
            <a:ext cx="1801962" cy="26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User\Pictures\на презентацію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3421"/>
            <a:ext cx="2559933" cy="346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51" y="1556792"/>
            <a:ext cx="208979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user\Desktop\відкритий урок\object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3153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8520" y="3841913"/>
            <a:ext cx="2744662" cy="6776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ерерва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4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посл\Фоны для презентаций. 105 штук\10-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" y="-120415"/>
            <a:ext cx="9125272" cy="691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2805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05" y="5229200"/>
            <a:ext cx="1527994" cy="120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578" y="260688"/>
            <a:ext cx="6579606" cy="1318418"/>
          </a:xfrm>
        </p:spPr>
        <p:txBody>
          <a:bodyPr>
            <a:prstTxWarp prst="textWave2">
              <a:avLst>
                <a:gd name="adj1" fmla="val 12500"/>
                <a:gd name="adj2" fmla="val 224"/>
              </a:avLst>
            </a:prstTxWarp>
          </a:bodyPr>
          <a:lstStyle/>
          <a:p>
            <a:r>
              <a:rPr lang="uk-UA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uk-UA" sz="16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рок</a:t>
            </a:r>
            <a:r>
              <a:rPr lang="en-US" sz="16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математики</a:t>
            </a:r>
            <a:endParaRPr lang="uk-UA" sz="16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Users\Luka\Desktop\пропорции картинки\58656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5052" y="4889613"/>
            <a:ext cx="998170" cy="74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Desktop\відсоткові розрахунки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57564"/>
            <a:ext cx="3456384" cy="27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відкритий урок\13445229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04602"/>
            <a:ext cx="1115613" cy="16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39" b="100000" l="23926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164422"/>
            <a:ext cx="2304256" cy="262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1595" y="4110778"/>
            <a:ext cx="2232248" cy="266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30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163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9863" y="3284984"/>
            <a:ext cx="299454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2339752" y="3717032"/>
            <a:ext cx="42201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Дякую</a:t>
            </a:r>
            <a:r>
              <a:rPr lang="ru-RU" sz="7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</a:t>
            </a:r>
            <a:endParaRPr lang="ru-RU" sz="7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user\Desktop\відкритий урок\965879_html_690cb7b4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0" b="97125" l="2064" r="97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" y="2348880"/>
            <a:ext cx="3096344" cy="47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22040"/>
            <a:ext cx="1516762" cy="15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відкритий урок\діти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77" y="4917361"/>
            <a:ext cx="1578054" cy="15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ідкритий урок\1344522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671637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508298" y="305512"/>
            <a:ext cx="7378748" cy="5715775"/>
          </a:xfrm>
          <a:prstGeom prst="cloudCallout">
            <a:avLst>
              <a:gd name="adj1" fmla="val -51183"/>
              <a:gd name="adj2" fmla="val 30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1" name="Picture 3" descr="C:\Users\user\Desktop\відкритий урок\965879_html_690cb7b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1341215" cy="20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8299" y="1323969"/>
            <a:ext cx="714699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/>
              </a:rPr>
              <a:t>Мета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/>
              </a:rPr>
              <a:t>: </a:t>
            </a:r>
          </a:p>
          <a:p>
            <a:pPr algn="just"/>
            <a:r>
              <a:rPr lang="uk-UA" sz="2000" b="1" dirty="0" smtClean="0">
                <a:effectLst/>
                <a:latin typeface="Times New Roman"/>
                <a:ea typeface="Times New Roman"/>
              </a:rPr>
              <a:t>           вивчати різні сторінки математики, сприймати її на                             різних рівнях, розвивати логічне мислення, виховувати любов до математики, </a:t>
            </a:r>
            <a:r>
              <a:rPr lang="ru-RU" sz="2000" b="1" dirty="0" err="1" smtClean="0">
                <a:effectLst/>
                <a:latin typeface="Times New Roman"/>
                <a:ea typeface="Times New Roman"/>
              </a:rPr>
              <a:t>виховувати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effectLst/>
                <a:latin typeface="Times New Roman"/>
                <a:ea typeface="Times New Roman"/>
              </a:rPr>
              <a:t>позитивну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000" b="1" dirty="0" err="1" smtClean="0">
                <a:effectLst/>
                <a:latin typeface="Times New Roman"/>
                <a:ea typeface="Times New Roman"/>
              </a:rPr>
              <a:t>оцінку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 таких понять, як </a:t>
            </a:r>
            <a:r>
              <a:rPr lang="ru-RU" sz="2000" b="1" dirty="0" err="1" smtClean="0">
                <a:effectLst/>
                <a:latin typeface="Times New Roman"/>
                <a:ea typeface="Times New Roman"/>
              </a:rPr>
              <a:t>колективізм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sz="2000" b="1" dirty="0" err="1" smtClean="0">
                <a:effectLst/>
                <a:latin typeface="Times New Roman"/>
                <a:ea typeface="Times New Roman"/>
              </a:rPr>
              <a:t>доброзичливість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sz="2000" b="1" dirty="0" err="1" smtClean="0">
                <a:effectLst/>
                <a:latin typeface="Times New Roman"/>
                <a:ea typeface="Times New Roman"/>
              </a:rPr>
              <a:t>дружелюбність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;</a:t>
            </a:r>
          </a:p>
          <a:p>
            <a:pPr algn="just"/>
            <a:r>
              <a:rPr lang="ru-RU" sz="2000" b="1" dirty="0" smtClean="0">
                <a:effectLst/>
                <a:latin typeface="Times New Roman"/>
                <a:ea typeface="Times New Roman"/>
              </a:rPr>
              <a:t>     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розвивати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у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дітей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почуття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гумору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і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навички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колективної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роботи; </a:t>
            </a:r>
          </a:p>
          <a:p>
            <a:pPr algn="just"/>
            <a:r>
              <a:rPr lang="ru-RU" b="1" dirty="0" err="1" smtClean="0">
                <a:effectLst/>
                <a:latin typeface="Times New Roman"/>
                <a:ea typeface="Times New Roman"/>
              </a:rPr>
              <a:t>сприяти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формуванню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позитивного морального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клімату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в </a:t>
            </a:r>
            <a:r>
              <a:rPr lang="uk-UA" b="1" dirty="0" smtClean="0">
                <a:effectLst/>
                <a:latin typeface="Times New Roman"/>
                <a:ea typeface="Times New Roman"/>
              </a:rPr>
              <a:t>колектив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і; </a:t>
            </a:r>
          </a:p>
          <a:p>
            <a:pPr algn="just"/>
            <a:r>
              <a:rPr lang="uk-UA" b="1" dirty="0" smtClean="0">
                <a:effectLst/>
                <a:latin typeface="Times New Roman"/>
                <a:ea typeface="Times New Roman"/>
              </a:rPr>
              <a:t>Виховувати </a:t>
            </a:r>
            <a:r>
              <a:rPr lang="uk-UA" b="1" dirty="0" smtClean="0">
                <a:effectLst/>
                <a:latin typeface="Times New Roman"/>
                <a:ea typeface="Times New Roman"/>
              </a:rPr>
              <a:t>культуру поведінки, </a:t>
            </a:r>
            <a:r>
              <a:rPr lang="uk-UA" b="1" dirty="0" smtClean="0">
                <a:effectLst/>
                <a:latin typeface="Times New Roman"/>
                <a:ea typeface="Times New Roman"/>
              </a:rPr>
              <a:t>толерантність, </a:t>
            </a:r>
            <a:r>
              <a:rPr lang="uk-UA" b="1" dirty="0" smtClean="0">
                <a:effectLst/>
                <a:latin typeface="Times New Roman"/>
                <a:ea typeface="Times New Roman"/>
              </a:rPr>
              <a:t>високі моральні якості людини, серйозне ставлення до свого </a:t>
            </a:r>
            <a:r>
              <a:rPr lang="uk-UA" b="1" dirty="0" err="1" smtClean="0">
                <a:effectLst/>
                <a:latin typeface="Times New Roman"/>
                <a:ea typeface="Times New Roman"/>
              </a:rPr>
              <a:t>здоров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’</a:t>
            </a:r>
            <a:r>
              <a:rPr lang="uk-UA" b="1" dirty="0" smtClean="0">
                <a:effectLst/>
                <a:latin typeface="Times New Roman"/>
                <a:ea typeface="Times New Roman"/>
              </a:rPr>
              <a:t>я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. </a:t>
            </a:r>
            <a:endParaRPr lang="uk-UA" b="1" dirty="0"/>
          </a:p>
        </p:txBody>
      </p:sp>
      <p:pic>
        <p:nvPicPr>
          <p:cNvPr id="9" name="Picture 3" descr="35950497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1960710" cy="16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ідкритий урок\1344522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671637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005418" y="332657"/>
            <a:ext cx="7378748" cy="5630734"/>
          </a:xfrm>
          <a:prstGeom prst="cloudCallout">
            <a:avLst>
              <a:gd name="adj1" fmla="val -51183"/>
              <a:gd name="adj2" fmla="val 30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Хто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веселиться, той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погане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думає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Міцкевич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 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Сміх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великий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лікар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Сміятися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гріх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над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тим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видається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нам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смішним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Народне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прислів’я</a:t>
            </a:r>
            <a:endParaRPr lang="uk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відкритий урок\965879_html_690cb7b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1341215" cy="20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35950497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1960710" cy="16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ідкритий урок\1344522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671637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286738" y="352833"/>
            <a:ext cx="7378748" cy="5630734"/>
          </a:xfrm>
          <a:prstGeom prst="cloudCallout">
            <a:avLst>
              <a:gd name="adj1" fmla="val -46020"/>
              <a:gd name="adj2" fmla="val 2828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  <a:cs typeface="Vrinda"/>
                <a:hlinkClick r:id="rId3"/>
              </a:rPr>
              <a:t>*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3"/>
              </a:rPr>
              <a:t>Девіз: «</a:t>
            </a:r>
            <a:r>
              <a:rPr lang="uk-UA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3"/>
              </a:rPr>
              <a:t>Веселим будь і не сумуй – тримається на цьому світ»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3"/>
              </a:rPr>
              <a:t> </a:t>
            </a:r>
            <a:endParaRPr lang="uk-UA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3"/>
              </a:rPr>
              <a:t>Омар Хайям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відкритий урок\965879_html_690cb7b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77" y="791548"/>
            <a:ext cx="1341215" cy="20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35950497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1960710" cy="16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848872" cy="580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Times New Roman"/>
                <a:cs typeface="Vrinda"/>
              </a:rPr>
              <a:t>Урок   української   мови</a:t>
            </a:r>
            <a:endParaRPr lang="uk-UA" sz="3600" dirty="0" smtClean="0">
              <a:solidFill>
                <a:srgbClr val="C00000"/>
              </a:solidFill>
              <a:effectLst/>
              <a:latin typeface="Monotype Corsiva" panose="03010101010201010101" pitchFamily="66" charset="0"/>
              <a:ea typeface="Times New Roman"/>
              <a:cs typeface="Vrinda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>
                <a:effectLst/>
                <a:latin typeface="Times New Roman"/>
                <a:ea typeface="Times New Roman"/>
                <a:cs typeface="Vrinda"/>
              </a:rPr>
              <a:t>Що є у кожного слова, рослини, рівняння?    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effectLst/>
                <a:latin typeface="Times New Roman"/>
                <a:ea typeface="Times New Roman"/>
                <a:cs typeface="Vrinda"/>
              </a:rPr>
              <a:t>2. Яка цифра в українській мові є дієсловом? </a:t>
            </a:r>
            <a:endParaRPr lang="uk-UA" sz="1400" dirty="0" smtClean="0">
              <a:effectLst/>
              <a:latin typeface="Calibri"/>
              <a:ea typeface="Times New Roman"/>
              <a:cs typeface="Vrinda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  <a:tabLst>
                <a:tab pos="914400" algn="l"/>
              </a:tabLst>
            </a:pPr>
            <a:r>
              <a:rPr lang="uk-UA" b="1" dirty="0" smtClean="0">
                <a:effectLst/>
                <a:latin typeface="Times New Roman"/>
                <a:ea typeface="Times New Roman"/>
                <a:cs typeface="Vrinda"/>
              </a:rPr>
              <a:t>Що потрібно брати з героїв, а також зі всіх добрих, чесних і порядних людей?</a:t>
            </a:r>
            <a:r>
              <a:rPr lang="uk-UA" dirty="0" smtClean="0">
                <a:effectLst/>
                <a:latin typeface="Times New Roman"/>
                <a:ea typeface="Times New Roman"/>
                <a:cs typeface="Vrinda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  <a:tabLst>
                <a:tab pos="914400" algn="l"/>
              </a:tabLst>
            </a:pPr>
            <a:r>
              <a:rPr lang="uk-UA" b="1" dirty="0" smtClean="0">
                <a:effectLst/>
                <a:latin typeface="Times New Roman"/>
                <a:ea typeface="Times New Roman"/>
                <a:cs typeface="Vrinda"/>
              </a:rPr>
              <a:t>Які числа вживаються при рахунку?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  <a:tabLst>
                <a:tab pos="914400" algn="l"/>
              </a:tabLst>
            </a:pPr>
            <a:r>
              <a:rPr lang="uk-UA" b="1" dirty="0" smtClean="0">
                <a:effectLst/>
                <a:latin typeface="Times New Roman"/>
                <a:ea typeface="Times New Roman"/>
                <a:cs typeface="Vrinda"/>
              </a:rPr>
              <a:t> Якими бувають сучасні фотоапарати?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  <a:tabLst>
                <a:tab pos="914400" algn="l"/>
              </a:tabLst>
            </a:pPr>
            <a:r>
              <a:rPr lang="uk-UA" b="1" dirty="0" smtClean="0">
                <a:effectLst/>
                <a:latin typeface="Times New Roman"/>
                <a:ea typeface="Times New Roman"/>
                <a:cs typeface="Vrinda"/>
              </a:rPr>
              <a:t>Яка математична дія забезпечує ріст органів живого організму?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  <a:tabLst>
                <a:tab pos="914400" algn="l"/>
              </a:tabLst>
            </a:pPr>
            <a:r>
              <a:rPr lang="uk-UA" b="1" dirty="0" smtClean="0">
                <a:effectLst/>
                <a:latin typeface="Times New Roman"/>
                <a:ea typeface="Times New Roman"/>
                <a:cs typeface="Vrinda"/>
              </a:rPr>
              <a:t> Який «дробовий» член є у футбольній команді?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  <a:tabLst>
                <a:tab pos="914400" algn="l"/>
              </a:tabLst>
            </a:pPr>
            <a:r>
              <a:rPr lang="uk-UA" b="1" dirty="0" smtClean="0">
                <a:effectLst/>
                <a:latin typeface="Times New Roman"/>
                <a:ea typeface="Times New Roman"/>
                <a:cs typeface="Vrinda"/>
              </a:rPr>
              <a:t>Закінчіть речення «Всякому мила своя</a:t>
            </a:r>
            <a:r>
              <a:rPr lang="uk-UA" dirty="0" smtClean="0">
                <a:effectLst/>
                <a:latin typeface="Times New Roman"/>
                <a:ea typeface="Times New Roman"/>
                <a:cs typeface="Vrinda"/>
              </a:rPr>
              <a:t>…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  <a:tabLst>
                <a:tab pos="914400" algn="l"/>
              </a:tabLst>
            </a:pPr>
            <a:r>
              <a:rPr lang="uk-UA" b="1" dirty="0" smtClean="0">
                <a:effectLst/>
                <a:latin typeface="Times New Roman"/>
                <a:ea typeface="Times New Roman"/>
                <a:cs typeface="Vrinda"/>
              </a:rPr>
              <a:t> Які з цих висловів є синонімами слова мало: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uk-UA" b="1" dirty="0" smtClean="0">
                <a:effectLst/>
                <a:latin typeface="Times New Roman"/>
                <a:ea typeface="Times New Roman"/>
                <a:cs typeface="Vrinda"/>
              </a:rPr>
              <a:t>1) Кури не клюють</a:t>
            </a:r>
            <a:r>
              <a:rPr lang="uk-UA" sz="1400" b="1" dirty="0" smtClean="0">
                <a:latin typeface="Calibri"/>
                <a:ea typeface="Times New Roman"/>
                <a:cs typeface="Vrinda"/>
              </a:rPr>
              <a:t>    </a:t>
            </a:r>
            <a:r>
              <a:rPr lang="uk-UA" b="1" dirty="0" smtClean="0">
                <a:effectLst/>
                <a:latin typeface="Times New Roman"/>
                <a:ea typeface="Times New Roman"/>
                <a:cs typeface="Vrinda"/>
              </a:rPr>
              <a:t>2) Кіт наплакав       3) Ворона накаркала</a:t>
            </a:r>
            <a:endParaRPr lang="uk-UA" sz="1400" b="1" dirty="0">
              <a:effectLst/>
              <a:latin typeface="Calibri"/>
              <a:ea typeface="Times New Roman"/>
              <a:cs typeface="Vrind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51" y="4725144"/>
            <a:ext cx="22320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відкритий урок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489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163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9863" y="1603375"/>
            <a:ext cx="374015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2339752" y="3717032"/>
            <a:ext cx="42201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Перерва</a:t>
            </a:r>
            <a:endParaRPr lang="ru-RU" sz="7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user\Desktop\відкритий урок\965879_html_690cb7b4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0" b="97125" l="2064" r="97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52736"/>
            <a:ext cx="3096344" cy="59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Рисунок7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Pictures\на презентацію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2" y="3140968"/>
            <a:ext cx="22285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5" y="188640"/>
            <a:ext cx="4120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 історії</a:t>
            </a:r>
            <a:endParaRPr lang="ru-RU" sz="5400" b="1" cap="none" spc="0" dirty="0">
              <a:ln w="11430"/>
              <a:blipFill>
                <a:blip r:embed="rId5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447664">
            <a:off x="1825586" y="787818"/>
            <a:ext cx="634559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 на Русі називали «ламаними числами»? </a:t>
            </a:r>
          </a:p>
          <a:p>
            <a:pPr algn="just">
              <a:spcAft>
                <a:spcPts val="0"/>
              </a:spcAft>
            </a:pP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Скільки подвигів зробив Геракл? </a:t>
            </a:r>
          </a:p>
          <a:p>
            <a:pPr algn="just">
              <a:spcAft>
                <a:spcPts val="0"/>
              </a:spcAft>
            </a:pP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Про яку науку Цицерон сказав: «Греки вивчали її, щоб пізнати світ, а римляни – для того, щоб міряти земельні наділи» </a:t>
            </a:r>
          </a:p>
          <a:p>
            <a:pPr algn="just">
              <a:spcAft>
                <a:spcPts val="0"/>
              </a:spcAft>
            </a:pP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Під яким псевдонімом виступає на арені головний герой оперети «Принцеса цирку»? </a:t>
            </a:r>
          </a:p>
          <a:p>
            <a:pPr algn="just">
              <a:spcAft>
                <a:spcPts val="0"/>
              </a:spcAft>
            </a:pP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 Сер Ігрек, 2) Лорд Зет, 3)Містер Ікс, 4) Синьйор Пі.</a:t>
            </a:r>
          </a:p>
          <a:p>
            <a:pPr algn="just">
              <a:spcAft>
                <a:spcPts val="0"/>
              </a:spcAft>
            </a:pP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Закінчіть назву книжки </a:t>
            </a:r>
            <a:r>
              <a:rPr lang="uk-UA" sz="2200" b="1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Дж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uk-UA" sz="2200" b="1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Толкієна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«Володар…» </a:t>
            </a:r>
          </a:p>
          <a:p>
            <a:pPr algn="just">
              <a:spcAft>
                <a:spcPts val="0"/>
              </a:spcAft>
            </a:pP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 Пірамід     2) куль      3) </a:t>
            </a:r>
            <a:r>
              <a:rPr lang="uk-UA" sz="2200" b="1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кілець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Як в давньоруському численні називали число 100 тисяч? </a:t>
            </a:r>
          </a:p>
          <a:p>
            <a:pPr algn="just">
              <a:spcAft>
                <a:spcPts val="0"/>
              </a:spcAft>
            </a:pP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Що заборонив Петро Перший дворянам, якщо вони не знали рахунку і геометрії? </a:t>
            </a:r>
          </a:p>
          <a:p>
            <a:pPr algn="just">
              <a:spcAft>
                <a:spcPts val="0"/>
              </a:spcAft>
            </a:pPr>
            <a:r>
              <a:rPr lang="uk-UA" sz="2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8. Яка держава є батьківщиною арабських цифр? </a:t>
            </a:r>
            <a:endParaRPr lang="uk-UA" sz="22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163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9863" y="1603375"/>
            <a:ext cx="374015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-8206" y="332656"/>
            <a:ext cx="42201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7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Перерва</a:t>
            </a:r>
            <a:endParaRPr lang="ru-RU" sz="7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C:\Users\user\Desktop\відкритий урок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75" b="96855" l="1258" r="100000">
                        <a14:foregroundMark x1="33333" y1="45283" x2="33333" y2="45283"/>
                        <a14:foregroundMark x1="83962" y1="40881" x2="83962" y2="40881"/>
                        <a14:foregroundMark x1="53774" y1="91195" x2="53774" y2="91195"/>
                        <a14:foregroundMark x1="9119" y1="49686" x2="9119" y2="49686"/>
                        <a14:foregroundMark x1="26101" y1="41509" x2="26101" y2="41509"/>
                        <a14:foregroundMark x1="4403" y1="61006" x2="33648" y2="32075"/>
                        <a14:foregroundMark x1="41509" y1="40252" x2="41509" y2="40252"/>
                        <a14:foregroundMark x1="54403" y1="39623" x2="54403" y2="39623"/>
                        <a14:foregroundMark x1="49686" y1="39623" x2="49686" y2="39623"/>
                        <a14:foregroundMark x1="64780" y1="37107" x2="64780" y2="37107"/>
                        <a14:foregroundMark x1="58491" y1="36478" x2="99057" y2="50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9"/>
            <a:ext cx="3028950" cy="19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відкритий урок\images (5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279" b="95349" l="0" r="96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20" y="3457575"/>
            <a:ext cx="3705225" cy="147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відкритий урок\images (9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562" r="89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57" y="4475179"/>
            <a:ext cx="1795586" cy="14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39" b="100000" l="23926" r="8984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540568" y="1844823"/>
            <a:ext cx="2304256" cy="231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8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посл\Фоны для презентаций. 105 штук\10-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57" y="0"/>
            <a:ext cx="91252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2805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399" y="5157192"/>
            <a:ext cx="2194740" cy="172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578" y="260688"/>
            <a:ext cx="6579606" cy="1318418"/>
          </a:xfrm>
        </p:spPr>
        <p:txBody>
          <a:bodyPr>
            <a:prstTxWarp prst="textWave2">
              <a:avLst>
                <a:gd name="adj1" fmla="val 12500"/>
                <a:gd name="adj2" fmla="val 224"/>
              </a:avLst>
            </a:prstTxWarp>
          </a:bodyPr>
          <a:lstStyle/>
          <a:p>
            <a:r>
              <a:rPr lang="uk-UA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Інтегрований урок</a:t>
            </a:r>
            <a:endParaRPr lang="uk-UA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Users\Luka\Desktop\пропорции картинки\58656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1957" y="4160869"/>
            <a:ext cx="1700479" cy="126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RCTR1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31" y="2996952"/>
            <a:ext cx="1562289" cy="233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1270" y="1484784"/>
            <a:ext cx="573896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AutoNum type="arabicPeriod"/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Назва якої кривої є так само і літературним терміном. </a:t>
            </a:r>
          </a:p>
          <a:p>
            <a:pPr algn="just">
              <a:spcAft>
                <a:spcPts val="100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    Хто написав казку «Кохання Циркуля і Лінійки» </a:t>
            </a:r>
          </a:p>
          <a:p>
            <a:pPr algn="just">
              <a:spcAft>
                <a:spcPts val="100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   Чи писав Бонапарт Наполеон математичні роботи? </a:t>
            </a:r>
            <a:endParaRPr lang="uk-UA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Одна з мов програмування названа на честь Ади дочки якого, відомого англійського поета? </a:t>
            </a:r>
          </a:p>
          <a:p>
            <a:pPr algn="just">
              <a:spcAft>
                <a:spcPts val="100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 Переведіть українською грецькі слова: </a:t>
            </a:r>
            <a:r>
              <a:rPr lang="uk-UA" sz="2000" b="1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моно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ді, полі; латинські слова: </a:t>
            </a:r>
            <a:r>
              <a:rPr lang="uk-UA" sz="2000" b="1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уні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2000" b="1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2000" b="1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мульти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uk-UA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  Яка цифра з латинської перекладається як «ніяка» </a:t>
            </a:r>
            <a:endParaRPr lang="uk-UA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  Люди якої професії постійно дивляться на 5 паралельних ліній? </a:t>
            </a:r>
            <a:endParaRPr lang="uk-UA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відсоткові розрахунки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179601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резентация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202</TotalTime>
  <Words>493</Words>
  <Application>Microsoft Office PowerPoint</Application>
  <PresentationFormat>Экран (4:3)</PresentationFormat>
  <Paragraphs>58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Волна</vt:lpstr>
      <vt:lpstr>Воздушный поток</vt:lpstr>
      <vt:lpstr>Оформление по умолчанию</vt:lpstr>
      <vt:lpstr>Тема Office</vt:lpstr>
      <vt:lpstr>Презентация МАТЕМАТИКА</vt:lpstr>
      <vt:lpstr>1_Тема Office</vt:lpstr>
      <vt:lpstr>Математика -  зліва, математика - справа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Інтегрований урок</vt:lpstr>
      <vt:lpstr>Презентация PowerPoint</vt:lpstr>
      <vt:lpstr>Презентация PowerPoint</vt:lpstr>
      <vt:lpstr>Презентация PowerPoint</vt:lpstr>
      <vt:lpstr> Урок  математики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-  зліва, математика - справа</dc:title>
  <dc:creator>user</dc:creator>
  <cp:lastModifiedBy>user</cp:lastModifiedBy>
  <cp:revision>21</cp:revision>
  <dcterms:created xsi:type="dcterms:W3CDTF">2016-12-01T16:10:55Z</dcterms:created>
  <dcterms:modified xsi:type="dcterms:W3CDTF">2016-12-14T19:13:09Z</dcterms:modified>
</cp:coreProperties>
</file>