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2%D1%96%D0%BE%D0%BB%D0%B0" TargetMode="External"/><Relationship Id="rId3" Type="http://schemas.openxmlformats.org/officeDocument/2006/relationships/hyperlink" Target="http://uk.wikipedia.org/wiki/%D0%9C%D1%83%D0%B7%D0%B8%D0%BA%D0%B0_%D0%B5%D0%BF%D0%BE%D1%85%D0%B8_%D0%92%D1%96%D0%B4%D1%80%D0%BE%D0%B4%D0%B6%D0%B5%D0%BD%D0%BD%D1%8F" TargetMode="External"/><Relationship Id="rId7" Type="http://schemas.openxmlformats.org/officeDocument/2006/relationships/hyperlink" Target="http://uk.wikipedia.org/w/index.php?title=%D0%93%D0%B0%D1%80%D0%B4%D1%96-%D0%B3%D0%B0%D1%80%D0%B4%D1%96&amp;action=edit&amp;redlink=1" TargetMode="External"/><Relationship Id="rId2" Type="http://schemas.openxmlformats.org/officeDocument/2006/relationships/hyperlink" Target="http://uk.wikipedia.org/wiki/%D0%91%D0%B0%D1%80%D0%BE%D0%BA%D0%BE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hyperlink" Target="http://uk.wikipedia.org/wiki/%D0%93%D0%B5%D0%BD%D0%B4%D0%B5%D0%BB%D1%8C" TargetMode="External"/><Relationship Id="rId10" Type="http://schemas.openxmlformats.org/officeDocument/2006/relationships/hyperlink" Target="http://uk.wikipedia.org/w/index.php?title=%D0%91%D0%B0%D1%80%D0%BE%D0%BA%D0%BE%D0%B2%D0%B0_%D0%B3%D1%96%D1%82%D0%B0%D1%80%D0%B0&amp;action=edit&amp;redlink=1" TargetMode="External"/><Relationship Id="rId4" Type="http://schemas.openxmlformats.org/officeDocument/2006/relationships/hyperlink" Target="http://uk.wikipedia.org/w/index.php?title=%D0%9C%D1%83%D0%B7%D0%B8%D0%BA%D0%B0_%D0%BA%D0%BB%D0%B0%D1%81%D0%B8%D1%86%D0%B8%D0%B7%D0%BC%D1%83&amp;action=edit&amp;redlink=1" TargetMode="External"/><Relationship Id="rId9" Type="http://schemas.openxmlformats.org/officeDocument/2006/relationships/hyperlink" Target="http://uk.wikipedia.org/w/index.php?title=%D0%91%D0%B0%D1%80%D0%BE%D0%BA%D0%BE%D0%B2%D0%B0_%D1%81%D0%BA%D1%80%D0%B8%D0%BF%D0%BA%D0%B0&amp;action=edit&amp;redlink=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A%D0%BE%D0%BC%D1%96%D1%87%D0%BD%D0%B5" TargetMode="External"/><Relationship Id="rId2" Type="http://schemas.openxmlformats.org/officeDocument/2006/relationships/hyperlink" Target="http://uk.wikipedia.org/wiki/%D0%A2%D1%80%D0%B0%D0%B3%D1%96%D1%87%D0%BD%D0%B5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uk.wikipedia.org/wiki/%D0%9A%D0%B0%D0%B1%D0%B0%D0%BB%D0%B0" TargetMode="External"/><Relationship Id="rId5" Type="http://schemas.openxmlformats.org/officeDocument/2006/relationships/hyperlink" Target="http://uk.wikipedia.org/wiki/%D0%AF%D0%B7%D0%B8%D1%87%D0%BD%D0%B8%D1%86%D1%82%D0%B2%D0%BE" TargetMode="External"/><Relationship Id="rId4" Type="http://schemas.openxmlformats.org/officeDocument/2006/relationships/hyperlink" Target="http://uk.wikipedia.org/wiki/%D0%A5%D1%80%D0%B8%D1%81%D1%82%D0%B8%D1%8F%D0%BD%D1%81%D1%82%D0%B2%D0%B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F%27%D1%94%D1%82%D1%80%D0%BE_%D0%91%D0%B0%D1%80%D0%B0%D1%82%D1%82%D0%B0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uk.wikipedia.org/wiki/%D0%94%D0%B6%D0%BE%D0%B2%D0%B0%D0%BD%D0%BD%D1%96_%D0%91%D0%B0%D1%82%D1%82%D1%96%D1%81%D1%82%D0%B0_%D0%A4%D0%BE%D0%B4%D0%B6%D0%B8%D0%BD%D1%96" TargetMode="Externa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4%D0%B5%D1%80%D0%B5%D0%B2%27%D1%8F%D0%BD%D1%96_%D1%85%D1%80%D0%B0%D0%BC%D0%B8_%D0%A3%D0%BA%D1%80%D0%B0%D1%97%D0%BD%D0%B8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3%D1%83%D0%BC%D0%B0%D0%BD%D1%96%D0%B7%D0%BC" TargetMode="External"/><Relationship Id="rId7" Type="http://schemas.openxmlformats.org/officeDocument/2006/relationships/hyperlink" Target="http://uk.wikipedia.org/wiki/%D0%A0%D0%B8%D0%BC" TargetMode="External"/><Relationship Id="rId2" Type="http://schemas.openxmlformats.org/officeDocument/2006/relationships/hyperlink" Target="http://uk.wikipedia.org/wiki/%D0%90%D1%80%D1%85%D1%96%D1%82%D0%B5%D0%BA%D1%82%D1%83%D1%80%D0%BD%D0%B8%D0%B9_%D1%81%D1%82%D0%B8%D0%BB%D1%8C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k.wikipedia.org/wiki/%D0%A1%D0%B0%D0%BD%D1%82%D0%B0_%D0%A1%D1%83%D1%81%D0%B0%D0%BD%D0%B0_%28%D0%A0%D0%B8%D0%BC%29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uk.wikipedia.org/wiki/%D0%9C%D0%B0%D0%BD%D1%8C%D1%94%D1%80%D0%B8%D0%B7%D0%B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6%D0%B8%D0%B2%D0%BE%D0%BF%D0%B8%D1%81" TargetMode="External"/><Relationship Id="rId7" Type="http://schemas.openxmlformats.org/officeDocument/2006/relationships/hyperlink" Target="http://uk.wikipedia.org/wiki/%D0%9C%D1%96%D0%BA%D0%B5%D0%BB%D0%B0%D0%BD%D0%B4%D0%B6%D0%B5%D0%BB%D0%BE_%D0%91%D1%83%D0%BE%D0%BD%D0%B0%D1%80%D0%BE%D1%82%D1%82%D1%96" TargetMode="External"/><Relationship Id="rId2" Type="http://schemas.openxmlformats.org/officeDocument/2006/relationships/hyperlink" Target="http://uk.wikipedia.org/wiki/%D0%90%D1%80%D1%85%D1%96%D1%82%D0%B5%D0%BA%D1%82%D1%83%D1%80%D0%B0_%D0%B1%D0%B0%D1%80%D0%BE%D0%BA%D0%BE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hyperlink" Target="http://uk.wikipedia.org/wiki/%D0%9E%D0%BF%D0%B5%D1%80%D0%B0" TargetMode="External"/><Relationship Id="rId4" Type="http://schemas.openxmlformats.org/officeDocument/2006/relationships/hyperlink" Target="http://uk.wikipedia.org/wiki/%D0%9C%D1%83%D0%B7%D0%B8%D0%BA%D0%B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773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9992" y="3861048"/>
            <a:ext cx="8458200" cy="1222375"/>
          </a:xfrm>
        </p:spPr>
        <p:txBody>
          <a:bodyPr>
            <a:normAutofit fontScale="90000"/>
          </a:bodyPr>
          <a:lstStyle/>
          <a:p>
            <a:r>
              <a:rPr lang="ru-RU" sz="9600" dirty="0" err="1"/>
              <a:t>Бароко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8823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Барокова музика</a:t>
            </a:r>
            <a:br>
              <a:rPr lang="uk-UA" b="1" dirty="0"/>
            </a:br>
            <a:endParaRPr lang="pt-BR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7680" y="1196753"/>
            <a:ext cx="872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Музика</a:t>
            </a:r>
            <a:r>
              <a:rPr lang="ru-RU" b="1" dirty="0" smtClean="0"/>
              <a:t> </a:t>
            </a:r>
            <a:r>
              <a:rPr lang="ru-RU" dirty="0" err="1">
                <a:hlinkClick r:id="rId2" tooltip="Бароко"/>
              </a:rPr>
              <a:t>бароко</a:t>
            </a:r>
            <a:r>
              <a:rPr lang="ru-RU" dirty="0"/>
              <a:t> </a:t>
            </a:r>
            <a:r>
              <a:rPr lang="ru-RU" dirty="0" err="1"/>
              <a:t>описує</a:t>
            </a:r>
            <a:r>
              <a:rPr lang="ru-RU" dirty="0"/>
              <a:t> стиль </a:t>
            </a:r>
            <a:r>
              <a:rPr lang="ru-RU" dirty="0" err="1"/>
              <a:t>європейської</a:t>
            </a:r>
            <a:r>
              <a:rPr lang="ru-RU" dirty="0"/>
              <a:t> </a:t>
            </a:r>
            <a:r>
              <a:rPr lang="ru-RU" dirty="0" err="1"/>
              <a:t>музики</a:t>
            </a:r>
            <a:r>
              <a:rPr lang="ru-RU" dirty="0"/>
              <a:t> в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приблизно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1600 та 1750 </a:t>
            </a:r>
            <a:r>
              <a:rPr lang="ru-RU" dirty="0" smtClean="0"/>
              <a:t>роками. </a:t>
            </a:r>
            <a:r>
              <a:rPr lang="ru-RU" dirty="0" err="1"/>
              <a:t>Барокова</a:t>
            </a:r>
            <a:r>
              <a:rPr lang="ru-RU" dirty="0"/>
              <a:t> </a:t>
            </a:r>
            <a:r>
              <a:rPr lang="ru-RU" dirty="0" err="1"/>
              <a:t>музика</a:t>
            </a:r>
            <a:r>
              <a:rPr lang="ru-RU" dirty="0"/>
              <a:t> </a:t>
            </a:r>
            <a:r>
              <a:rPr lang="ru-RU" dirty="0" err="1"/>
              <a:t>наслідує</a:t>
            </a:r>
            <a:r>
              <a:rPr lang="ru-RU" dirty="0"/>
              <a:t> </a:t>
            </a:r>
            <a:r>
              <a:rPr lang="ru-RU" dirty="0" err="1">
                <a:hlinkClick r:id="rId3" tooltip="Музика епохи Відродження"/>
              </a:rPr>
              <a:t>музику</a:t>
            </a:r>
            <a:r>
              <a:rPr lang="ru-RU" dirty="0">
                <a:hlinkClick r:id="rId3" tooltip="Музика епохи Відродження"/>
              </a:rPr>
              <a:t> </a:t>
            </a:r>
            <a:r>
              <a:rPr lang="ru-RU" dirty="0" err="1">
                <a:hlinkClick r:id="rId3" tooltip="Музика епохи Відродження"/>
              </a:rPr>
              <a:t>епохи</a:t>
            </a:r>
            <a:r>
              <a:rPr lang="ru-RU" dirty="0">
                <a:hlinkClick r:id="rId3" tooltip="Музика епохи Відродження"/>
              </a:rPr>
              <a:t> </a:t>
            </a:r>
            <a:r>
              <a:rPr lang="ru-RU" dirty="0" err="1">
                <a:hlinkClick r:id="rId3" tooltip="Музика епохи Відродження"/>
              </a:rPr>
              <a:t>Відродження</a:t>
            </a:r>
            <a:r>
              <a:rPr lang="ru-RU" dirty="0"/>
              <a:t> і </a:t>
            </a:r>
            <a:r>
              <a:rPr lang="ru-RU" dirty="0" err="1"/>
              <a:t>передує</a:t>
            </a:r>
            <a:r>
              <a:rPr lang="ru-RU" dirty="0"/>
              <a:t> </a:t>
            </a:r>
            <a:r>
              <a:rPr lang="ru-RU" dirty="0" err="1">
                <a:hlinkClick r:id="rId4" tooltip="Музика класицизму (ще не написана)"/>
              </a:rPr>
              <a:t>класичній</a:t>
            </a:r>
            <a:r>
              <a:rPr lang="ru-RU" dirty="0">
                <a:hlinkClick r:id="rId4" tooltip="Музика класицизму (ще не написана)"/>
              </a:rPr>
              <a:t> </a:t>
            </a:r>
            <a:r>
              <a:rPr lang="ru-RU" dirty="0" err="1">
                <a:hlinkClick r:id="rId4" tooltip="Музика класицизму (ще не написана)"/>
              </a:rPr>
              <a:t>музиці</a:t>
            </a:r>
            <a:r>
              <a:rPr lang="ru-RU" dirty="0"/>
              <a:t>, </a:t>
            </a:r>
            <a:r>
              <a:rPr lang="ru-RU" dirty="0" err="1"/>
              <a:t>її</a:t>
            </a:r>
            <a:r>
              <a:rPr lang="ru-RU" dirty="0"/>
              <a:t> вершинами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вважають</a:t>
            </a:r>
            <a:r>
              <a:rPr lang="ru-RU" dirty="0"/>
              <a:t> </a:t>
            </a:r>
            <a:r>
              <a:rPr lang="ru-RU" dirty="0" err="1"/>
              <a:t>творчість</a:t>
            </a:r>
            <a:r>
              <a:rPr lang="ru-RU" dirty="0"/>
              <a:t> Й. С. Баха і </a:t>
            </a:r>
            <a:r>
              <a:rPr lang="ru-RU" dirty="0" err="1">
                <a:hlinkClick r:id="rId5" tooltip="Гендель"/>
              </a:rPr>
              <a:t>Г.Ф.Генделя</a:t>
            </a:r>
            <a:endParaRPr lang="pt-BR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7680" y="2102323"/>
            <a:ext cx="8580784" cy="2101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Витоки</a:t>
            </a:r>
            <a:r>
              <a:rPr lang="ru-RU" dirty="0"/>
              <a:t> </a:t>
            </a:r>
            <a:r>
              <a:rPr lang="ru-RU" dirty="0" err="1"/>
              <a:t>барокового</a:t>
            </a:r>
            <a:r>
              <a:rPr lang="ru-RU" dirty="0"/>
              <a:t> стилю </a:t>
            </a:r>
            <a:r>
              <a:rPr lang="ru-RU" dirty="0" err="1"/>
              <a:t>припадають</a:t>
            </a:r>
            <a:r>
              <a:rPr lang="ru-RU" dirty="0"/>
              <a:t> на </a:t>
            </a:r>
            <a:r>
              <a:rPr lang="ru-RU" dirty="0" err="1"/>
              <a:t>кінець</a:t>
            </a:r>
            <a:r>
              <a:rPr lang="ru-RU" dirty="0"/>
              <a:t> </a:t>
            </a:r>
            <a:r>
              <a:rPr lang="pt-BR" dirty="0"/>
              <a:t>XVI </a:t>
            </a:r>
            <a:r>
              <a:rPr lang="ru-RU" dirty="0" err="1"/>
              <a:t>століття</a:t>
            </a:r>
            <a:r>
              <a:rPr lang="ru-RU" dirty="0"/>
              <a:t>, коли </a:t>
            </a:r>
            <a:r>
              <a:rPr lang="ru-RU" dirty="0" err="1"/>
              <a:t>оптимістичний</a:t>
            </a:r>
            <a:r>
              <a:rPr lang="ru-RU" dirty="0"/>
              <a:t> </a:t>
            </a:r>
            <a:r>
              <a:rPr lang="ru-RU" dirty="0" err="1"/>
              <a:t>гуманізм</a:t>
            </a:r>
            <a:r>
              <a:rPr lang="ru-RU" dirty="0"/>
              <a:t> </a:t>
            </a:r>
            <a:r>
              <a:rPr lang="ru-RU" dirty="0" err="1"/>
              <a:t>епохи</a:t>
            </a:r>
            <a:r>
              <a:rPr lang="ru-RU" dirty="0"/>
              <a:t> </a:t>
            </a:r>
            <a:r>
              <a:rPr lang="ru-RU" dirty="0" err="1"/>
              <a:t>Відродження</a:t>
            </a:r>
            <a:r>
              <a:rPr lang="ru-RU" dirty="0"/>
              <a:t> </a:t>
            </a:r>
            <a:r>
              <a:rPr lang="ru-RU" dirty="0" err="1"/>
              <a:t>змінюється</a:t>
            </a:r>
            <a:r>
              <a:rPr lang="ru-RU" dirty="0"/>
              <a:t> </a:t>
            </a:r>
            <a:r>
              <a:rPr lang="ru-RU" dirty="0" err="1"/>
              <a:t>трагічним</a:t>
            </a:r>
            <a:r>
              <a:rPr lang="ru-RU" dirty="0"/>
              <a:t> </a:t>
            </a:r>
            <a:r>
              <a:rPr lang="ru-RU" dirty="0" err="1"/>
              <a:t>світосприйняттям</a:t>
            </a:r>
            <a:r>
              <a:rPr lang="ru-RU" dirty="0"/>
              <a:t>, </a:t>
            </a:r>
            <a:r>
              <a:rPr lang="ru-RU" dirty="0" err="1"/>
              <a:t>пов'язаного</a:t>
            </a:r>
            <a:r>
              <a:rPr lang="ru-RU" dirty="0"/>
              <a:t> з </a:t>
            </a:r>
            <a:r>
              <a:rPr lang="ru-RU" dirty="0" err="1"/>
              <a:t>усвідомленням</a:t>
            </a:r>
            <a:r>
              <a:rPr lang="ru-RU" dirty="0"/>
              <a:t> </a:t>
            </a:r>
            <a:r>
              <a:rPr lang="ru-RU" dirty="0" err="1"/>
              <a:t>економічних</a:t>
            </a:r>
            <a:r>
              <a:rPr lang="ru-RU" dirty="0"/>
              <a:t> і </a:t>
            </a:r>
            <a:r>
              <a:rPr lang="ru-RU" dirty="0" err="1"/>
              <a:t>політичних</a:t>
            </a:r>
            <a:r>
              <a:rPr lang="ru-RU" dirty="0"/>
              <a:t> проблем,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призвели</a:t>
            </a:r>
            <a:r>
              <a:rPr lang="ru-RU" dirty="0"/>
              <a:t> до </a:t>
            </a:r>
            <a:r>
              <a:rPr lang="ru-RU" dirty="0" err="1"/>
              <a:t>буржуазних</a:t>
            </a:r>
            <a:r>
              <a:rPr lang="ru-RU" dirty="0"/>
              <a:t> </a:t>
            </a:r>
            <a:r>
              <a:rPr lang="ru-RU" dirty="0" err="1"/>
              <a:t>революцій</a:t>
            </a:r>
            <a:r>
              <a:rPr lang="ru-RU" dirty="0"/>
              <a:t> </a:t>
            </a:r>
            <a:r>
              <a:rPr lang="pt-BR" dirty="0"/>
              <a:t>XVII </a:t>
            </a:r>
            <a:r>
              <a:rPr lang="ru-RU" dirty="0"/>
              <a:t>ст. З </a:t>
            </a:r>
            <a:r>
              <a:rPr lang="ru-RU" dirty="0" err="1"/>
              <a:t>виникненням</a:t>
            </a:r>
            <a:r>
              <a:rPr lang="ru-RU" dirty="0"/>
              <a:t> стилю </a:t>
            </a:r>
            <a:r>
              <a:rPr lang="ru-RU" dirty="0" err="1"/>
              <a:t>бароко</a:t>
            </a:r>
            <a:r>
              <a:rPr lang="ru-RU" dirty="0"/>
              <a:t> </a:t>
            </a:r>
            <a:r>
              <a:rPr lang="ru-RU" dirty="0" err="1"/>
              <a:t>музика</a:t>
            </a:r>
            <a:r>
              <a:rPr lang="ru-RU" dirty="0"/>
              <a:t>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продемонструвала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заглибленого</a:t>
            </a:r>
            <a:r>
              <a:rPr lang="ru-RU" dirty="0"/>
              <a:t> і </a:t>
            </a:r>
            <a:r>
              <a:rPr lang="ru-RU" dirty="0" err="1"/>
              <a:t>багатостороннього</a:t>
            </a:r>
            <a:r>
              <a:rPr lang="ru-RU" dirty="0"/>
              <a:t> </a:t>
            </a:r>
            <a:r>
              <a:rPr lang="ru-RU" dirty="0" err="1"/>
              <a:t>втілення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</a:t>
            </a:r>
            <a:r>
              <a:rPr lang="ru-RU" dirty="0" err="1"/>
              <a:t>душевних</a:t>
            </a:r>
            <a:r>
              <a:rPr lang="ru-RU" dirty="0"/>
              <a:t> </a:t>
            </a:r>
            <a:r>
              <a:rPr lang="ru-RU" dirty="0" err="1"/>
              <a:t>переживань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, </a:t>
            </a:r>
            <a:r>
              <a:rPr lang="ru-RU" dirty="0" err="1"/>
              <a:t>хоча</a:t>
            </a:r>
            <a:r>
              <a:rPr lang="ru-RU" dirty="0"/>
              <a:t> в </a:t>
            </a:r>
            <a:r>
              <a:rPr lang="ru-RU" dirty="0" err="1"/>
              <a:t>музично-теоретичних</a:t>
            </a:r>
            <a:r>
              <a:rPr lang="ru-RU" dirty="0"/>
              <a:t> </a:t>
            </a:r>
            <a:r>
              <a:rPr lang="ru-RU" dirty="0" err="1"/>
              <a:t>працях</a:t>
            </a:r>
            <a:r>
              <a:rPr lang="ru-RU" dirty="0"/>
              <a:t> </a:t>
            </a:r>
            <a:r>
              <a:rPr lang="ru-RU" dirty="0" err="1"/>
              <a:t>епохи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переважають</a:t>
            </a:r>
            <a:r>
              <a:rPr lang="ru-RU" dirty="0"/>
              <a:t> </a:t>
            </a:r>
            <a:r>
              <a:rPr lang="ru-RU" dirty="0" err="1"/>
              <a:t>схоластичні</a:t>
            </a:r>
            <a:r>
              <a:rPr lang="ru-RU" dirty="0"/>
              <a:t> </a:t>
            </a:r>
            <a:r>
              <a:rPr lang="ru-RU" dirty="0" smtClean="0"/>
              <a:t>погляди.</a:t>
            </a:r>
            <a:endParaRPr lang="pt-BR" dirty="0"/>
          </a:p>
        </p:txBody>
      </p:sp>
      <p:pic>
        <p:nvPicPr>
          <p:cNvPr id="11266" name="Picture 2" descr="&amp;Fcy;&amp;acy;&amp;jcy;&amp;lcy;:Baschenis - Musical Instrument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680" y="3789040"/>
            <a:ext cx="4357825" cy="297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0540" y="583992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Барокові</a:t>
            </a:r>
            <a:r>
              <a:rPr lang="ru-RU" dirty="0"/>
              <a:t> </a:t>
            </a:r>
            <a:r>
              <a:rPr lang="ru-RU" dirty="0" err="1"/>
              <a:t>інструменти</a:t>
            </a:r>
            <a:r>
              <a:rPr lang="ru-RU" dirty="0"/>
              <a:t>: </a:t>
            </a:r>
            <a:r>
              <a:rPr lang="ru-RU" dirty="0" err="1">
                <a:hlinkClick r:id="rId7" tooltip="Гарді-гарді (ще не написана)"/>
              </a:rPr>
              <a:t>гарді-гарді</a:t>
            </a:r>
            <a:r>
              <a:rPr lang="ru-RU" dirty="0"/>
              <a:t>, </a:t>
            </a:r>
            <a:r>
              <a:rPr lang="ru-RU" dirty="0" err="1">
                <a:hlinkClick r:id="rId8" tooltip="Віола"/>
              </a:rPr>
              <a:t>віола</a:t>
            </a:r>
            <a:r>
              <a:rPr lang="ru-RU" dirty="0"/>
              <a:t>, лютня, </a:t>
            </a:r>
            <a:r>
              <a:rPr lang="ru-RU" dirty="0" err="1">
                <a:hlinkClick r:id="rId9" tooltip="Барокова скрипка (ще не написана)"/>
              </a:rPr>
              <a:t>барокова</a:t>
            </a:r>
            <a:r>
              <a:rPr lang="ru-RU" dirty="0">
                <a:hlinkClick r:id="rId9" tooltip="Барокова скрипка (ще не написана)"/>
              </a:rPr>
              <a:t> скрипка</a:t>
            </a:r>
            <a:r>
              <a:rPr lang="ru-RU" dirty="0"/>
              <a:t> та </a:t>
            </a:r>
            <a:r>
              <a:rPr lang="ru-RU" dirty="0" err="1">
                <a:hlinkClick r:id="rId10" tooltip="Барокова гітара (ще не написана)"/>
              </a:rPr>
              <a:t>барокова</a:t>
            </a:r>
            <a:r>
              <a:rPr lang="ru-RU" dirty="0">
                <a:hlinkClick r:id="rId10" tooltip="Барокова гітара (ще не написана)"/>
              </a:rPr>
              <a:t> </a:t>
            </a:r>
            <a:r>
              <a:rPr lang="ru-RU" dirty="0" err="1">
                <a:hlinkClick r:id="rId10" tooltip="Барокова гітара (ще не написана)"/>
              </a:rPr>
              <a:t>гітара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2761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Література бароко</a:t>
            </a:r>
            <a:br>
              <a:rPr lang="uk-UA" b="1" dirty="0"/>
            </a:br>
            <a:endParaRPr lang="pt-BR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24744"/>
            <a:ext cx="8784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Поетика</a:t>
            </a:r>
            <a:r>
              <a:rPr lang="ru-RU" dirty="0"/>
              <a:t> </a:t>
            </a:r>
            <a:r>
              <a:rPr lang="ru-RU" dirty="0" err="1"/>
              <a:t>літературного</a:t>
            </a:r>
            <a:r>
              <a:rPr lang="ru-RU" dirty="0"/>
              <a:t> </a:t>
            </a:r>
            <a:r>
              <a:rPr lang="ru-RU" dirty="0" err="1"/>
              <a:t>бароко</a:t>
            </a:r>
            <a:r>
              <a:rPr lang="ru-RU" dirty="0"/>
              <a:t> </a:t>
            </a:r>
            <a:r>
              <a:rPr lang="ru-RU" dirty="0" err="1"/>
              <a:t>поєднує</a:t>
            </a:r>
            <a:r>
              <a:rPr lang="ru-RU" dirty="0"/>
              <a:t> в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різнорідні</a:t>
            </a:r>
            <a:r>
              <a:rPr lang="ru-RU" dirty="0"/>
              <a:t>, </a:t>
            </a:r>
            <a:r>
              <a:rPr lang="ru-RU" dirty="0" err="1"/>
              <a:t>протилежні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 й </a:t>
            </a:r>
            <a:r>
              <a:rPr lang="ru-RU" dirty="0" err="1"/>
              <a:t>форми</a:t>
            </a:r>
            <a:r>
              <a:rPr lang="ru-RU" dirty="0"/>
              <a:t>. </a:t>
            </a:r>
            <a:r>
              <a:rPr lang="ru-RU" dirty="0" err="1"/>
              <a:t>Бароко</a:t>
            </a:r>
            <a:r>
              <a:rPr lang="ru-RU" dirty="0"/>
              <a:t> </a:t>
            </a:r>
            <a:r>
              <a:rPr lang="ru-RU" dirty="0" err="1"/>
              <a:t>гармонійно</a:t>
            </a:r>
            <a:r>
              <a:rPr lang="ru-RU" dirty="0"/>
              <a:t> </a:t>
            </a:r>
            <a:r>
              <a:rPr lang="ru-RU" dirty="0" err="1"/>
              <a:t>сполучає</a:t>
            </a:r>
            <a:r>
              <a:rPr lang="ru-RU" dirty="0"/>
              <a:t> </a:t>
            </a:r>
            <a:r>
              <a:rPr lang="ru-RU" dirty="0" err="1">
                <a:hlinkClick r:id="rId2" tooltip="Трагічне"/>
              </a:rPr>
              <a:t>трагічне</a:t>
            </a:r>
            <a:r>
              <a:rPr lang="ru-RU" dirty="0"/>
              <a:t> з </a:t>
            </a:r>
            <a:r>
              <a:rPr lang="ru-RU" dirty="0" err="1">
                <a:hlinkClick r:id="rId3" tooltip="Комічне"/>
              </a:rPr>
              <a:t>комічним</a:t>
            </a:r>
            <a:r>
              <a:rPr lang="ru-RU" dirty="0"/>
              <a:t>, </a:t>
            </a:r>
            <a:r>
              <a:rPr lang="ru-RU" dirty="0" err="1"/>
              <a:t>піднесене</a:t>
            </a:r>
            <a:r>
              <a:rPr lang="ru-RU" dirty="0"/>
              <a:t> з </a:t>
            </a:r>
            <a:r>
              <a:rPr lang="ru-RU" dirty="0" err="1"/>
              <a:t>вульгарним</a:t>
            </a:r>
            <a:r>
              <a:rPr lang="ru-RU" dirty="0"/>
              <a:t>, </a:t>
            </a:r>
            <a:r>
              <a:rPr lang="ru-RU" dirty="0" err="1"/>
              <a:t>жахливе</a:t>
            </a:r>
            <a:r>
              <a:rPr lang="ru-RU" dirty="0"/>
              <a:t> з </a:t>
            </a:r>
            <a:r>
              <a:rPr lang="ru-RU" dirty="0" err="1"/>
              <a:t>кумедним</a:t>
            </a:r>
            <a:r>
              <a:rPr lang="ru-RU" dirty="0"/>
              <a:t>. </a:t>
            </a:r>
            <a:r>
              <a:rPr lang="ru-RU" dirty="0" err="1"/>
              <a:t>Примхливо</a:t>
            </a:r>
            <a:r>
              <a:rPr lang="ru-RU" dirty="0"/>
              <a:t> </a:t>
            </a:r>
            <a:r>
              <a:rPr lang="ru-RU" dirty="0" err="1"/>
              <a:t>синтезуються</a:t>
            </a:r>
            <a:r>
              <a:rPr lang="ru-RU" dirty="0"/>
              <a:t> в </a:t>
            </a:r>
            <a:r>
              <a:rPr lang="ru-RU" dirty="0" err="1"/>
              <a:t>ньому</a:t>
            </a:r>
            <a:r>
              <a:rPr lang="ru-RU" dirty="0"/>
              <a:t> </a:t>
            </a:r>
            <a:r>
              <a:rPr lang="ru-RU" dirty="0" err="1">
                <a:hlinkClick r:id="rId4" tooltip="Християнство"/>
              </a:rPr>
              <a:t>християнські</a:t>
            </a:r>
            <a:r>
              <a:rPr lang="ru-RU" dirty="0"/>
              <a:t> та </a:t>
            </a:r>
            <a:r>
              <a:rPr lang="ru-RU" dirty="0" err="1">
                <a:hlinkClick r:id="rId5" tooltip="Язичництво"/>
              </a:rPr>
              <a:t>язичницькі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. </a:t>
            </a:r>
            <a:r>
              <a:rPr lang="ru-RU" dirty="0" err="1"/>
              <a:t>Дотепність</a:t>
            </a:r>
            <a:r>
              <a:rPr lang="ru-RU" dirty="0"/>
              <a:t>, </a:t>
            </a:r>
            <a:r>
              <a:rPr lang="ru-RU" dirty="0" err="1"/>
              <a:t>парадоксальність</a:t>
            </a:r>
            <a:r>
              <a:rPr lang="ru-RU" dirty="0"/>
              <a:t>, </a:t>
            </a:r>
            <a:r>
              <a:rPr lang="ru-RU" dirty="0" err="1"/>
              <a:t>контрастність</a:t>
            </a:r>
            <a:r>
              <a:rPr lang="ru-RU" dirty="0"/>
              <a:t> </a:t>
            </a:r>
            <a:r>
              <a:rPr lang="ru-RU" dirty="0" err="1"/>
              <a:t>сполучення</a:t>
            </a:r>
            <a:r>
              <a:rPr lang="ru-RU" dirty="0"/>
              <a:t> </a:t>
            </a:r>
            <a:r>
              <a:rPr lang="ru-RU" dirty="0" err="1"/>
              <a:t>найбільше</a:t>
            </a:r>
            <a:r>
              <a:rPr lang="ru-RU" dirty="0"/>
              <a:t> </a:t>
            </a:r>
            <a:r>
              <a:rPr lang="ru-RU" dirty="0" err="1"/>
              <a:t>цінувалися</a:t>
            </a:r>
            <a:r>
              <a:rPr lang="ru-RU" dirty="0"/>
              <a:t> теоретиками та практиками </a:t>
            </a:r>
            <a:r>
              <a:rPr lang="ru-RU" dirty="0" err="1"/>
              <a:t>бароко</a:t>
            </a:r>
            <a:r>
              <a:rPr lang="ru-RU" dirty="0"/>
              <a:t>. </a:t>
            </a:r>
            <a:r>
              <a:rPr lang="ru-RU" dirty="0" err="1" smtClean="0"/>
              <a:t>Парадоксальне</a:t>
            </a:r>
            <a:r>
              <a:rPr lang="ru-RU" dirty="0" smtClean="0"/>
              <a:t> </a:t>
            </a:r>
            <a:r>
              <a:rPr lang="ru-RU" dirty="0" err="1"/>
              <a:t>поєднання</a:t>
            </a:r>
            <a:r>
              <a:rPr lang="ru-RU" dirty="0"/>
              <a:t> «</a:t>
            </a:r>
            <a:r>
              <a:rPr lang="ru-RU" dirty="0" err="1"/>
              <a:t>непоєднанного</a:t>
            </a:r>
            <a:r>
              <a:rPr lang="ru-RU" dirty="0"/>
              <a:t>» </a:t>
            </a:r>
            <a:r>
              <a:rPr lang="ru-RU" dirty="0" err="1"/>
              <a:t>покликане</a:t>
            </a:r>
            <a:r>
              <a:rPr lang="ru-RU" dirty="0"/>
              <a:t> </a:t>
            </a:r>
            <a:r>
              <a:rPr lang="ru-RU" dirty="0" err="1"/>
              <a:t>вражати</a:t>
            </a:r>
            <a:r>
              <a:rPr lang="ru-RU" dirty="0"/>
              <a:t> й </a:t>
            </a:r>
            <a:r>
              <a:rPr lang="ru-RU" dirty="0" err="1"/>
              <a:t>дивувати</a:t>
            </a:r>
            <a:r>
              <a:rPr lang="ru-RU" dirty="0"/>
              <a:t>. </a:t>
            </a:r>
            <a:r>
              <a:rPr lang="ru-RU" dirty="0" err="1"/>
              <a:t>Однією</a:t>
            </a:r>
            <a:r>
              <a:rPr lang="ru-RU" dirty="0"/>
              <a:t> з </a:t>
            </a:r>
            <a:r>
              <a:rPr lang="ru-RU" dirty="0" err="1"/>
              <a:t>типових</a:t>
            </a:r>
            <a:r>
              <a:rPr lang="ru-RU" dirty="0"/>
              <a:t> рис </a:t>
            </a:r>
            <a:r>
              <a:rPr lang="ru-RU" dirty="0" err="1"/>
              <a:t>літератури</a:t>
            </a:r>
            <a:r>
              <a:rPr lang="ru-RU" dirty="0"/>
              <a:t> </a:t>
            </a:r>
            <a:r>
              <a:rPr lang="ru-RU" dirty="0" err="1"/>
              <a:t>бароко</a:t>
            </a:r>
            <a:r>
              <a:rPr lang="ru-RU" dirty="0"/>
              <a:t> є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 smtClean="0"/>
              <a:t>інакомовність</a:t>
            </a:r>
            <a:r>
              <a:rPr lang="ru-RU" dirty="0" smtClean="0"/>
              <a:t>.</a:t>
            </a:r>
            <a:endParaRPr lang="pt-BR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1233" y="3212068"/>
            <a:ext cx="4260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Українське</a:t>
            </a:r>
            <a:r>
              <a:rPr lang="ru-RU" b="1" dirty="0"/>
              <a:t> </a:t>
            </a:r>
            <a:r>
              <a:rPr lang="ru-RU" b="1" dirty="0" err="1"/>
              <a:t>бароко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581400"/>
            <a:ext cx="8784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Н</a:t>
            </a:r>
            <a:r>
              <a:rPr lang="ru-RU" dirty="0" err="1" smtClean="0"/>
              <a:t>айоригінальнішими</a:t>
            </a:r>
            <a:r>
              <a:rPr lang="ru-RU" dirty="0" smtClean="0"/>
              <a:t> </a:t>
            </a:r>
            <a:r>
              <a:rPr lang="ru-RU" dirty="0" err="1"/>
              <a:t>творами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</a:t>
            </a:r>
            <a:r>
              <a:rPr lang="ru-RU" dirty="0" err="1"/>
              <a:t>бароко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так </a:t>
            </a:r>
            <a:r>
              <a:rPr lang="ru-RU" dirty="0" err="1"/>
              <a:t>звані</a:t>
            </a:r>
            <a:r>
              <a:rPr lang="ru-RU" dirty="0"/>
              <a:t> «</a:t>
            </a:r>
            <a:r>
              <a:rPr lang="ru-RU" dirty="0" err="1"/>
              <a:t>віршові</a:t>
            </a:r>
            <a:r>
              <a:rPr lang="ru-RU" dirty="0"/>
              <a:t> </a:t>
            </a:r>
            <a:r>
              <a:rPr lang="ru-RU" dirty="0" err="1"/>
              <a:t>іграшки</a:t>
            </a:r>
            <a:r>
              <a:rPr lang="ru-RU" dirty="0"/>
              <a:t>» — твори </a:t>
            </a:r>
            <a:r>
              <a:rPr lang="ru-RU" dirty="0" err="1"/>
              <a:t>експериментальні</a:t>
            </a:r>
            <a:r>
              <a:rPr lang="ru-RU" dirty="0"/>
              <a:t>, </a:t>
            </a:r>
            <a:r>
              <a:rPr lang="ru-RU" dirty="0" err="1"/>
              <a:t>формотворчі</a:t>
            </a:r>
            <a:r>
              <a:rPr lang="ru-RU" dirty="0"/>
              <a:t>, </a:t>
            </a:r>
            <a:r>
              <a:rPr lang="ru-RU" dirty="0" err="1"/>
              <a:t>певною</a:t>
            </a:r>
            <a:r>
              <a:rPr lang="ru-RU" dirty="0"/>
              <a:t> </a:t>
            </a:r>
            <a:r>
              <a:rPr lang="ru-RU" dirty="0" err="1"/>
              <a:t>мірою</a:t>
            </a:r>
            <a:r>
              <a:rPr lang="ru-RU" dirty="0"/>
              <a:t> «</a:t>
            </a:r>
            <a:r>
              <a:rPr lang="ru-RU" dirty="0" err="1"/>
              <a:t>авангардистські</a:t>
            </a:r>
            <a:r>
              <a:rPr lang="ru-RU" dirty="0"/>
              <a:t>». </a:t>
            </a:r>
            <a:r>
              <a:rPr lang="ru-RU" dirty="0" err="1"/>
              <a:t>Поширені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, як акростих і мезостих (у </a:t>
            </a:r>
            <a:r>
              <a:rPr lang="ru-RU" dirty="0" err="1"/>
              <a:t>першому</a:t>
            </a:r>
            <a:r>
              <a:rPr lang="ru-RU" dirty="0"/>
              <a:t> </a:t>
            </a:r>
            <a:r>
              <a:rPr lang="ru-RU" dirty="0" err="1"/>
              <a:t>початкові</a:t>
            </a:r>
            <a:r>
              <a:rPr lang="ru-RU" dirty="0"/>
              <a:t> </a:t>
            </a:r>
            <a:r>
              <a:rPr lang="ru-RU" dirty="0" err="1"/>
              <a:t>літери</a:t>
            </a:r>
            <a:r>
              <a:rPr lang="ru-RU" dirty="0"/>
              <a:t> кожного рядка </a:t>
            </a:r>
            <a:r>
              <a:rPr lang="ru-RU" dirty="0" err="1"/>
              <a:t>утворювали</a:t>
            </a:r>
            <a:r>
              <a:rPr lang="ru-RU" dirty="0"/>
              <a:t> </a:t>
            </a:r>
            <a:r>
              <a:rPr lang="ru-RU" dirty="0" err="1"/>
              <a:t>ім’я</a:t>
            </a:r>
            <a:r>
              <a:rPr lang="ru-RU" dirty="0"/>
              <a:t> автора, у другому — </a:t>
            </a:r>
            <a:r>
              <a:rPr lang="ru-RU" dirty="0" err="1"/>
              <a:t>потрібні</a:t>
            </a:r>
            <a:r>
              <a:rPr lang="ru-RU" dirty="0"/>
              <a:t> слова </a:t>
            </a:r>
            <a:r>
              <a:rPr lang="ru-RU" dirty="0" err="1"/>
              <a:t>складалися</a:t>
            </a:r>
            <a:r>
              <a:rPr lang="ru-RU" dirty="0"/>
              <a:t> з </a:t>
            </a:r>
            <a:r>
              <a:rPr lang="ru-RU" dirty="0" err="1"/>
              <a:t>літер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знаходилися</a:t>
            </a:r>
            <a:r>
              <a:rPr lang="ru-RU" dirty="0"/>
              <a:t> </a:t>
            </a:r>
            <a:r>
              <a:rPr lang="ru-RU" dirty="0" err="1"/>
              <a:t>посередині</a:t>
            </a:r>
            <a:r>
              <a:rPr lang="ru-RU" dirty="0"/>
              <a:t> </a:t>
            </a:r>
            <a:r>
              <a:rPr lang="ru-RU" dirty="0" err="1"/>
              <a:t>вірша</a:t>
            </a:r>
            <a:r>
              <a:rPr lang="ru-RU" dirty="0"/>
              <a:t>), </a:t>
            </a:r>
            <a:r>
              <a:rPr lang="ru-RU" dirty="0" err="1">
                <a:hlinkClick r:id="rId6" tooltip="Кабала"/>
              </a:rPr>
              <a:t>кабалістичні</a:t>
            </a:r>
            <a:r>
              <a:rPr lang="ru-RU" dirty="0"/>
              <a:t> </a:t>
            </a:r>
            <a:r>
              <a:rPr lang="ru-RU" dirty="0" err="1"/>
              <a:t>вірші</a:t>
            </a:r>
            <a:r>
              <a:rPr lang="ru-RU" dirty="0"/>
              <a:t> (</a:t>
            </a:r>
            <a:r>
              <a:rPr lang="ru-RU" dirty="0" err="1"/>
              <a:t>числове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слов’янської</a:t>
            </a:r>
            <a:r>
              <a:rPr lang="ru-RU" dirty="0"/>
              <a:t> </a:t>
            </a:r>
            <a:r>
              <a:rPr lang="ru-RU" dirty="0" err="1"/>
              <a:t>абетки</a:t>
            </a:r>
            <a:r>
              <a:rPr lang="ru-RU" dirty="0"/>
              <a:t> давало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підрахувати</a:t>
            </a:r>
            <a:r>
              <a:rPr lang="ru-RU" dirty="0"/>
              <a:t> </a:t>
            </a:r>
            <a:r>
              <a:rPr lang="ru-RU" dirty="0" err="1"/>
              <a:t>рік</a:t>
            </a:r>
            <a:r>
              <a:rPr lang="ru-RU" dirty="0"/>
              <a:t> </a:t>
            </a:r>
            <a:r>
              <a:rPr lang="ru-RU" dirty="0" err="1"/>
              <a:t>написання</a:t>
            </a:r>
            <a:r>
              <a:rPr lang="ru-RU" dirty="0"/>
              <a:t> </a:t>
            </a:r>
            <a:r>
              <a:rPr lang="ru-RU" dirty="0" err="1"/>
              <a:t>твору</a:t>
            </a:r>
            <a:r>
              <a:rPr lang="ru-RU" dirty="0"/>
              <a:t>), </a:t>
            </a:r>
            <a:r>
              <a:rPr lang="ru-RU" dirty="0" err="1"/>
              <a:t>фігурні</a:t>
            </a:r>
            <a:r>
              <a:rPr lang="ru-RU" dirty="0"/>
              <a:t> </a:t>
            </a:r>
            <a:r>
              <a:rPr lang="ru-RU" dirty="0" err="1"/>
              <a:t>вірші</a:t>
            </a:r>
            <a:r>
              <a:rPr lang="ru-RU" dirty="0"/>
              <a:t> (</a:t>
            </a:r>
            <a:r>
              <a:rPr lang="ru-RU" dirty="0" err="1"/>
              <a:t>друкувались</a:t>
            </a:r>
            <a:r>
              <a:rPr lang="ru-RU" dirty="0"/>
              <a:t> у </a:t>
            </a:r>
            <a:r>
              <a:rPr lang="ru-RU" dirty="0" err="1"/>
              <a:t>формі</a:t>
            </a:r>
            <a:r>
              <a:rPr lang="ru-RU" dirty="0"/>
              <a:t> </a:t>
            </a:r>
            <a:r>
              <a:rPr lang="ru-RU" dirty="0" err="1"/>
              <a:t>хреста</a:t>
            </a:r>
            <a:r>
              <a:rPr lang="ru-RU" dirty="0"/>
              <a:t>, </a:t>
            </a:r>
            <a:r>
              <a:rPr lang="ru-RU" dirty="0" err="1"/>
              <a:t>яйця</a:t>
            </a:r>
            <a:r>
              <a:rPr lang="ru-RU" dirty="0"/>
              <a:t>, чарки </a:t>
            </a:r>
            <a:r>
              <a:rPr lang="ru-RU" dirty="0" err="1"/>
              <a:t>тощо</a:t>
            </a:r>
            <a:r>
              <a:rPr lang="ru-RU" dirty="0"/>
              <a:t>).</a:t>
            </a:r>
            <a:endParaRPr lang="pt-BR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1233" y="5733256"/>
            <a:ext cx="77917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Представники</a:t>
            </a:r>
            <a:endParaRPr lang="ru-RU" b="1" dirty="0" smtClean="0"/>
          </a:p>
          <a:p>
            <a:r>
              <a:rPr lang="ru-RU" dirty="0" err="1" smtClean="0"/>
              <a:t>Мелетій</a:t>
            </a:r>
            <a:r>
              <a:rPr lang="ru-RU" dirty="0" smtClean="0"/>
              <a:t> </a:t>
            </a:r>
            <a:r>
              <a:rPr lang="ru-RU" dirty="0" err="1" smtClean="0"/>
              <a:t>Смотрицький</a:t>
            </a:r>
            <a:r>
              <a:rPr lang="ru-RU" dirty="0" smtClean="0"/>
              <a:t>,</a:t>
            </a:r>
            <a:r>
              <a:rPr lang="uk-UA" b="1" dirty="0"/>
              <a:t> </a:t>
            </a:r>
            <a:r>
              <a:rPr lang="uk-UA" dirty="0"/>
              <a:t>Кирило</a:t>
            </a:r>
            <a:r>
              <a:rPr lang="uk-UA" b="1" dirty="0"/>
              <a:t> </a:t>
            </a:r>
            <a:r>
              <a:rPr lang="uk-UA" dirty="0" err="1" smtClean="0"/>
              <a:t>Транквіліон-Ставровецький</a:t>
            </a:r>
            <a:r>
              <a:rPr lang="uk-UA" dirty="0" smtClean="0"/>
              <a:t>,</a:t>
            </a:r>
            <a:r>
              <a:rPr lang="ru-RU" dirty="0"/>
              <a:t> І. </a:t>
            </a:r>
            <a:r>
              <a:rPr lang="ru-RU" dirty="0" err="1" smtClean="0"/>
              <a:t>Величковський</a:t>
            </a:r>
            <a:r>
              <a:rPr lang="ru-RU" dirty="0" smtClean="0"/>
              <a:t>.</a:t>
            </a:r>
            <a:endParaRPr lang="uk-UA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92976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Скульптура </a:t>
            </a:r>
            <a:r>
              <a:rPr lang="ru-RU" b="1" dirty="0" err="1"/>
              <a:t>бароко</a:t>
            </a:r>
            <a:r>
              <a:rPr lang="ru-RU" b="1" dirty="0"/>
              <a:t> в </a:t>
            </a:r>
            <a:r>
              <a:rPr lang="ru-RU" b="1" dirty="0" err="1"/>
              <a:t>Італії</a:t>
            </a:r>
            <a:r>
              <a:rPr lang="ru-RU" b="1" dirty="0"/>
              <a:t/>
            </a:r>
            <a:br>
              <a:rPr lang="ru-RU" b="1" dirty="0"/>
            </a:br>
            <a:endParaRPr lang="pt-BR" dirty="0"/>
          </a:p>
        </p:txBody>
      </p:sp>
      <p:pic>
        <p:nvPicPr>
          <p:cNvPr id="12290" name="Picture 2" descr="&amp;Fcy;&amp;acy;&amp;jcy;&amp;lcy;:Architectvra-Summer Garden-Saint Petersbu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3476160" cy="463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4126" y="5924034"/>
            <a:ext cx="3972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hlinkClick r:id="rId3" tooltip="П'єтро Баратта"/>
              </a:rPr>
              <a:t>П'єтро</a:t>
            </a:r>
            <a:r>
              <a:rPr lang="ru-RU" dirty="0">
                <a:hlinkClick r:id="rId3" tooltip="П'єтро Баратта"/>
              </a:rPr>
              <a:t> </a:t>
            </a:r>
            <a:r>
              <a:rPr lang="ru-RU" dirty="0" err="1">
                <a:hlinkClick r:id="rId3" tooltip="П'єтро Баратта"/>
              </a:rPr>
              <a:t>Баратта</a:t>
            </a:r>
            <a:r>
              <a:rPr lang="ru-RU" dirty="0"/>
              <a:t>, «</a:t>
            </a:r>
            <a:r>
              <a:rPr lang="ru-RU" dirty="0" err="1"/>
              <a:t>Алегорія</a:t>
            </a:r>
            <a:r>
              <a:rPr lang="ru-RU" dirty="0"/>
              <a:t> </a:t>
            </a:r>
            <a:r>
              <a:rPr lang="ru-RU" dirty="0" err="1"/>
              <a:t>Архітектури</a:t>
            </a:r>
            <a:r>
              <a:rPr lang="ru-RU" dirty="0"/>
              <a:t>»</a:t>
            </a:r>
            <a:endParaRPr lang="pt-BR" dirty="0"/>
          </a:p>
        </p:txBody>
      </p:sp>
      <p:pic>
        <p:nvPicPr>
          <p:cNvPr id="12292" name="Picture 4" descr="&amp;Fcy;&amp;acy;&amp;jcy;&amp;lcy;:Giovanni battista foggini, busto di vittoria della rovere,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015180"/>
            <a:ext cx="3233936" cy="484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77285" y="13885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hlinkClick r:id="rId5" tooltip="Джованні Баттіста Фоджині"/>
              </a:rPr>
              <a:t>Джованні</a:t>
            </a:r>
            <a:r>
              <a:rPr lang="ru-RU" dirty="0">
                <a:hlinkClick r:id="rId5" tooltip="Джованні Баттіста Фоджині"/>
              </a:rPr>
              <a:t> </a:t>
            </a:r>
            <a:r>
              <a:rPr lang="ru-RU" dirty="0" err="1">
                <a:hlinkClick r:id="rId5" tooltip="Джованні Баттіста Фоджині"/>
              </a:rPr>
              <a:t>Баттіста</a:t>
            </a:r>
            <a:r>
              <a:rPr lang="ru-RU" dirty="0">
                <a:hlinkClick r:id="rId5" tooltip="Джованні Баттіста Фоджині"/>
              </a:rPr>
              <a:t> </a:t>
            </a:r>
            <a:r>
              <a:rPr lang="ru-RU" dirty="0" err="1">
                <a:hlinkClick r:id="rId5" tooltip="Джованні Баттіста Фоджині"/>
              </a:rPr>
              <a:t>Фоджині</a:t>
            </a:r>
            <a:r>
              <a:rPr lang="ru-RU" dirty="0"/>
              <a:t>, «</a:t>
            </a:r>
            <a:r>
              <a:rPr lang="ru-RU" dirty="0" err="1"/>
              <a:t>Вітторія</a:t>
            </a:r>
            <a:r>
              <a:rPr lang="ru-RU" dirty="0"/>
              <a:t> </a:t>
            </a:r>
            <a:r>
              <a:rPr lang="ru-RU" dirty="0" err="1"/>
              <a:t>делла</a:t>
            </a:r>
            <a:r>
              <a:rPr lang="ru-RU" dirty="0"/>
              <a:t> </a:t>
            </a:r>
            <a:r>
              <a:rPr lang="ru-RU" dirty="0" err="1"/>
              <a:t>Ровере</a:t>
            </a:r>
            <a:r>
              <a:rPr lang="ru-RU" dirty="0"/>
              <a:t>»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9371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160" y="404664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Скульптура </a:t>
            </a:r>
            <a:r>
              <a:rPr lang="ru-RU" b="1" dirty="0" err="1"/>
              <a:t>бароко</a:t>
            </a:r>
            <a:r>
              <a:rPr lang="ru-RU" b="1" dirty="0"/>
              <a:t> в </a:t>
            </a:r>
            <a:r>
              <a:rPr lang="ru-RU" b="1" dirty="0" err="1"/>
              <a:t>Австрії</a:t>
            </a:r>
            <a:r>
              <a:rPr lang="ru-RU" b="1" dirty="0"/>
              <a:t/>
            </a:r>
            <a:br>
              <a:rPr lang="ru-RU" b="1" dirty="0"/>
            </a:br>
            <a:endParaRPr lang="pt-BR" dirty="0"/>
          </a:p>
        </p:txBody>
      </p:sp>
      <p:pic>
        <p:nvPicPr>
          <p:cNvPr id="13314" name="Picture 2" descr="&amp;Fcy;&amp;acy;&amp;jcy;&amp;lcy;:Braunovy sochy Ctností a Ne&amp;rcaron;estí na Kuksu (1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91" y="1124744"/>
            <a:ext cx="3584172" cy="477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444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Матьяш</a:t>
            </a:r>
            <a:r>
              <a:rPr lang="ru-RU" dirty="0"/>
              <a:t> Бернард Браун.«</a:t>
            </a:r>
            <a:r>
              <a:rPr lang="ru-RU" dirty="0" err="1"/>
              <a:t>Янгол</a:t>
            </a:r>
            <a:r>
              <a:rPr lang="ru-RU" dirty="0"/>
              <a:t> </a:t>
            </a:r>
            <a:r>
              <a:rPr lang="ru-RU" dirty="0" err="1"/>
              <a:t>Блаженної</a:t>
            </a:r>
            <a:r>
              <a:rPr lang="ru-RU" dirty="0"/>
              <a:t> </a:t>
            </a:r>
            <a:r>
              <a:rPr lang="ru-RU" dirty="0" err="1"/>
              <a:t>смерті</a:t>
            </a:r>
            <a:r>
              <a:rPr lang="ru-RU" dirty="0"/>
              <a:t>», замок </a:t>
            </a:r>
            <a:r>
              <a:rPr lang="ru-RU" dirty="0" err="1"/>
              <a:t>Кукс</a:t>
            </a:r>
            <a:endParaRPr lang="pt-BR" dirty="0"/>
          </a:p>
        </p:txBody>
      </p:sp>
      <p:pic>
        <p:nvPicPr>
          <p:cNvPr id="13316" name="Picture 4" descr="&amp;Fcy;&amp;acy;&amp;jcy;&amp;lcy;:Braunovy sochy Ctností a Ne&amp;rcaron;estí na Kuksu (1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060" y="1990811"/>
            <a:ext cx="3507606" cy="467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7060" y="13427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Матьяш</a:t>
            </a:r>
            <a:r>
              <a:rPr lang="ru-RU" dirty="0"/>
              <a:t> Бернард Браун. «</a:t>
            </a:r>
            <a:r>
              <a:rPr lang="ru-RU" dirty="0" err="1"/>
              <a:t>Алегорія</a:t>
            </a:r>
            <a:r>
              <a:rPr lang="ru-RU" dirty="0"/>
              <a:t> </a:t>
            </a:r>
            <a:r>
              <a:rPr lang="ru-RU" dirty="0" err="1"/>
              <a:t>Пихи</a:t>
            </a:r>
            <a:r>
              <a:rPr lang="ru-RU" dirty="0"/>
              <a:t>», цикл «</a:t>
            </a:r>
            <a:r>
              <a:rPr lang="ru-RU" dirty="0" err="1"/>
              <a:t>Гріхи</a:t>
            </a:r>
            <a:r>
              <a:rPr lang="ru-RU" dirty="0"/>
              <a:t>», замок </a:t>
            </a:r>
            <a:r>
              <a:rPr lang="ru-RU" dirty="0" err="1"/>
              <a:t>Кукс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18283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бароко</a:t>
            </a:r>
            <a:r>
              <a:rPr lang="ru-RU" b="1" dirty="0"/>
              <a:t> в </a:t>
            </a:r>
            <a:r>
              <a:rPr lang="ru-RU" b="1" dirty="0" err="1"/>
              <a:t>Україні</a:t>
            </a:r>
            <a:r>
              <a:rPr lang="ru-RU" b="1" dirty="0"/>
              <a:t/>
            </a:r>
            <a:br>
              <a:rPr lang="ru-RU" b="1" dirty="0"/>
            </a:br>
            <a:endParaRPr lang="pt-BR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24744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Головним</a:t>
            </a:r>
            <a:r>
              <a:rPr lang="ru-RU" dirty="0"/>
              <a:t> центром ремесла й </a:t>
            </a:r>
            <a:r>
              <a:rPr lang="ru-RU" dirty="0" err="1"/>
              <a:t>мистецтва</a:t>
            </a:r>
            <a:r>
              <a:rPr lang="ru-RU" dirty="0"/>
              <a:t> в </a:t>
            </a:r>
            <a:r>
              <a:rPr lang="ru-RU" dirty="0" err="1"/>
              <a:t>добу</a:t>
            </a:r>
            <a:r>
              <a:rPr lang="ru-RU" dirty="0"/>
              <a:t> </a:t>
            </a:r>
            <a:r>
              <a:rPr lang="ru-RU" dirty="0" err="1"/>
              <a:t>бароко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зоставався</a:t>
            </a:r>
            <a:r>
              <a:rPr lang="ru-RU" dirty="0"/>
              <a:t> </a:t>
            </a:r>
            <a:r>
              <a:rPr lang="ru-RU" dirty="0" err="1"/>
              <a:t>Львів</a:t>
            </a:r>
            <a:r>
              <a:rPr lang="ru-RU" dirty="0"/>
              <a:t>.</a:t>
            </a:r>
            <a:endParaRPr lang="pt-BR" dirty="0"/>
          </a:p>
        </p:txBody>
      </p:sp>
      <p:pic>
        <p:nvPicPr>
          <p:cNvPr id="14338" name="Picture 2" descr="&amp;Fcy;&amp;acy;&amp;jcy;&amp;lcy;:Lviv - Cathedral of Saint George 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94075"/>
            <a:ext cx="2744837" cy="413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5670260"/>
            <a:ext cx="29523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Церква</a:t>
            </a:r>
            <a:r>
              <a:rPr lang="ru-RU" dirty="0"/>
              <a:t> Св. Юра, </a:t>
            </a:r>
            <a:r>
              <a:rPr lang="ru-RU" dirty="0" err="1"/>
              <a:t>Львів</a:t>
            </a:r>
            <a:r>
              <a:rPr lang="ru-RU" dirty="0"/>
              <a:t>, </a:t>
            </a:r>
            <a:r>
              <a:rPr lang="ru-RU" dirty="0" err="1"/>
              <a:t>скульптурне</a:t>
            </a:r>
            <a:r>
              <a:rPr lang="ru-RU" dirty="0"/>
              <a:t> </a:t>
            </a:r>
            <a:r>
              <a:rPr lang="ru-RU" dirty="0" err="1"/>
              <a:t>оздоблення</a:t>
            </a:r>
            <a:r>
              <a:rPr lang="ru-RU" dirty="0"/>
              <a:t> фасада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Пінзеля</a:t>
            </a:r>
            <a:r>
              <a:rPr lang="ru-RU" dirty="0"/>
              <a:t>.</a:t>
            </a:r>
            <a:endParaRPr lang="pt-BR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93740" y="1493083"/>
            <a:ext cx="53107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другої</a:t>
            </a:r>
            <a:r>
              <a:rPr lang="ru-RU" dirty="0"/>
              <a:t> </a:t>
            </a:r>
            <a:r>
              <a:rPr lang="ru-RU" dirty="0" err="1"/>
              <a:t>половини</a:t>
            </a:r>
            <a:r>
              <a:rPr lang="ru-RU" dirty="0"/>
              <a:t> 17 — 18 </a:t>
            </a:r>
            <a:r>
              <a:rPr lang="ru-RU" dirty="0" err="1"/>
              <a:t>століття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епохою</a:t>
            </a:r>
            <a:r>
              <a:rPr lang="ru-RU" dirty="0"/>
              <a:t> </a:t>
            </a:r>
            <a:r>
              <a:rPr lang="ru-RU" dirty="0" err="1"/>
              <a:t>староукраїнської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тієї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передувала </a:t>
            </a:r>
            <a:r>
              <a:rPr lang="ru-RU" dirty="0" err="1"/>
              <a:t>новій</a:t>
            </a:r>
            <a:r>
              <a:rPr lang="ru-RU" dirty="0"/>
              <a:t>, </a:t>
            </a:r>
            <a:r>
              <a:rPr lang="ru-RU" dirty="0" err="1"/>
              <a:t>створеній</a:t>
            </a:r>
            <a:r>
              <a:rPr lang="ru-RU" dirty="0"/>
              <a:t> за </a:t>
            </a:r>
            <a:r>
              <a:rPr lang="ru-RU" dirty="0" err="1"/>
              <a:t>останні</a:t>
            </a:r>
            <a:r>
              <a:rPr lang="ru-RU" dirty="0"/>
              <a:t> два </a:t>
            </a:r>
            <a:r>
              <a:rPr lang="ru-RU" dirty="0" err="1"/>
              <a:t>століття</a:t>
            </a:r>
            <a:r>
              <a:rPr lang="ru-RU" dirty="0"/>
              <a:t>. </a:t>
            </a:r>
            <a:r>
              <a:rPr lang="ru-RU" dirty="0" err="1"/>
              <a:t>Мистецтво</a:t>
            </a:r>
            <a:r>
              <a:rPr lang="ru-RU" dirty="0"/>
              <a:t> </a:t>
            </a:r>
            <a:r>
              <a:rPr lang="ru-RU" dirty="0" err="1"/>
              <a:t>тієї</a:t>
            </a:r>
            <a:r>
              <a:rPr lang="ru-RU" dirty="0"/>
              <a:t> </a:t>
            </a:r>
            <a:r>
              <a:rPr lang="ru-RU" dirty="0" err="1"/>
              <a:t>доби</a:t>
            </a:r>
            <a:r>
              <a:rPr lang="ru-RU" dirty="0"/>
              <a:t> </a:t>
            </a:r>
            <a:r>
              <a:rPr lang="ru-RU" dirty="0" err="1"/>
              <a:t>розвивається</a:t>
            </a:r>
            <a:r>
              <a:rPr lang="ru-RU" dirty="0"/>
              <a:t> в </a:t>
            </a:r>
            <a:r>
              <a:rPr lang="ru-RU" dirty="0" err="1"/>
              <a:t>стилі</a:t>
            </a:r>
            <a:r>
              <a:rPr lang="ru-RU" dirty="0"/>
              <a:t> </a:t>
            </a:r>
            <a:r>
              <a:rPr lang="ru-RU" dirty="0" err="1"/>
              <a:t>бароко</a:t>
            </a:r>
            <a:r>
              <a:rPr lang="ru-RU" dirty="0"/>
              <a:t>, </a:t>
            </a:r>
            <a:r>
              <a:rPr lang="ru-RU" dirty="0" err="1"/>
              <a:t>котрий</a:t>
            </a:r>
            <a:r>
              <a:rPr lang="ru-RU" dirty="0"/>
              <a:t> </a:t>
            </a:r>
            <a:r>
              <a:rPr lang="ru-RU" dirty="0" err="1"/>
              <a:t>проникає</a:t>
            </a:r>
            <a:r>
              <a:rPr lang="ru-RU" dirty="0"/>
              <a:t> в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культурні</a:t>
            </a:r>
            <a:r>
              <a:rPr lang="ru-RU" dirty="0"/>
              <a:t> </a:t>
            </a:r>
            <a:r>
              <a:rPr lang="ru-RU" dirty="0" err="1"/>
              <a:t>сфери</a:t>
            </a:r>
            <a:r>
              <a:rPr lang="ru-RU" dirty="0"/>
              <a:t> і </a:t>
            </a:r>
            <a:r>
              <a:rPr lang="ru-RU" dirty="0" err="1"/>
              <a:t>набуває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розквіту</a:t>
            </a:r>
            <a:r>
              <a:rPr lang="ru-RU" dirty="0"/>
              <a:t> у 18 </a:t>
            </a:r>
            <a:r>
              <a:rPr lang="ru-RU" dirty="0" err="1"/>
              <a:t>столітті</a:t>
            </a:r>
            <a:r>
              <a:rPr lang="ru-RU" dirty="0"/>
              <a:t> як </a:t>
            </a:r>
            <a:r>
              <a:rPr lang="ru-RU" dirty="0" err="1"/>
              <a:t>відоме</a:t>
            </a:r>
            <a:r>
              <a:rPr lang="ru-RU" dirty="0"/>
              <a:t> </a:t>
            </a:r>
            <a:r>
              <a:rPr lang="ru-RU" dirty="0" err="1"/>
              <a:t>всьому</a:t>
            </a:r>
            <a:r>
              <a:rPr lang="ru-RU" dirty="0"/>
              <a:t> </a:t>
            </a:r>
            <a:r>
              <a:rPr lang="ru-RU" dirty="0" err="1"/>
              <a:t>світові</a:t>
            </a:r>
            <a:r>
              <a:rPr lang="ru-RU" dirty="0"/>
              <a:t> «</a:t>
            </a:r>
            <a:r>
              <a:rPr lang="ru-RU" dirty="0" err="1"/>
              <a:t>українське</a:t>
            </a:r>
            <a:r>
              <a:rPr lang="ru-RU" dirty="0"/>
              <a:t> </a:t>
            </a:r>
            <a:r>
              <a:rPr lang="ru-RU" dirty="0" err="1"/>
              <a:t>бароко</a:t>
            </a:r>
            <a:r>
              <a:rPr lang="ru-RU" dirty="0"/>
              <a:t>».</a:t>
            </a:r>
            <a:endParaRPr lang="pt-BR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06564" y="3486288"/>
            <a:ext cx="56579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Новий</a:t>
            </a:r>
            <a:r>
              <a:rPr lang="ru-RU" dirty="0"/>
              <a:t> стиль </a:t>
            </a:r>
            <a:r>
              <a:rPr lang="ru-RU" dirty="0" err="1"/>
              <a:t>виявляється</a:t>
            </a:r>
            <a:r>
              <a:rPr lang="ru-RU" dirty="0"/>
              <a:t> у </a:t>
            </a:r>
            <a:r>
              <a:rPr lang="ru-RU" dirty="0" err="1"/>
              <a:t>житловій</a:t>
            </a:r>
            <a:r>
              <a:rPr lang="ru-RU" dirty="0"/>
              <a:t>, </a:t>
            </a:r>
            <a:r>
              <a:rPr lang="ru-RU" dirty="0" err="1"/>
              <a:t>громадській</a:t>
            </a:r>
            <a:r>
              <a:rPr lang="ru-RU" dirty="0"/>
              <a:t>, </a:t>
            </a:r>
            <a:r>
              <a:rPr lang="ru-RU" dirty="0" err="1"/>
              <a:t>культовій</a:t>
            </a:r>
            <a:r>
              <a:rPr lang="ru-RU" dirty="0"/>
              <a:t> </a:t>
            </a:r>
            <a:r>
              <a:rPr lang="ru-RU" dirty="0" err="1"/>
              <a:t>забудовах</a:t>
            </a:r>
            <a:r>
              <a:rPr lang="ru-RU" dirty="0"/>
              <a:t>,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притаманне</a:t>
            </a:r>
            <a:r>
              <a:rPr lang="ru-RU" dirty="0"/>
              <a:t> </a:t>
            </a:r>
            <a:r>
              <a:rPr lang="ru-RU" dirty="0" err="1"/>
              <a:t>органічне</a:t>
            </a:r>
            <a:r>
              <a:rPr lang="ru-RU" dirty="0"/>
              <a:t> </a:t>
            </a:r>
            <a:r>
              <a:rPr lang="ru-RU" dirty="0" err="1"/>
              <a:t>поєднання</a:t>
            </a:r>
            <a:r>
              <a:rPr lang="ru-RU" dirty="0"/>
              <a:t> рис </a:t>
            </a:r>
            <a:r>
              <a:rPr lang="ru-RU" dirty="0" err="1"/>
              <a:t>професійної</a:t>
            </a:r>
            <a:r>
              <a:rPr lang="ru-RU" dirty="0"/>
              <a:t> та </a:t>
            </a:r>
            <a:r>
              <a:rPr lang="ru-RU" dirty="0" err="1"/>
              <a:t>народної</a:t>
            </a:r>
            <a:r>
              <a:rPr lang="ru-RU" dirty="0"/>
              <a:t> </a:t>
            </a:r>
            <a:r>
              <a:rPr lang="ru-RU" dirty="0" err="1"/>
              <a:t>архітектури</a:t>
            </a:r>
            <a:r>
              <a:rPr lang="ru-RU" dirty="0"/>
              <a:t>. </a:t>
            </a:r>
            <a:r>
              <a:rPr lang="ru-RU" dirty="0" err="1"/>
              <a:t>Споруди</a:t>
            </a:r>
            <a:r>
              <a:rPr lang="ru-RU" dirty="0"/>
              <a:t> </a:t>
            </a:r>
            <a:r>
              <a:rPr lang="ru-RU" dirty="0" err="1"/>
              <a:t>приваблюють</a:t>
            </a:r>
            <a:r>
              <a:rPr lang="ru-RU" dirty="0"/>
              <a:t> </a:t>
            </a:r>
            <a:r>
              <a:rPr lang="ru-RU" dirty="0" err="1"/>
              <a:t>своїми</a:t>
            </a:r>
            <a:r>
              <a:rPr lang="ru-RU" dirty="0"/>
              <a:t> </a:t>
            </a:r>
            <a:r>
              <a:rPr lang="ru-RU" dirty="0" err="1"/>
              <a:t>пишними</a:t>
            </a:r>
            <a:r>
              <a:rPr lang="ru-RU" dirty="0"/>
              <a:t> формами, </a:t>
            </a:r>
            <a:r>
              <a:rPr lang="ru-RU" dirty="0" err="1"/>
              <a:t>складними</a:t>
            </a:r>
            <a:r>
              <a:rPr lang="ru-RU" dirty="0"/>
              <a:t> </a:t>
            </a:r>
            <a:r>
              <a:rPr lang="ru-RU" dirty="0" err="1"/>
              <a:t>конструкціями</a:t>
            </a:r>
            <a:r>
              <a:rPr lang="ru-RU" dirty="0"/>
              <a:t>, </a:t>
            </a:r>
            <a:r>
              <a:rPr lang="ru-RU" dirty="0" err="1"/>
              <a:t>відзначаються</a:t>
            </a:r>
            <a:r>
              <a:rPr lang="ru-RU" dirty="0"/>
              <a:t> </a:t>
            </a:r>
            <a:r>
              <a:rPr lang="ru-RU" dirty="0" err="1"/>
              <a:t>багатством</a:t>
            </a:r>
            <a:r>
              <a:rPr lang="ru-RU" dirty="0"/>
              <a:t> декору. Результатом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власне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традиції</a:t>
            </a:r>
            <a:r>
              <a:rPr lang="ru-RU" dirty="0"/>
              <a:t> </a:t>
            </a:r>
            <a:r>
              <a:rPr lang="ru-RU" dirty="0" err="1"/>
              <a:t>стають</a:t>
            </a:r>
            <a:r>
              <a:rPr lang="ru-RU" dirty="0"/>
              <a:t> </a:t>
            </a:r>
            <a:r>
              <a:rPr lang="ru-RU" dirty="0" err="1"/>
              <a:t>хрещаті</a:t>
            </a:r>
            <a:r>
              <a:rPr lang="ru-RU" dirty="0"/>
              <a:t> в </a:t>
            </a:r>
            <a:r>
              <a:rPr lang="ru-RU" dirty="0" err="1"/>
              <a:t>плані</a:t>
            </a:r>
            <a:r>
              <a:rPr lang="ru-RU" dirty="0"/>
              <a:t> </a:t>
            </a:r>
            <a:r>
              <a:rPr lang="ru-RU" dirty="0" err="1"/>
              <a:t>храми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будівлі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плані</a:t>
            </a:r>
            <a:r>
              <a:rPr lang="ru-RU" dirty="0"/>
              <a:t> являли собою </a:t>
            </a:r>
            <a:r>
              <a:rPr lang="ru-RU" dirty="0" err="1"/>
              <a:t>хрест</a:t>
            </a:r>
            <a:r>
              <a:rPr lang="ru-RU" dirty="0"/>
              <a:t>,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кінцями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вбудовувалися</a:t>
            </a:r>
            <a:r>
              <a:rPr lang="ru-RU" dirty="0"/>
              <a:t> </a:t>
            </a:r>
            <a:r>
              <a:rPr lang="ru-RU" dirty="0" err="1"/>
              <a:t>квадратні</a:t>
            </a:r>
            <a:r>
              <a:rPr lang="ru-RU" dirty="0"/>
              <a:t> </a:t>
            </a:r>
            <a:r>
              <a:rPr lang="ru-RU" dirty="0" err="1"/>
              <a:t>виступи</a:t>
            </a:r>
            <a:r>
              <a:rPr lang="ru-RU" dirty="0"/>
              <a:t>.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хрещаті</a:t>
            </a:r>
            <a:r>
              <a:rPr lang="ru-RU" dirty="0"/>
              <a:t> в </a:t>
            </a:r>
            <a:r>
              <a:rPr lang="ru-RU" dirty="0" err="1"/>
              <a:t>плані</a:t>
            </a:r>
            <a:r>
              <a:rPr lang="ru-RU" dirty="0"/>
              <a:t> церкви </a:t>
            </a:r>
            <a:r>
              <a:rPr lang="ru-RU" dirty="0" err="1"/>
              <a:t>народилися</a:t>
            </a:r>
            <a:r>
              <a:rPr lang="ru-RU" dirty="0"/>
              <a:t> з </a:t>
            </a:r>
            <a:r>
              <a:rPr lang="ru-RU" dirty="0" err="1">
                <a:hlinkClick r:id="rId3" tooltip="Дерев'яні храми України"/>
              </a:rPr>
              <a:t>дерев'яної</a:t>
            </a:r>
            <a:r>
              <a:rPr lang="ru-RU" dirty="0">
                <a:hlinkClick r:id="rId3" tooltip="Дерев'яні храми України"/>
              </a:rPr>
              <a:t> </a:t>
            </a:r>
            <a:r>
              <a:rPr lang="ru-RU" dirty="0" err="1">
                <a:hlinkClick r:id="rId3" tooltip="Дерев'яні храми України"/>
              </a:rPr>
              <a:t>архітектури</a:t>
            </a:r>
            <a:r>
              <a:rPr lang="ru-RU" dirty="0"/>
              <a:t>, </a:t>
            </a:r>
            <a:r>
              <a:rPr lang="ru-RU" dirty="0" err="1"/>
              <a:t>принципи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стилістично</a:t>
            </a:r>
            <a:r>
              <a:rPr lang="ru-RU" dirty="0"/>
              <a:t> </a:t>
            </a:r>
            <a:r>
              <a:rPr lang="ru-RU" dirty="0" err="1"/>
              <a:t>близькими</a:t>
            </a:r>
            <a:r>
              <a:rPr lang="ru-RU" dirty="0"/>
              <a:t> </a:t>
            </a:r>
            <a:r>
              <a:rPr lang="ru-RU" dirty="0" err="1"/>
              <a:t>західному</a:t>
            </a:r>
            <a:r>
              <a:rPr lang="ru-RU" dirty="0"/>
              <a:t> </a:t>
            </a:r>
            <a:r>
              <a:rPr lang="ru-RU" dirty="0" err="1" smtClean="0"/>
              <a:t>бароко</a:t>
            </a:r>
            <a:r>
              <a:rPr lang="ru-RU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3402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upload.wikimedia.org/wikipedia/commons/b/b0/Kijow_lawra_pieczers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512697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4164" y="251356"/>
            <a:ext cx="4480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Успенський</a:t>
            </a:r>
            <a:r>
              <a:rPr lang="ru-RU" dirty="0"/>
              <a:t> собор </a:t>
            </a:r>
            <a:r>
              <a:rPr lang="ru-RU" dirty="0" err="1"/>
              <a:t>Києво-Печерської</a:t>
            </a:r>
            <a:r>
              <a:rPr lang="ru-RU" dirty="0"/>
              <a:t> </a:t>
            </a:r>
            <a:r>
              <a:rPr lang="ru-RU" dirty="0" err="1"/>
              <a:t>лаври</a:t>
            </a:r>
            <a:endParaRPr lang="pt-BR" dirty="0"/>
          </a:p>
        </p:txBody>
      </p:sp>
      <p:pic>
        <p:nvPicPr>
          <p:cNvPr id="15364" name="Picture 4" descr="&amp;Fcy;&amp;acy;&amp;jcy;&amp;lcy;:Pyriatyn ic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453" y="116632"/>
            <a:ext cx="3679601" cy="534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80112" y="5589240"/>
            <a:ext cx="35638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Розп'яття</a:t>
            </a:r>
            <a:r>
              <a:rPr lang="ru-RU" dirty="0"/>
              <a:t> з </a:t>
            </a:r>
            <a:r>
              <a:rPr lang="ru-RU" dirty="0" err="1"/>
              <a:t>лубенським</a:t>
            </a:r>
            <a:r>
              <a:rPr lang="ru-RU" dirty="0"/>
              <a:t> полковником </a:t>
            </a:r>
            <a:r>
              <a:rPr lang="ru-RU" dirty="0" err="1"/>
              <a:t>Леонтієм</a:t>
            </a:r>
            <a:r>
              <a:rPr lang="ru-RU" dirty="0"/>
              <a:t> </a:t>
            </a:r>
            <a:r>
              <a:rPr lang="ru-RU" dirty="0" err="1"/>
              <a:t>Свічкою</a:t>
            </a:r>
            <a:r>
              <a:rPr lang="ru-RU" dirty="0"/>
              <a:t>, </a:t>
            </a:r>
            <a:r>
              <a:rPr lang="ru-RU" dirty="0" err="1"/>
              <a:t>кінець</a:t>
            </a:r>
            <a:r>
              <a:rPr lang="ru-RU" dirty="0"/>
              <a:t> 17 ст.</a:t>
            </a:r>
            <a:endParaRPr lang="pt-BR" dirty="0"/>
          </a:p>
        </p:txBody>
      </p:sp>
      <p:pic>
        <p:nvPicPr>
          <p:cNvPr id="15366" name="Picture 6" descr="http://upload.wikimedia.org/wikipedia/commons/thumb/4/49/Ukraine_Kiev_StMichael.jpg/250px-Ukraine_Kiev_StMichae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715" y="4147944"/>
            <a:ext cx="3528392" cy="265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5832028"/>
            <a:ext cx="18671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Золотоверхий </a:t>
            </a:r>
            <a:r>
              <a:rPr lang="ru-RU" dirty="0" err="1"/>
              <a:t>Михайлівський</a:t>
            </a:r>
            <a:r>
              <a:rPr lang="ru-RU" dirty="0"/>
              <a:t> собор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21680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3"/>
            <a:ext cx="89289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Українське</a:t>
            </a:r>
            <a:r>
              <a:rPr lang="ru-RU" dirty="0"/>
              <a:t> </a:t>
            </a:r>
            <a:r>
              <a:rPr lang="ru-RU" dirty="0" err="1"/>
              <a:t>бароко</a:t>
            </a:r>
            <a:r>
              <a:rPr lang="ru-RU" dirty="0"/>
              <a:t> 17 ст. </a:t>
            </a:r>
            <a:r>
              <a:rPr lang="ru-RU" dirty="0" err="1"/>
              <a:t>називають</a:t>
            </a:r>
            <a:r>
              <a:rPr lang="ru-RU" dirty="0"/>
              <a:t> «</a:t>
            </a:r>
            <a:r>
              <a:rPr lang="ru-RU" dirty="0" err="1"/>
              <a:t>козацьким</a:t>
            </a:r>
            <a:r>
              <a:rPr lang="ru-RU" dirty="0"/>
              <a:t>», тому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козацтво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носієм</a:t>
            </a:r>
            <a:r>
              <a:rPr lang="ru-RU" dirty="0"/>
              <a:t> нового </a:t>
            </a:r>
            <a:r>
              <a:rPr lang="ru-RU" dirty="0" err="1"/>
              <a:t>художнього</a:t>
            </a:r>
            <a:r>
              <a:rPr lang="ru-RU" dirty="0"/>
              <a:t> смаку. Будучи </a:t>
            </a:r>
            <a:r>
              <a:rPr lang="ru-RU" dirty="0" err="1"/>
              <a:t>насамперед</a:t>
            </a:r>
            <a:r>
              <a:rPr lang="ru-RU" dirty="0"/>
              <a:t> </a:t>
            </a:r>
            <a:r>
              <a:rPr lang="ru-RU" dirty="0" err="1"/>
              <a:t>величезною</a:t>
            </a:r>
            <a:r>
              <a:rPr lang="ru-RU" dirty="0"/>
              <a:t> </a:t>
            </a:r>
            <a:r>
              <a:rPr lang="ru-RU" dirty="0" err="1"/>
              <a:t>військовою</a:t>
            </a:r>
            <a:r>
              <a:rPr lang="ru-RU" dirty="0"/>
              <a:t> і </a:t>
            </a:r>
            <a:r>
              <a:rPr lang="ru-RU" dirty="0" err="1"/>
              <a:t>значною</a:t>
            </a:r>
            <a:r>
              <a:rPr lang="ru-RU" dirty="0"/>
              <a:t> </a:t>
            </a:r>
            <a:r>
              <a:rPr lang="ru-RU" dirty="0" err="1"/>
              <a:t>суспільно-політичною</a:t>
            </a:r>
            <a:r>
              <a:rPr lang="ru-RU" dirty="0"/>
              <a:t> силою,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виявилось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здатним</a:t>
            </a:r>
            <a:r>
              <a:rPr lang="ru-RU" dirty="0"/>
              <a:t> </a:t>
            </a:r>
            <a:r>
              <a:rPr lang="ru-RU" dirty="0" err="1"/>
              <a:t>утворити</a:t>
            </a:r>
            <a:r>
              <a:rPr lang="ru-RU" dirty="0"/>
              <a:t> </a:t>
            </a:r>
            <a:r>
              <a:rPr lang="ru-RU" dirty="0" err="1"/>
              <a:t>власне</a:t>
            </a:r>
            <a:r>
              <a:rPr lang="ru-RU" dirty="0"/>
              <a:t> </a:t>
            </a:r>
            <a:r>
              <a:rPr lang="ru-RU" dirty="0" err="1"/>
              <a:t>творче</a:t>
            </a:r>
            <a:r>
              <a:rPr lang="ru-RU" dirty="0"/>
              <a:t> </a:t>
            </a:r>
            <a:r>
              <a:rPr lang="ru-RU" dirty="0" err="1"/>
              <a:t>середовище</a:t>
            </a:r>
            <a:r>
              <a:rPr lang="ru-RU" dirty="0"/>
              <a:t> й </a:t>
            </a:r>
            <a:r>
              <a:rPr lang="ru-RU" dirty="0" err="1"/>
              <a:t>виступати</a:t>
            </a:r>
            <a:r>
              <a:rPr lang="ru-RU" dirty="0"/>
              <a:t> на кону духовного </a:t>
            </a:r>
            <a:r>
              <a:rPr lang="ru-RU" dirty="0" err="1"/>
              <a:t>життя</a:t>
            </a:r>
            <a:r>
              <a:rPr lang="ru-RU" dirty="0"/>
              <a:t> народу </a:t>
            </a:r>
            <a:r>
              <a:rPr lang="ru-RU" dirty="0" err="1"/>
              <a:t>ще</a:t>
            </a:r>
            <a:r>
              <a:rPr lang="ru-RU" dirty="0"/>
              <a:t> й як </a:t>
            </a:r>
            <a:r>
              <a:rPr lang="ru-RU" dirty="0" err="1"/>
              <a:t>творець</a:t>
            </a:r>
            <a:r>
              <a:rPr lang="ru-RU" dirty="0"/>
              <a:t> </a:t>
            </a:r>
            <a:r>
              <a:rPr lang="ru-RU" dirty="0" err="1"/>
              <a:t>самобутніх</a:t>
            </a:r>
            <a:r>
              <a:rPr lang="ru-RU" dirty="0"/>
              <a:t> </a:t>
            </a:r>
            <a:r>
              <a:rPr lang="ru-RU" dirty="0" err="1"/>
              <a:t>художніх</a:t>
            </a:r>
            <a:r>
              <a:rPr lang="ru-RU" dirty="0"/>
              <a:t> </a:t>
            </a:r>
            <a:r>
              <a:rPr lang="ru-RU" dirty="0" err="1"/>
              <a:t>цінностей</a:t>
            </a:r>
            <a:r>
              <a:rPr lang="ru-RU" dirty="0"/>
              <a:t>.</a:t>
            </a:r>
          </a:p>
          <a:p>
            <a:r>
              <a:rPr lang="ru-RU" dirty="0" err="1"/>
              <a:t>Українське</a:t>
            </a:r>
            <a:r>
              <a:rPr lang="ru-RU" dirty="0"/>
              <a:t> </a:t>
            </a:r>
            <a:r>
              <a:rPr lang="ru-RU" dirty="0" err="1"/>
              <a:t>козацьке</a:t>
            </a:r>
            <a:r>
              <a:rPr lang="ru-RU" dirty="0"/>
              <a:t> </a:t>
            </a:r>
            <a:r>
              <a:rPr lang="ru-RU" dirty="0" err="1"/>
              <a:t>бароко</a:t>
            </a:r>
            <a:r>
              <a:rPr lang="ru-RU" dirty="0"/>
              <a:t> </a:t>
            </a:r>
            <a:r>
              <a:rPr lang="ru-RU" dirty="0" err="1"/>
              <a:t>розвивалось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впливом</a:t>
            </a:r>
            <a:r>
              <a:rPr lang="ru-RU" dirty="0"/>
              <a:t> норм </a:t>
            </a:r>
            <a:r>
              <a:rPr lang="ru-RU" dirty="0" err="1"/>
              <a:t>естетики</a:t>
            </a:r>
            <a:r>
              <a:rPr lang="ru-RU" dirty="0"/>
              <a:t>, з одного боку — </a:t>
            </a:r>
            <a:r>
              <a:rPr lang="ru-RU" dirty="0" err="1"/>
              <a:t>європейського</a:t>
            </a:r>
            <a:r>
              <a:rPr lang="ru-RU" dirty="0"/>
              <a:t> </a:t>
            </a:r>
            <a:r>
              <a:rPr lang="ru-RU" dirty="0" err="1"/>
              <a:t>бароко</a:t>
            </a:r>
            <a:r>
              <a:rPr lang="ru-RU" dirty="0"/>
              <a:t>, з другого — </a:t>
            </a:r>
            <a:r>
              <a:rPr lang="ru-RU" dirty="0" err="1"/>
              <a:t>народної</a:t>
            </a:r>
            <a:r>
              <a:rPr lang="ru-RU" dirty="0"/>
              <a:t>. Разом з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воно</a:t>
            </a:r>
            <a:r>
              <a:rPr lang="ru-RU" dirty="0"/>
              <a:t> є </a:t>
            </a:r>
            <a:r>
              <a:rPr lang="ru-RU" dirty="0" err="1"/>
              <a:t>ланкою</a:t>
            </a:r>
            <a:r>
              <a:rPr lang="ru-RU" dirty="0"/>
              <a:t> в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загальноєвропейської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, </a:t>
            </a:r>
            <a:r>
              <a:rPr lang="ru-RU" dirty="0" err="1"/>
              <a:t>становлячи</a:t>
            </a:r>
            <a:r>
              <a:rPr lang="ru-RU" dirty="0"/>
              <a:t> одну з </a:t>
            </a:r>
            <a:r>
              <a:rPr lang="ru-RU" dirty="0" err="1"/>
              <a:t>національних</a:t>
            </a:r>
            <a:r>
              <a:rPr lang="ru-RU" dirty="0"/>
              <a:t> </a:t>
            </a:r>
            <a:r>
              <a:rPr lang="ru-RU" dirty="0" err="1"/>
              <a:t>шкіл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великого </a:t>
            </a:r>
            <a:r>
              <a:rPr lang="ru-RU" dirty="0" err="1"/>
              <a:t>художнього</a:t>
            </a:r>
            <a:r>
              <a:rPr lang="ru-RU" dirty="0"/>
              <a:t> стилю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6386" name="Picture 2" descr="&amp;Fcy;&amp;acy;&amp;jcy;&amp;lcy;:Chodkiewicz dea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24944"/>
            <a:ext cx="5540920" cy="375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96136" y="5201589"/>
            <a:ext cx="31683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Франциск </a:t>
            </a:r>
            <a:r>
              <a:rPr lang="ru-RU" dirty="0" err="1"/>
              <a:t>Смуглевич</a:t>
            </a:r>
            <a:r>
              <a:rPr lang="ru-RU" dirty="0"/>
              <a:t>: «Смерть Яна Ходкевича в </a:t>
            </a:r>
            <a:r>
              <a:rPr lang="ru-RU" dirty="0" err="1"/>
              <a:t>Хотині</a:t>
            </a:r>
            <a:r>
              <a:rPr lang="ru-RU" dirty="0"/>
              <a:t> 1621 р»,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присутніх</a:t>
            </a:r>
            <a:r>
              <a:rPr lang="ru-RU" dirty="0"/>
              <a:t> - </a:t>
            </a:r>
            <a:r>
              <a:rPr lang="ru-RU" dirty="0" err="1"/>
              <a:t>П.Конашевич-Сагайдачний</a:t>
            </a:r>
            <a:r>
              <a:rPr lang="ru-RU" dirty="0"/>
              <a:t> в </a:t>
            </a:r>
            <a:r>
              <a:rPr lang="ru-RU" dirty="0" err="1"/>
              <a:t>червоному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1653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908" y="476672"/>
            <a:ext cx="62464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Бароко</a:t>
            </a:r>
            <a:r>
              <a:rPr lang="ru-RU" sz="2000" b="1" dirty="0" smtClean="0"/>
              <a:t> </a:t>
            </a:r>
            <a:r>
              <a:rPr lang="ru-RU" sz="2000" dirty="0" smtClean="0"/>
              <a:t>- стиль </a:t>
            </a:r>
            <a:r>
              <a:rPr lang="ru-RU" sz="2000" dirty="0"/>
              <a:t>у </a:t>
            </a:r>
            <a:r>
              <a:rPr lang="ru-RU" sz="2000" dirty="0" err="1"/>
              <a:t>європейському</a:t>
            </a:r>
            <a:r>
              <a:rPr lang="ru-RU" sz="2000" dirty="0"/>
              <a:t> </a:t>
            </a:r>
            <a:r>
              <a:rPr lang="ru-RU" sz="2000" dirty="0" err="1"/>
              <a:t>мистецтві</a:t>
            </a:r>
            <a:r>
              <a:rPr lang="ru-RU" sz="2000" dirty="0"/>
              <a:t> (</a:t>
            </a:r>
            <a:r>
              <a:rPr lang="ru-RU" sz="2000" dirty="0" err="1"/>
              <a:t>живопису</a:t>
            </a:r>
            <a:r>
              <a:rPr lang="ru-RU" sz="2000" dirty="0"/>
              <a:t>, </a:t>
            </a:r>
            <a:r>
              <a:rPr lang="ru-RU" sz="2000" dirty="0" err="1"/>
              <a:t>скульптурі</a:t>
            </a:r>
            <a:r>
              <a:rPr lang="ru-RU" sz="2000" dirty="0"/>
              <a:t>, </a:t>
            </a:r>
            <a:r>
              <a:rPr lang="ru-RU" sz="2000" dirty="0" err="1"/>
              <a:t>музиці</a:t>
            </a:r>
            <a:r>
              <a:rPr lang="ru-RU" sz="2000" dirty="0"/>
              <a:t>, </a:t>
            </a:r>
            <a:r>
              <a:rPr lang="ru-RU" sz="2000" dirty="0" err="1" smtClean="0"/>
              <a:t>літературі</a:t>
            </a:r>
            <a:r>
              <a:rPr lang="ru-RU" sz="2000" dirty="0"/>
              <a:t> </a:t>
            </a:r>
            <a:r>
              <a:rPr lang="ru-RU" sz="2000" dirty="0" smtClean="0"/>
              <a:t>та </a:t>
            </a:r>
            <a:r>
              <a:rPr lang="ru-RU" sz="2000" dirty="0" err="1" smtClean="0">
                <a:hlinkClick r:id="rId2" tooltip="Архітектурний стиль"/>
              </a:rPr>
              <a:t>архітектурі</a:t>
            </a:r>
            <a:r>
              <a:rPr lang="ru-RU" sz="2000" dirty="0" smtClean="0"/>
              <a:t> ) початку </a:t>
            </a:r>
            <a:r>
              <a:rPr lang="ru-RU" sz="2000" dirty="0"/>
              <a:t>16 — </a:t>
            </a:r>
            <a:r>
              <a:rPr lang="ru-RU" sz="2000" dirty="0" err="1"/>
              <a:t>кінця</a:t>
            </a:r>
            <a:r>
              <a:rPr lang="ru-RU" sz="2000" dirty="0"/>
              <a:t> 18 ст. </a:t>
            </a:r>
            <a:r>
              <a:rPr lang="ru-RU" sz="2000" dirty="0" err="1" smtClean="0"/>
              <a:t>Бароко</a:t>
            </a:r>
            <a:r>
              <a:rPr lang="ru-RU" sz="2000" dirty="0"/>
              <a:t> — стиль,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виникає</a:t>
            </a:r>
            <a:r>
              <a:rPr lang="ru-RU" sz="2000" dirty="0"/>
              <a:t> на </a:t>
            </a:r>
            <a:r>
              <a:rPr lang="ru-RU" sz="2000" dirty="0" err="1"/>
              <a:t>хвилі</a:t>
            </a:r>
            <a:r>
              <a:rPr lang="ru-RU" sz="2000" dirty="0"/>
              <a:t> </a:t>
            </a:r>
            <a:r>
              <a:rPr lang="ru-RU" sz="2000" dirty="0" err="1"/>
              <a:t>кризи</a:t>
            </a:r>
            <a:r>
              <a:rPr lang="ru-RU" sz="2000" dirty="0"/>
              <a:t> </a:t>
            </a:r>
            <a:r>
              <a:rPr lang="ru-RU" sz="2000" dirty="0" err="1">
                <a:hlinkClick r:id="rId3" tooltip="Гуманізм"/>
              </a:rPr>
              <a:t>гуманізму</a:t>
            </a:r>
            <a:r>
              <a:rPr lang="ru-RU" sz="2000" dirty="0"/>
              <a:t> і </a:t>
            </a:r>
            <a:r>
              <a:rPr lang="ru-RU" sz="2000" dirty="0" err="1"/>
              <a:t>народження</a:t>
            </a:r>
            <a:r>
              <a:rPr lang="ru-RU" sz="2000" dirty="0"/>
              <a:t> </a:t>
            </a:r>
            <a:r>
              <a:rPr lang="ru-RU" sz="2000" dirty="0" err="1">
                <a:hlinkClick r:id="rId4" tooltip="Маньєризм"/>
              </a:rPr>
              <a:t>маньєризму</a:t>
            </a:r>
            <a:r>
              <a:rPr lang="ru-RU" sz="2000" dirty="0"/>
              <a:t>. 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висловлює</a:t>
            </a:r>
            <a:r>
              <a:rPr lang="ru-RU" sz="2000" dirty="0"/>
              <a:t> </a:t>
            </a:r>
            <a:r>
              <a:rPr lang="ru-RU" sz="2000" dirty="0" err="1"/>
              <a:t>бажання</a:t>
            </a:r>
            <a:r>
              <a:rPr lang="ru-RU" sz="2000" dirty="0"/>
              <a:t> </a:t>
            </a:r>
            <a:r>
              <a:rPr lang="ru-RU" sz="2000" dirty="0" err="1"/>
              <a:t>насолоджуватись</a:t>
            </a:r>
            <a:r>
              <a:rPr lang="ru-RU" sz="2000" dirty="0"/>
              <a:t> </a:t>
            </a:r>
            <a:r>
              <a:rPr lang="ru-RU" sz="2000" dirty="0" err="1"/>
              <a:t>дарунками</a:t>
            </a:r>
            <a:r>
              <a:rPr lang="ru-RU" sz="2000" dirty="0"/>
              <a:t> </a:t>
            </a:r>
            <a:r>
              <a:rPr lang="ru-RU" sz="2000" dirty="0" err="1"/>
              <a:t>життя</a:t>
            </a:r>
            <a:r>
              <a:rPr lang="ru-RU" sz="2000" dirty="0"/>
              <a:t>, </a:t>
            </a:r>
            <a:r>
              <a:rPr lang="ru-RU" sz="2000" dirty="0" err="1"/>
              <a:t>мистецтва</a:t>
            </a:r>
            <a:r>
              <a:rPr lang="ru-RU" sz="2000" dirty="0"/>
              <a:t> і </a:t>
            </a:r>
            <a:r>
              <a:rPr lang="ru-RU" sz="2000" dirty="0" err="1"/>
              <a:t>природи</a:t>
            </a:r>
            <a:r>
              <a:rPr lang="ru-RU" sz="2000" dirty="0"/>
              <a:t>.</a:t>
            </a:r>
            <a:endParaRPr lang="pt-BR" sz="2000" dirty="0"/>
          </a:p>
        </p:txBody>
      </p:sp>
      <p:pic>
        <p:nvPicPr>
          <p:cNvPr id="1026" name="Picture 2" descr="&amp;Fcy;&amp;acy;&amp;jcy;&amp;lcy;:Santa Susanna (Rome) - facad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2060848"/>
            <a:ext cx="3568612" cy="448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5908" y="570909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 smtClean="0"/>
              <a:t>Церква</a:t>
            </a:r>
            <a:r>
              <a:rPr lang="ru-RU" sz="2000" dirty="0" smtClean="0"/>
              <a:t> </a:t>
            </a:r>
            <a:r>
              <a:rPr lang="ru-RU" sz="2000" dirty="0">
                <a:hlinkClick r:id="rId6" tooltip="Санта Сусана (Рим)"/>
              </a:rPr>
              <a:t>Св. </a:t>
            </a:r>
            <a:r>
              <a:rPr lang="ru-RU" sz="2000" dirty="0" err="1">
                <a:hlinkClick r:id="rId6" tooltip="Санта Сусана (Рим)"/>
              </a:rPr>
              <a:t>Сусанни</a:t>
            </a:r>
            <a:r>
              <a:rPr lang="ru-RU" sz="2000" dirty="0"/>
              <a:t> у </a:t>
            </a:r>
            <a:r>
              <a:rPr lang="ru-RU" sz="2000" dirty="0">
                <a:hlinkClick r:id="rId7" tooltip="Рим"/>
              </a:rPr>
              <a:t>Римі</a:t>
            </a:r>
            <a:r>
              <a:rPr lang="ru-RU" sz="2000" dirty="0"/>
              <a:t>, один з перших </a:t>
            </a:r>
            <a:r>
              <a:rPr lang="ru-RU" sz="2000" dirty="0" err="1"/>
              <a:t>зразків</a:t>
            </a:r>
            <a:r>
              <a:rPr lang="ru-RU" sz="2000" dirty="0"/>
              <a:t> </a:t>
            </a:r>
            <a:r>
              <a:rPr lang="ru-RU" sz="2000" dirty="0" err="1"/>
              <a:t>римського</a:t>
            </a:r>
            <a:r>
              <a:rPr lang="ru-RU" sz="2000" dirty="0"/>
              <a:t> </a:t>
            </a:r>
            <a:r>
              <a:rPr lang="ru-RU" sz="2000" dirty="0" err="1"/>
              <a:t>бароко</a:t>
            </a:r>
            <a:r>
              <a:rPr lang="ru-RU" sz="2000" dirty="0"/>
              <a:t>, 1603 </a:t>
            </a:r>
            <a:r>
              <a:rPr lang="ru-RU" sz="2000" dirty="0" err="1"/>
              <a:t>рік</a:t>
            </a:r>
            <a:r>
              <a:rPr lang="ru-RU" sz="2000" dirty="0"/>
              <a:t>.</a:t>
            </a:r>
            <a:endParaRPr lang="pt-BR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5736" y="227687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/>
              <a:t>Основні</a:t>
            </a:r>
            <a:r>
              <a:rPr lang="ru-RU" sz="2000" dirty="0"/>
              <a:t> </a:t>
            </a:r>
            <a:r>
              <a:rPr lang="ru-RU" sz="2000" dirty="0" err="1"/>
              <a:t>риси</a:t>
            </a:r>
            <a:r>
              <a:rPr lang="ru-RU" sz="2000" dirty="0"/>
              <a:t> стилю </a:t>
            </a:r>
            <a:r>
              <a:rPr lang="ru-RU" sz="2000" dirty="0" err="1"/>
              <a:t>бароко</a:t>
            </a:r>
            <a:r>
              <a:rPr lang="ru-RU" sz="2000" dirty="0"/>
              <a:t> — </a:t>
            </a:r>
            <a:r>
              <a:rPr lang="ru-RU" sz="2000" dirty="0" err="1"/>
              <a:t>парадність</a:t>
            </a:r>
            <a:r>
              <a:rPr lang="ru-RU" sz="2000" dirty="0"/>
              <a:t>, </a:t>
            </a:r>
            <a:r>
              <a:rPr lang="ru-RU" sz="2000" dirty="0" err="1"/>
              <a:t>урочистість</a:t>
            </a:r>
            <a:r>
              <a:rPr lang="ru-RU" sz="2000" dirty="0"/>
              <a:t>, </a:t>
            </a:r>
            <a:r>
              <a:rPr lang="ru-RU" sz="2000" dirty="0" err="1"/>
              <a:t>пишність</a:t>
            </a:r>
            <a:r>
              <a:rPr lang="ru-RU" sz="2000" dirty="0"/>
              <a:t>, </a:t>
            </a:r>
            <a:r>
              <a:rPr lang="ru-RU" sz="2000" dirty="0" err="1"/>
              <a:t>динамічність</a:t>
            </a:r>
            <a:r>
              <a:rPr lang="ru-RU" sz="2000" dirty="0"/>
              <a:t>. </a:t>
            </a:r>
            <a:r>
              <a:rPr lang="ru-RU" sz="2000" dirty="0" err="1"/>
              <a:t>Батьківщиною</a:t>
            </a:r>
            <a:r>
              <a:rPr lang="ru-RU" sz="2000" dirty="0"/>
              <a:t> </a:t>
            </a:r>
            <a:r>
              <a:rPr lang="ru-RU" sz="2000" dirty="0" err="1"/>
              <a:t>бароко</a:t>
            </a:r>
            <a:r>
              <a:rPr lang="ru-RU" sz="2000" dirty="0"/>
              <a:t> </a:t>
            </a:r>
            <a:r>
              <a:rPr lang="ru-RU" sz="2000" dirty="0" err="1"/>
              <a:t>вважається</a:t>
            </a:r>
            <a:r>
              <a:rPr lang="ru-RU" sz="2000" dirty="0"/>
              <a:t> </a:t>
            </a:r>
            <a:r>
              <a:rPr lang="ru-RU" sz="2000" dirty="0" err="1" smtClean="0"/>
              <a:t>Італія</a:t>
            </a:r>
            <a:r>
              <a:rPr lang="ru-RU" sz="2000" dirty="0" smtClean="0"/>
              <a:t>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875059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Загальна</a:t>
            </a:r>
            <a:r>
              <a:rPr lang="ru-RU" b="1" dirty="0"/>
              <a:t> характеристика</a:t>
            </a:r>
            <a:br>
              <a:rPr lang="ru-RU" b="1" dirty="0"/>
            </a:br>
            <a:endParaRPr lang="pt-BR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052737"/>
            <a:ext cx="87129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Характерною є </a:t>
            </a:r>
            <a:r>
              <a:rPr lang="ru-RU" sz="2000" dirty="0" err="1"/>
              <a:t>пишнота</a:t>
            </a:r>
            <a:r>
              <a:rPr lang="ru-RU" sz="2000" dirty="0"/>
              <a:t>, </a:t>
            </a:r>
            <a:r>
              <a:rPr lang="ru-RU" sz="2000" dirty="0" err="1"/>
              <a:t>парадність</a:t>
            </a:r>
            <a:r>
              <a:rPr lang="ru-RU" sz="2000" dirty="0"/>
              <a:t>, </a:t>
            </a:r>
            <a:r>
              <a:rPr lang="ru-RU" sz="2000" dirty="0" err="1"/>
              <a:t>яскравість</a:t>
            </a:r>
            <a:r>
              <a:rPr lang="ru-RU" sz="2000" dirty="0"/>
              <a:t> </a:t>
            </a:r>
            <a:r>
              <a:rPr lang="ru-RU" sz="2000" dirty="0" err="1"/>
              <a:t>кольорів</a:t>
            </a:r>
            <a:r>
              <a:rPr lang="ru-RU" sz="2000" dirty="0"/>
              <a:t>, </a:t>
            </a:r>
            <a:r>
              <a:rPr lang="ru-RU" sz="2000" dirty="0" err="1"/>
              <a:t>контрастність</a:t>
            </a:r>
            <a:r>
              <a:rPr lang="ru-RU" sz="2000" dirty="0"/>
              <a:t>, </a:t>
            </a:r>
            <a:r>
              <a:rPr lang="ru-RU" sz="2000" dirty="0" err="1"/>
              <a:t>екстравагантність</a:t>
            </a:r>
            <a:r>
              <a:rPr lang="ru-RU" sz="2000" dirty="0"/>
              <a:t> орнаменту, </a:t>
            </a:r>
            <a:r>
              <a:rPr lang="ru-RU" sz="2000" dirty="0" err="1"/>
              <a:t>асиметрія</a:t>
            </a:r>
            <a:r>
              <a:rPr lang="ru-RU" sz="2000" dirty="0"/>
              <a:t> </a:t>
            </a:r>
            <a:r>
              <a:rPr lang="ru-RU" sz="2000" dirty="0" err="1"/>
              <a:t>конструкцій</a:t>
            </a:r>
            <a:r>
              <a:rPr lang="ru-RU" sz="2000" dirty="0"/>
              <a:t>. В </a:t>
            </a:r>
            <a:r>
              <a:rPr lang="ru-RU" sz="2000" dirty="0" err="1">
                <a:hlinkClick r:id="rId2" tooltip="Архітектура бароко"/>
              </a:rPr>
              <a:t>бароковій</a:t>
            </a:r>
            <a:r>
              <a:rPr lang="ru-RU" sz="2000" dirty="0">
                <a:hlinkClick r:id="rId2" tooltip="Архітектура бароко"/>
              </a:rPr>
              <a:t> </a:t>
            </a:r>
            <a:r>
              <a:rPr lang="ru-RU" sz="2000" dirty="0" err="1">
                <a:hlinkClick r:id="rId2" tooltip="Архітектура бароко"/>
              </a:rPr>
              <a:t>архітектурі</a:t>
            </a:r>
            <a:r>
              <a:rPr lang="ru-RU" sz="2000" dirty="0"/>
              <a:t> </a:t>
            </a:r>
            <a:r>
              <a:rPr lang="ru-RU" sz="2000" dirty="0" err="1"/>
              <a:t>панують</a:t>
            </a:r>
            <a:r>
              <a:rPr lang="ru-RU" sz="2000" dirty="0"/>
              <a:t> </a:t>
            </a:r>
            <a:r>
              <a:rPr lang="ru-RU" sz="2000" dirty="0" err="1"/>
              <a:t>сильні</a:t>
            </a:r>
            <a:r>
              <a:rPr lang="ru-RU" sz="2000" dirty="0"/>
              <a:t> </a:t>
            </a:r>
            <a:r>
              <a:rPr lang="ru-RU" sz="2000" dirty="0" err="1"/>
              <a:t>контрасти</a:t>
            </a:r>
            <a:r>
              <a:rPr lang="ru-RU" sz="2000" dirty="0"/>
              <a:t> </a:t>
            </a:r>
            <a:r>
              <a:rPr lang="ru-RU" sz="2000" dirty="0" err="1"/>
              <a:t>об'ємів</a:t>
            </a:r>
            <a:r>
              <a:rPr lang="ru-RU" sz="2000" dirty="0"/>
              <a:t>, </a:t>
            </a:r>
            <a:r>
              <a:rPr lang="ru-RU" sz="2000" dirty="0" err="1"/>
              <a:t>перебільшена</a:t>
            </a:r>
            <a:r>
              <a:rPr lang="ru-RU" sz="2000" dirty="0"/>
              <a:t> пластика </a:t>
            </a:r>
            <a:r>
              <a:rPr lang="ru-RU" sz="2000" dirty="0" err="1"/>
              <a:t>фасадів</a:t>
            </a:r>
            <a:r>
              <a:rPr lang="ru-RU" sz="2000" dirty="0"/>
              <a:t>, </a:t>
            </a:r>
            <a:r>
              <a:rPr lang="ru-RU" sz="2000" dirty="0" err="1"/>
              <a:t>ефекти</a:t>
            </a:r>
            <a:r>
              <a:rPr lang="ru-RU" sz="2000" dirty="0"/>
              <a:t> </a:t>
            </a:r>
            <a:r>
              <a:rPr lang="ru-RU" sz="2000" dirty="0" err="1"/>
              <a:t>світлотіні</a:t>
            </a:r>
            <a:r>
              <a:rPr lang="ru-RU" sz="2000" dirty="0"/>
              <a:t> та </a:t>
            </a:r>
            <a:r>
              <a:rPr lang="ru-RU" sz="2000" dirty="0" err="1"/>
              <a:t>кольору</a:t>
            </a:r>
            <a:r>
              <a:rPr lang="ru-RU" sz="2000" dirty="0"/>
              <a:t>. </a:t>
            </a:r>
            <a:r>
              <a:rPr lang="ru-RU" sz="2000" dirty="0" err="1">
                <a:hlinkClick r:id="rId3" tooltip="Живопис"/>
              </a:rPr>
              <a:t>Живопис</a:t>
            </a:r>
            <a:r>
              <a:rPr lang="ru-RU" sz="2000" dirty="0"/>
              <a:t> і скульптура </a:t>
            </a:r>
            <a:r>
              <a:rPr lang="ru-RU" sz="2000" dirty="0" err="1"/>
              <a:t>відзначаються</a:t>
            </a:r>
            <a:r>
              <a:rPr lang="ru-RU" sz="2000" dirty="0"/>
              <a:t> декоративно-</a:t>
            </a:r>
            <a:r>
              <a:rPr lang="ru-RU" sz="2000" dirty="0" err="1"/>
              <a:t>театральними</a:t>
            </a:r>
            <a:r>
              <a:rPr lang="ru-RU" sz="2000" dirty="0"/>
              <a:t> </a:t>
            </a:r>
            <a:r>
              <a:rPr lang="ru-RU" sz="2000" dirty="0" err="1"/>
              <a:t>композиціями</a:t>
            </a:r>
            <a:r>
              <a:rPr lang="ru-RU" sz="2000" dirty="0"/>
              <a:t>, тонкою </a:t>
            </a:r>
            <a:r>
              <a:rPr lang="ru-RU" sz="2000" dirty="0" err="1"/>
              <a:t>розробкою</a:t>
            </a:r>
            <a:r>
              <a:rPr lang="ru-RU" sz="2000" dirty="0"/>
              <a:t> колориту і </a:t>
            </a:r>
            <a:r>
              <a:rPr lang="ru-RU" sz="2000" dirty="0" err="1"/>
              <a:t>ефектів</a:t>
            </a:r>
            <a:r>
              <a:rPr lang="ru-RU" sz="2000" dirty="0"/>
              <a:t> </a:t>
            </a:r>
            <a:r>
              <a:rPr lang="ru-RU" sz="2000" dirty="0" err="1"/>
              <a:t>освітлення</a:t>
            </a:r>
            <a:r>
              <a:rPr lang="ru-RU" sz="2000" dirty="0"/>
              <a:t>, </a:t>
            </a:r>
            <a:r>
              <a:rPr lang="ru-RU" sz="2000" dirty="0" err="1"/>
              <a:t>ускладненою</a:t>
            </a:r>
            <a:r>
              <a:rPr lang="ru-RU" sz="2000" dirty="0"/>
              <a:t> пластикою, </a:t>
            </a:r>
            <a:r>
              <a:rPr lang="ru-RU" sz="2000" dirty="0" err="1"/>
              <a:t>парадністю</a:t>
            </a:r>
            <a:r>
              <a:rPr lang="ru-RU" sz="2000" dirty="0"/>
              <a:t>. У </a:t>
            </a:r>
            <a:r>
              <a:rPr lang="ru-RU" sz="2000" dirty="0" err="1">
                <a:hlinkClick r:id="rId4" tooltip="Музика"/>
              </a:rPr>
              <a:t>музиці</a:t>
            </a:r>
            <a:r>
              <a:rPr lang="ru-RU" sz="2000" dirty="0"/>
              <a:t> — </a:t>
            </a:r>
            <a:r>
              <a:rPr lang="ru-RU" sz="2000" dirty="0" err="1"/>
              <a:t>поява</a:t>
            </a:r>
            <a:r>
              <a:rPr lang="ru-RU" sz="2000" dirty="0"/>
              <a:t> </a:t>
            </a:r>
            <a:r>
              <a:rPr lang="ru-RU" sz="2000" dirty="0">
                <a:hlinkClick r:id="rId5" tooltip="Опера"/>
              </a:rPr>
              <a:t>опери</a:t>
            </a:r>
            <a:r>
              <a:rPr lang="ru-RU" sz="2000" dirty="0"/>
              <a:t>, </a:t>
            </a:r>
            <a:r>
              <a:rPr lang="ru-RU" sz="2000" dirty="0" err="1"/>
              <a:t>розвиток</a:t>
            </a:r>
            <a:r>
              <a:rPr lang="ru-RU" sz="2000" dirty="0"/>
              <a:t> </a:t>
            </a:r>
            <a:r>
              <a:rPr lang="ru-RU" sz="2000" dirty="0" err="1"/>
              <a:t>вільного</a:t>
            </a:r>
            <a:r>
              <a:rPr lang="ru-RU" sz="2000" dirty="0"/>
              <a:t> </a:t>
            </a:r>
            <a:r>
              <a:rPr lang="ru-RU" sz="2000" dirty="0" err="1"/>
              <a:t>поліфонічного</a:t>
            </a:r>
            <a:r>
              <a:rPr lang="ru-RU" sz="2000" dirty="0"/>
              <a:t> </a:t>
            </a:r>
            <a:r>
              <a:rPr lang="ru-RU" sz="2000" dirty="0" smtClean="0"/>
              <a:t>стилю.</a:t>
            </a:r>
            <a:endParaRPr lang="pt-BR" sz="2000" dirty="0"/>
          </a:p>
        </p:txBody>
      </p:sp>
      <p:pic>
        <p:nvPicPr>
          <p:cNvPr id="2050" name="Picture 2" descr="&amp;Fcy;&amp;acy;&amp;jcy;&amp;lcy;:Michelangelo-Buonarroti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020143"/>
            <a:ext cx="2916957" cy="375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87128" y="6139966"/>
            <a:ext cx="4788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Засновником</a:t>
            </a:r>
            <a:r>
              <a:rPr lang="ru-RU" dirty="0"/>
              <a:t> </a:t>
            </a:r>
            <a:r>
              <a:rPr lang="ru-RU" dirty="0" err="1"/>
              <a:t>бароко</a:t>
            </a:r>
            <a:r>
              <a:rPr lang="ru-RU" dirty="0"/>
              <a:t> в </a:t>
            </a:r>
            <a:r>
              <a:rPr lang="ru-RU" dirty="0" err="1"/>
              <a:t>Італії</a:t>
            </a:r>
            <a:r>
              <a:rPr lang="ru-RU" dirty="0"/>
              <a:t> </a:t>
            </a:r>
            <a:r>
              <a:rPr lang="ru-RU" dirty="0" err="1"/>
              <a:t>вважають</a:t>
            </a:r>
            <a:r>
              <a:rPr lang="ru-RU" dirty="0"/>
              <a:t> </a:t>
            </a:r>
            <a:r>
              <a:rPr lang="ru-RU" dirty="0" err="1">
                <a:hlinkClick r:id="rId7" tooltip="Мікеланджело Буонаротті"/>
              </a:rPr>
              <a:t>Мікеланджело</a:t>
            </a:r>
            <a:r>
              <a:rPr lang="ru-RU" dirty="0">
                <a:hlinkClick r:id="rId7" tooltip="Мікеланджело Буонаротті"/>
              </a:rPr>
              <a:t> </a:t>
            </a:r>
            <a:r>
              <a:rPr lang="ru-RU" dirty="0" err="1">
                <a:hlinkClick r:id="rId7" tooltip="Мікеланджело Буонаротті"/>
              </a:rPr>
              <a:t>Буонаротті</a:t>
            </a:r>
            <a:r>
              <a:rPr lang="ru-RU" dirty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21166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Бароко</a:t>
            </a:r>
            <a:r>
              <a:rPr lang="ru-RU" b="1" dirty="0"/>
              <a:t> в </a:t>
            </a:r>
            <a:r>
              <a:rPr lang="ru-RU" b="1" dirty="0" err="1"/>
              <a:t>архітектурі</a:t>
            </a:r>
            <a:r>
              <a:rPr lang="ru-RU" b="1" dirty="0"/>
              <a:t/>
            </a:r>
            <a:br>
              <a:rPr lang="ru-RU" b="1" dirty="0"/>
            </a:br>
            <a:endParaRPr lang="pt-BR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24745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Основн</a:t>
            </a:r>
            <a:r>
              <a:rPr lang="en-US" dirty="0" smtClean="0"/>
              <a:t>i</a:t>
            </a:r>
            <a:r>
              <a:rPr lang="ru-RU" dirty="0" smtClean="0"/>
              <a:t> </a:t>
            </a:r>
            <a:r>
              <a:rPr lang="ru-RU" dirty="0" err="1"/>
              <a:t>р</a:t>
            </a:r>
            <a:r>
              <a:rPr lang="ru-RU" dirty="0" err="1" smtClean="0"/>
              <a:t>иси</a:t>
            </a:r>
            <a:r>
              <a:rPr lang="ru-RU" dirty="0" smtClean="0"/>
              <a:t> </a:t>
            </a:r>
            <a:r>
              <a:rPr lang="ru-RU" dirty="0" err="1" smtClean="0"/>
              <a:t>арх</a:t>
            </a:r>
            <a:r>
              <a:rPr lang="en-US" dirty="0" smtClean="0"/>
              <a:t>i</a:t>
            </a:r>
            <a:r>
              <a:rPr lang="ru-RU" dirty="0" err="1" smtClean="0"/>
              <a:t>тектури</a:t>
            </a:r>
            <a:r>
              <a:rPr lang="ru-RU" dirty="0" smtClean="0"/>
              <a:t> </a:t>
            </a:r>
            <a:r>
              <a:rPr lang="ru-RU" dirty="0" err="1"/>
              <a:t>б</a:t>
            </a:r>
            <a:r>
              <a:rPr lang="ru-RU" dirty="0" err="1" smtClean="0"/>
              <a:t>ароко</a:t>
            </a:r>
            <a:r>
              <a:rPr lang="ru-RU" dirty="0" smtClean="0"/>
              <a:t> </a:t>
            </a:r>
            <a:r>
              <a:rPr lang="ru-RU" dirty="0"/>
              <a:t>- у церквах - </a:t>
            </a:r>
            <a:r>
              <a:rPr lang="ru-RU" dirty="0" err="1"/>
              <a:t>широкі</a:t>
            </a:r>
            <a:r>
              <a:rPr lang="ru-RU" dirty="0"/>
              <a:t> </a:t>
            </a:r>
            <a:r>
              <a:rPr lang="ru-RU" dirty="0" err="1"/>
              <a:t>нефи</a:t>
            </a:r>
            <a:r>
              <a:rPr lang="ru-RU" dirty="0"/>
              <a:t>, </a:t>
            </a:r>
            <a:r>
              <a:rPr lang="ru-RU" dirty="0" err="1"/>
              <a:t>іноді</a:t>
            </a:r>
            <a:r>
              <a:rPr lang="ru-RU" dirty="0"/>
              <a:t> </a:t>
            </a:r>
            <a:r>
              <a:rPr lang="ru-RU" dirty="0" err="1"/>
              <a:t>овальної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- </a:t>
            </a:r>
            <a:r>
              <a:rPr lang="ru-RU" dirty="0" err="1"/>
              <a:t>часткова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свідома</a:t>
            </a:r>
            <a:r>
              <a:rPr lang="ru-RU" dirty="0"/>
              <a:t> </a:t>
            </a:r>
            <a:r>
              <a:rPr lang="ru-RU" dirty="0" err="1"/>
              <a:t>неповнота</a:t>
            </a:r>
            <a:r>
              <a:rPr lang="ru-RU" dirty="0"/>
              <a:t> </a:t>
            </a:r>
            <a:r>
              <a:rPr lang="ru-RU" dirty="0" err="1"/>
              <a:t>архітектурних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- </a:t>
            </a:r>
            <a:r>
              <a:rPr lang="ru-RU" dirty="0" err="1"/>
              <a:t>ефектне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світла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сильних</a:t>
            </a:r>
            <a:r>
              <a:rPr lang="ru-RU" dirty="0"/>
              <a:t> </a:t>
            </a:r>
            <a:r>
              <a:rPr lang="ru-RU" dirty="0" err="1"/>
              <a:t>контрастів</a:t>
            </a:r>
            <a:r>
              <a:rPr lang="ru-RU" dirty="0"/>
              <a:t> </a:t>
            </a:r>
            <a:r>
              <a:rPr lang="ru-RU" dirty="0" err="1"/>
              <a:t>світла</a:t>
            </a:r>
            <a:r>
              <a:rPr lang="ru-RU" dirty="0"/>
              <a:t> і </a:t>
            </a:r>
            <a:r>
              <a:rPr lang="ru-RU" dirty="0" err="1"/>
              <a:t>тіні</a:t>
            </a:r>
            <a:r>
              <a:rPr lang="ru-RU" dirty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/>
              <a:t>рівномірне</a:t>
            </a:r>
            <a:r>
              <a:rPr lang="ru-RU" dirty="0"/>
              <a:t> </a:t>
            </a:r>
            <a:r>
              <a:rPr lang="ru-RU" dirty="0" err="1"/>
              <a:t>освітлення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кількох</a:t>
            </a:r>
            <a:r>
              <a:rPr lang="ru-RU" dirty="0"/>
              <a:t> </a:t>
            </a:r>
            <a:r>
              <a:rPr lang="ru-RU" dirty="0" err="1" smtClean="0"/>
              <a:t>вікон,розкішне</a:t>
            </a:r>
            <a:r>
              <a:rPr lang="ru-RU" dirty="0" smtClean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кольорів</a:t>
            </a:r>
            <a:r>
              <a:rPr lang="ru-RU" dirty="0"/>
              <a:t> і </a:t>
            </a:r>
            <a:r>
              <a:rPr lang="ru-RU" dirty="0" err="1" smtClean="0"/>
              <a:t>орнаментів</a:t>
            </a:r>
            <a:r>
              <a:rPr lang="ru-RU" dirty="0" smtClean="0"/>
              <a:t>.</a:t>
            </a:r>
            <a:endParaRPr lang="pt-BR" dirty="0"/>
          </a:p>
        </p:txBody>
      </p:sp>
      <p:pic>
        <p:nvPicPr>
          <p:cNvPr id="3074" name="Picture 2" descr="&amp;Fcy;&amp;acy;&amp;jcy;&amp;lcy;:PalacioRea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3" y="2708920"/>
            <a:ext cx="4372231" cy="363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9176" y="6381328"/>
            <a:ext cx="2526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Мадрид, палац </a:t>
            </a:r>
            <a:r>
              <a:rPr lang="ru-RU" dirty="0" err="1"/>
              <a:t>Орьєнте</a:t>
            </a:r>
            <a:endParaRPr lang="pt-BR" dirty="0"/>
          </a:p>
        </p:txBody>
      </p:sp>
      <p:pic>
        <p:nvPicPr>
          <p:cNvPr id="3076" name="Picture 4" descr="http://upload.wikimedia.org/wikipedia/commons/thumb/7/71/Stift_melk_001_2004.jpg/800px-Stift_melk_001_2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567" y="2708920"/>
            <a:ext cx="4551335" cy="283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80112" y="5661248"/>
            <a:ext cx="3066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Монастир</a:t>
            </a:r>
            <a:r>
              <a:rPr lang="ru-RU" dirty="0"/>
              <a:t> в </a:t>
            </a:r>
            <a:r>
              <a:rPr lang="ru-RU" dirty="0" err="1"/>
              <a:t>Мельку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64180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Бароко</a:t>
            </a:r>
            <a:r>
              <a:rPr lang="ru-RU" b="1" dirty="0"/>
              <a:t> в </a:t>
            </a:r>
            <a:r>
              <a:rPr lang="ru-RU" b="1" dirty="0" err="1"/>
              <a:t>ювелірній</a:t>
            </a:r>
            <a:r>
              <a:rPr lang="ru-RU" b="1" dirty="0"/>
              <a:t> </a:t>
            </a:r>
            <a:r>
              <a:rPr lang="ru-RU" b="1" dirty="0" err="1"/>
              <a:t>справі</a:t>
            </a:r>
            <a:r>
              <a:rPr lang="ru-RU" b="1" dirty="0"/>
              <a:t/>
            </a:r>
            <a:br>
              <a:rPr lang="ru-RU" b="1" dirty="0"/>
            </a:br>
            <a:endParaRPr lang="pt-BR" dirty="0"/>
          </a:p>
        </p:txBody>
      </p:sp>
      <p:pic>
        <p:nvPicPr>
          <p:cNvPr id="5124" name="Picture 4" descr="&amp;Fcy;&amp;acy;&amp;jcy;&amp;lcy;:Vessel1590 La County Museum Californ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64" y="1196752"/>
            <a:ext cx="4067606" cy="305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2964" y="430529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Келих</a:t>
            </a:r>
            <a:r>
              <a:rPr lang="ru-RU" dirty="0"/>
              <a:t> з </a:t>
            </a:r>
            <a:r>
              <a:rPr lang="ru-RU" dirty="0" err="1"/>
              <a:t>морським</a:t>
            </a:r>
            <a:r>
              <a:rPr lang="ru-RU" dirty="0"/>
              <a:t> конем, </a:t>
            </a:r>
            <a:r>
              <a:rPr lang="ru-RU" dirty="0" err="1"/>
              <a:t>майстерні</a:t>
            </a:r>
            <a:r>
              <a:rPr lang="ru-RU" dirty="0"/>
              <a:t> </a:t>
            </a:r>
            <a:r>
              <a:rPr lang="ru-RU" dirty="0" err="1"/>
              <a:t>Німеччини</a:t>
            </a:r>
            <a:r>
              <a:rPr lang="ru-RU" dirty="0"/>
              <a:t>. </a:t>
            </a:r>
            <a:endParaRPr lang="pt-BR" dirty="0"/>
          </a:p>
        </p:txBody>
      </p:sp>
      <p:pic>
        <p:nvPicPr>
          <p:cNvPr id="5126" name="Picture 6" descr="&amp;Fcy;&amp;acy;&amp;jcy;&amp;lcy;:Hans Kellner - Covered &quot;Grapes&quot; Cup with Bacchus - Walters 5718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964" y="1848151"/>
            <a:ext cx="3882281" cy="491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65104" y="119108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Келих</a:t>
            </a:r>
            <a:r>
              <a:rPr lang="ru-RU" dirty="0"/>
              <a:t> «</a:t>
            </a:r>
            <a:r>
              <a:rPr lang="ru-RU" dirty="0" err="1"/>
              <a:t>Виноградне</a:t>
            </a:r>
            <a:r>
              <a:rPr lang="ru-RU" dirty="0"/>
              <a:t> </a:t>
            </a:r>
            <a:r>
              <a:rPr lang="ru-RU" dirty="0" err="1"/>
              <a:t>гроно</a:t>
            </a:r>
            <a:r>
              <a:rPr lang="ru-RU" dirty="0"/>
              <a:t> і Вакх», </a:t>
            </a:r>
            <a:r>
              <a:rPr lang="ru-RU" dirty="0" err="1"/>
              <a:t>Волтерс</a:t>
            </a:r>
            <a:r>
              <a:rPr lang="ru-RU" dirty="0"/>
              <a:t> арт музей, Балтимор.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9788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Живопис бароко</a:t>
            </a:r>
            <a:br>
              <a:rPr lang="uk-UA" b="1" dirty="0"/>
            </a:br>
            <a:endParaRPr lang="pt-BR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124744"/>
            <a:ext cx="90364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Римі, </a:t>
            </a:r>
            <a:r>
              <a:rPr lang="ru-RU" dirty="0" err="1"/>
              <a:t>офіційній</a:t>
            </a:r>
            <a:r>
              <a:rPr lang="ru-RU" dirty="0"/>
              <a:t> </a:t>
            </a:r>
            <a:r>
              <a:rPr lang="ru-RU" dirty="0" err="1"/>
              <a:t>столиці</a:t>
            </a:r>
            <a:r>
              <a:rPr lang="ru-RU" dirty="0"/>
              <a:t> </a:t>
            </a:r>
            <a:r>
              <a:rPr lang="ru-RU" dirty="0" err="1"/>
              <a:t>папи</a:t>
            </a:r>
            <a:r>
              <a:rPr lang="ru-RU" dirty="0"/>
              <a:t> </a:t>
            </a:r>
            <a:r>
              <a:rPr lang="ru-RU" dirty="0" err="1"/>
              <a:t>римського</a:t>
            </a:r>
            <a:r>
              <a:rPr lang="ru-RU" dirty="0"/>
              <a:t>, </a:t>
            </a:r>
            <a:r>
              <a:rPr lang="ru-RU" dirty="0" err="1"/>
              <a:t>склалася</a:t>
            </a:r>
            <a:r>
              <a:rPr lang="ru-RU" dirty="0"/>
              <a:t> так звана </a:t>
            </a:r>
            <a:r>
              <a:rPr lang="ru-RU" dirty="0" err="1"/>
              <a:t>Велична</a:t>
            </a:r>
            <a:r>
              <a:rPr lang="ru-RU" dirty="0"/>
              <a:t> манера в </a:t>
            </a:r>
            <a:r>
              <a:rPr lang="ru-RU" dirty="0" err="1" smtClean="0"/>
              <a:t>живопису.Цей</a:t>
            </a:r>
            <a:r>
              <a:rPr lang="ru-RU" dirty="0" smtClean="0"/>
              <a:t> </a:t>
            </a:r>
            <a:r>
              <a:rPr lang="ru-RU" dirty="0" err="1"/>
              <a:t>живопис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абсолютно </a:t>
            </a:r>
            <a:r>
              <a:rPr lang="ru-RU" dirty="0" err="1"/>
              <a:t>пов'язаний</a:t>
            </a:r>
            <a:r>
              <a:rPr lang="ru-RU" dirty="0"/>
              <a:t> з </a:t>
            </a:r>
            <a:r>
              <a:rPr lang="ru-RU" dirty="0" err="1"/>
              <a:t>історичним</a:t>
            </a:r>
            <a:r>
              <a:rPr lang="ru-RU" dirty="0"/>
              <a:t> і </a:t>
            </a:r>
            <a:r>
              <a:rPr lang="ru-RU" dirty="0" err="1"/>
              <a:t>міфологічним</a:t>
            </a:r>
            <a:r>
              <a:rPr lang="ru-RU" dirty="0"/>
              <a:t> жанром. А </a:t>
            </a:r>
            <a:r>
              <a:rPr lang="ru-RU" dirty="0" err="1"/>
              <a:t>втілення</a:t>
            </a:r>
            <a:r>
              <a:rPr lang="ru-RU" dirty="0"/>
              <a:t> </a:t>
            </a:r>
            <a:r>
              <a:rPr lang="ru-RU" dirty="0" err="1"/>
              <a:t>сюжетів</a:t>
            </a:r>
            <a:r>
              <a:rPr lang="ru-RU" dirty="0"/>
              <a:t> </a:t>
            </a:r>
            <a:r>
              <a:rPr lang="ru-RU" dirty="0" err="1"/>
              <a:t>обумовлювало</a:t>
            </a:r>
            <a:r>
              <a:rPr lang="ru-RU" dirty="0"/>
              <a:t> </a:t>
            </a:r>
            <a:r>
              <a:rPr lang="ru-RU" dirty="0" err="1"/>
              <a:t>античні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біблійні</a:t>
            </a:r>
            <a:r>
              <a:rPr lang="ru-RU" dirty="0"/>
              <a:t> теми в </a:t>
            </a:r>
            <a:r>
              <a:rPr lang="ru-RU" dirty="0" err="1"/>
              <a:t>ідеальному</a:t>
            </a:r>
            <a:r>
              <a:rPr lang="ru-RU" dirty="0"/>
              <a:t> </a:t>
            </a:r>
            <a:r>
              <a:rPr lang="ru-RU" dirty="0" err="1"/>
              <a:t>оточенні</a:t>
            </a:r>
            <a:r>
              <a:rPr lang="ru-RU" dirty="0"/>
              <a:t>, з </a:t>
            </a:r>
            <a:r>
              <a:rPr lang="ru-RU" dirty="0" err="1"/>
              <a:t>ідеальними</a:t>
            </a:r>
            <a:r>
              <a:rPr lang="ru-RU" dirty="0"/>
              <a:t> </a:t>
            </a:r>
            <a:r>
              <a:rPr lang="ru-RU" dirty="0" err="1"/>
              <a:t>фігурами</a:t>
            </a:r>
            <a:r>
              <a:rPr lang="ru-RU" dirty="0"/>
              <a:t>, штучно </a:t>
            </a:r>
            <a:r>
              <a:rPr lang="ru-RU" dirty="0" err="1"/>
              <a:t>очищеними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побутовості</a:t>
            </a:r>
            <a:r>
              <a:rPr lang="ru-RU" dirty="0"/>
              <a:t>. </a:t>
            </a:r>
            <a:r>
              <a:rPr lang="ru-RU" dirty="0" err="1"/>
              <a:t>Герої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величні</a:t>
            </a:r>
            <a:r>
              <a:rPr lang="ru-RU" dirty="0"/>
              <a:t>, </a:t>
            </a:r>
            <a:r>
              <a:rPr lang="ru-RU" dirty="0" err="1"/>
              <a:t>вічно</a:t>
            </a:r>
            <a:r>
              <a:rPr lang="ru-RU" dirty="0"/>
              <a:t> </a:t>
            </a:r>
            <a:r>
              <a:rPr lang="ru-RU" dirty="0" err="1"/>
              <a:t>молоді</a:t>
            </a:r>
            <a:r>
              <a:rPr lang="ru-RU" dirty="0"/>
              <a:t>, </a:t>
            </a:r>
            <a:r>
              <a:rPr lang="ru-RU" dirty="0" err="1"/>
              <a:t>повні</a:t>
            </a:r>
            <a:r>
              <a:rPr lang="ru-RU" dirty="0"/>
              <a:t> </a:t>
            </a:r>
            <a:r>
              <a:rPr lang="ru-RU" dirty="0" err="1"/>
              <a:t>здоров'я</a:t>
            </a:r>
            <a:r>
              <a:rPr lang="ru-RU" dirty="0"/>
              <a:t> і </a:t>
            </a:r>
            <a:r>
              <a:rPr lang="ru-RU" dirty="0" err="1"/>
              <a:t>бадьорості</a:t>
            </a:r>
            <a:r>
              <a:rPr lang="ru-RU" dirty="0"/>
              <a:t>, </a:t>
            </a:r>
            <a:r>
              <a:rPr lang="ru-RU" dirty="0" err="1"/>
              <a:t>рухались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стояли в </a:t>
            </a:r>
            <a:r>
              <a:rPr lang="ru-RU" dirty="0" err="1"/>
              <a:t>величних</a:t>
            </a:r>
            <a:r>
              <a:rPr lang="ru-RU" dirty="0"/>
              <a:t> позах і з </a:t>
            </a:r>
            <a:r>
              <a:rPr lang="ru-RU" dirty="0" err="1" smtClean="0"/>
              <a:t>величними</a:t>
            </a:r>
            <a:r>
              <a:rPr lang="ru-RU" dirty="0" smtClean="0"/>
              <a:t> жестами.</a:t>
            </a:r>
            <a:endParaRPr lang="pt-BR" dirty="0"/>
          </a:p>
        </p:txBody>
      </p:sp>
      <p:pic>
        <p:nvPicPr>
          <p:cNvPr id="7170" name="Picture 2" descr="&amp;Fcy;&amp;acy;&amp;jcy;&amp;lcy;:Il trionfo di Bacco e Arian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" y="3429000"/>
            <a:ext cx="4204014" cy="340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08520" y="3089136"/>
            <a:ext cx="51082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Аннібалє</a:t>
            </a:r>
            <a:r>
              <a:rPr lang="ru-RU" dirty="0"/>
              <a:t> </a:t>
            </a:r>
            <a:r>
              <a:rPr lang="ru-RU" dirty="0" err="1"/>
              <a:t>Каррачі</a:t>
            </a:r>
            <a:r>
              <a:rPr lang="ru-RU" dirty="0"/>
              <a:t> . </a:t>
            </a:r>
            <a:r>
              <a:rPr lang="ru-RU" dirty="0" err="1"/>
              <a:t>Тріумф</a:t>
            </a:r>
            <a:r>
              <a:rPr lang="ru-RU" dirty="0"/>
              <a:t> Вакха і </a:t>
            </a:r>
            <a:r>
              <a:rPr lang="ru-RU" dirty="0" err="1"/>
              <a:t>Аріадни</a:t>
            </a:r>
            <a:r>
              <a:rPr lang="ru-RU" dirty="0"/>
              <a:t>.</a:t>
            </a:r>
            <a:endParaRPr lang="pt-BR" dirty="0"/>
          </a:p>
        </p:txBody>
      </p:sp>
      <p:pic>
        <p:nvPicPr>
          <p:cNvPr id="7172" name="Picture 4" descr="&amp;Fcy;&amp;acy;&amp;jcy;&amp;lcy;:Pietro da Cortona - Idade da Pra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248" y="2777870"/>
            <a:ext cx="3024336" cy="408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42584" y="4005064"/>
            <a:ext cx="16561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П'єтро</a:t>
            </a:r>
            <a:r>
              <a:rPr lang="ru-RU" dirty="0"/>
              <a:t> да </a:t>
            </a:r>
            <a:r>
              <a:rPr lang="ru-RU" dirty="0" err="1"/>
              <a:t>Кортона</a:t>
            </a:r>
            <a:r>
              <a:rPr lang="ru-RU" dirty="0"/>
              <a:t>. </a:t>
            </a:r>
            <a:r>
              <a:rPr lang="ru-RU" dirty="0" err="1"/>
              <a:t>Срібне</a:t>
            </a:r>
            <a:r>
              <a:rPr lang="ru-RU" dirty="0"/>
              <a:t> </a:t>
            </a:r>
            <a:r>
              <a:rPr lang="ru-RU" dirty="0" err="1"/>
              <a:t>століття</a:t>
            </a:r>
            <a:r>
              <a:rPr lang="ru-RU" dirty="0"/>
              <a:t>, Сан Паулу, </a:t>
            </a:r>
            <a:r>
              <a:rPr lang="ru-RU" dirty="0" err="1"/>
              <a:t>Бразилія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21747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Друкована</a:t>
            </a:r>
            <a:r>
              <a:rPr lang="ru-RU" b="1" dirty="0"/>
              <a:t> </a:t>
            </a:r>
            <a:r>
              <a:rPr lang="ru-RU" b="1" dirty="0" err="1"/>
              <a:t>графіка</a:t>
            </a:r>
            <a:r>
              <a:rPr lang="ru-RU" b="1" dirty="0"/>
              <a:t> </a:t>
            </a:r>
            <a:r>
              <a:rPr lang="ru-RU" b="1" dirty="0" err="1"/>
              <a:t>доби</a:t>
            </a:r>
            <a:r>
              <a:rPr lang="ru-RU" b="1" dirty="0"/>
              <a:t> </a:t>
            </a:r>
            <a:r>
              <a:rPr lang="ru-RU" b="1" dirty="0" err="1"/>
              <a:t>бароко</a:t>
            </a:r>
            <a:r>
              <a:rPr lang="ru-RU" b="1" dirty="0"/>
              <a:t/>
            </a:r>
            <a:br>
              <a:rPr lang="ru-RU" b="1" dirty="0"/>
            </a:br>
            <a:endParaRPr lang="pt-BR" dirty="0"/>
          </a:p>
        </p:txBody>
      </p:sp>
      <p:pic>
        <p:nvPicPr>
          <p:cNvPr id="8194" name="Picture 2" descr="&amp;Fcy;&amp;acy;&amp;jcy;&amp;lcy;:Steingruber6 letter 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1771074"/>
            <a:ext cx="3640132" cy="508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4864" y="11247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Йоган</a:t>
            </a:r>
            <a:r>
              <a:rPr lang="ru-RU" dirty="0"/>
              <a:t> Давид </a:t>
            </a:r>
            <a:r>
              <a:rPr lang="ru-RU" dirty="0" err="1" smtClean="0"/>
              <a:t>Штейнгрубер</a:t>
            </a:r>
            <a:endParaRPr lang="ru-RU" dirty="0"/>
          </a:p>
          <a:p>
            <a:r>
              <a:rPr lang="ru-RU" dirty="0" smtClean="0"/>
              <a:t>«Палац </a:t>
            </a:r>
            <a:r>
              <a:rPr lang="ru-RU" dirty="0"/>
              <a:t>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літери</a:t>
            </a:r>
            <a:r>
              <a:rPr lang="ru-RU" dirty="0"/>
              <a:t> Z.», гравюра </a:t>
            </a:r>
            <a:r>
              <a:rPr lang="ru-RU" dirty="0">
                <a:hlinkClick r:id="rId3" tooltip="1773"/>
              </a:rPr>
              <a:t>1773</a:t>
            </a:r>
            <a:r>
              <a:rPr lang="ru-RU" dirty="0"/>
              <a:t> р.</a:t>
            </a:r>
            <a:endParaRPr lang="pt-BR" dirty="0"/>
          </a:p>
        </p:txBody>
      </p:sp>
      <p:pic>
        <p:nvPicPr>
          <p:cNvPr id="8196" name="Picture 4" descr="&amp;Fcy;&amp;acy;&amp;jcy;&amp;lcy;:Paul Decker Fuerstlicher Baumeister 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562" y="2941588"/>
            <a:ext cx="5021069" cy="382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99516" y="22048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Пауль </a:t>
            </a:r>
            <a:r>
              <a:rPr lang="ru-RU" dirty="0" err="1"/>
              <a:t>Декер</a:t>
            </a:r>
            <a:r>
              <a:rPr lang="ru-RU" dirty="0"/>
              <a:t> ,</a:t>
            </a:r>
            <a:r>
              <a:rPr lang="ru-RU" dirty="0" smtClean="0"/>
              <a:t> «</a:t>
            </a:r>
            <a:r>
              <a:rPr lang="ru-RU" dirty="0" err="1"/>
              <a:t>Умовний</a:t>
            </a:r>
            <a:r>
              <a:rPr lang="ru-RU" dirty="0"/>
              <a:t> </a:t>
            </a:r>
            <a:r>
              <a:rPr lang="ru-RU" dirty="0" err="1"/>
              <a:t>князівський</a:t>
            </a:r>
            <a:r>
              <a:rPr lang="ru-RU" dirty="0"/>
              <a:t> палац і сад </a:t>
            </a:r>
            <a:r>
              <a:rPr lang="ru-RU" dirty="0" err="1"/>
              <a:t>бароко</a:t>
            </a:r>
            <a:r>
              <a:rPr lang="ru-RU" dirty="0"/>
              <a:t> », гравюра 1711 року.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2381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Плани</a:t>
            </a:r>
            <a:r>
              <a:rPr lang="ru-RU" b="1" dirty="0"/>
              <a:t> </a:t>
            </a:r>
            <a:r>
              <a:rPr lang="ru-RU" b="1" dirty="0" err="1"/>
              <a:t>садів</a:t>
            </a:r>
            <a:r>
              <a:rPr lang="ru-RU" b="1" dirty="0"/>
              <a:t> </a:t>
            </a:r>
            <a:r>
              <a:rPr lang="ru-RU" b="1" dirty="0" err="1"/>
              <a:t>бароко</a:t>
            </a:r>
            <a:r>
              <a:rPr lang="ru-RU" b="1" dirty="0"/>
              <a:t/>
            </a:r>
            <a:br>
              <a:rPr lang="ru-RU" b="1" dirty="0"/>
            </a:br>
            <a:endParaRPr lang="pt-BR" dirty="0"/>
          </a:p>
        </p:txBody>
      </p:sp>
      <p:pic>
        <p:nvPicPr>
          <p:cNvPr id="9218" name="Picture 2" descr="&amp;Fcy;&amp;acy;&amp;jcy;&amp;lcy;:Tuin Paleis het Loo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0952"/>
            <a:ext cx="451250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1169044"/>
            <a:ext cx="3649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Мереживий</a:t>
            </a:r>
            <a:r>
              <a:rPr lang="ru-RU" dirty="0"/>
              <a:t> партер саду в </a:t>
            </a:r>
            <a:r>
              <a:rPr lang="ru-RU" dirty="0" err="1"/>
              <a:t>Хет</a:t>
            </a:r>
            <a:r>
              <a:rPr lang="ru-RU" dirty="0"/>
              <a:t> </a:t>
            </a:r>
            <a:r>
              <a:rPr lang="ru-RU" dirty="0" err="1"/>
              <a:t>Лоо</a:t>
            </a:r>
            <a:r>
              <a:rPr lang="ru-RU" dirty="0"/>
              <a:t>.</a:t>
            </a:r>
            <a:endParaRPr lang="pt-BR" dirty="0"/>
          </a:p>
        </p:txBody>
      </p:sp>
      <p:pic>
        <p:nvPicPr>
          <p:cNvPr id="9222" name="Picture 6" descr="&amp;Fcy;&amp;acy;&amp;jcy;&amp;lcy;:Plan général de Marly XVIIIe sièc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006" y="1151408"/>
            <a:ext cx="466725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9016" y="6381328"/>
            <a:ext cx="4412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Садиба</a:t>
            </a:r>
            <a:r>
              <a:rPr lang="ru-RU" dirty="0"/>
              <a:t> </a:t>
            </a:r>
            <a:r>
              <a:rPr lang="ru-RU" dirty="0" err="1"/>
              <a:t>Марлі</a:t>
            </a:r>
            <a:r>
              <a:rPr lang="ru-RU" dirty="0"/>
              <a:t>, </a:t>
            </a:r>
            <a:r>
              <a:rPr lang="ru-RU" dirty="0" err="1"/>
              <a:t>генеральний</a:t>
            </a:r>
            <a:r>
              <a:rPr lang="ru-RU" dirty="0"/>
              <a:t> план, Франція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6551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Меблі</a:t>
            </a:r>
            <a:r>
              <a:rPr lang="ru-RU" b="1" dirty="0"/>
              <a:t> </a:t>
            </a:r>
            <a:r>
              <a:rPr lang="ru-RU" b="1" dirty="0" err="1"/>
              <a:t>доби</a:t>
            </a:r>
            <a:r>
              <a:rPr lang="ru-RU" b="1" dirty="0"/>
              <a:t> </a:t>
            </a:r>
            <a:r>
              <a:rPr lang="ru-RU" b="1" dirty="0" err="1"/>
              <a:t>бароко</a:t>
            </a:r>
            <a:r>
              <a:rPr lang="ru-RU" b="1" dirty="0"/>
              <a:t/>
            </a:r>
            <a:br>
              <a:rPr lang="ru-RU" b="1" dirty="0"/>
            </a:br>
            <a:endParaRPr lang="pt-BR" dirty="0"/>
          </a:p>
        </p:txBody>
      </p:sp>
      <p:pic>
        <p:nvPicPr>
          <p:cNvPr id="10242" name="Picture 2" descr="&amp;Fcy;&amp;acy;&amp;jcy;&amp;lcy;:Kabinettschrank 17 Jh BN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8" y="1484784"/>
            <a:ext cx="5207118" cy="465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5888" y="61401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Кабінет</a:t>
            </a:r>
            <a:r>
              <a:rPr lang="ru-RU" dirty="0"/>
              <a:t> 17 ст., </a:t>
            </a:r>
            <a:r>
              <a:rPr lang="ru-RU" dirty="0" err="1"/>
              <a:t>Баварський</a:t>
            </a:r>
            <a:r>
              <a:rPr lang="ru-RU" dirty="0"/>
              <a:t> </a:t>
            </a:r>
            <a:r>
              <a:rPr lang="ru-RU" dirty="0" err="1"/>
              <a:t>національний</a:t>
            </a:r>
            <a:r>
              <a:rPr lang="ru-RU" dirty="0"/>
              <a:t> музей, Мюнхен</a:t>
            </a:r>
            <a:endParaRPr lang="pt-BR" dirty="0"/>
          </a:p>
        </p:txBody>
      </p:sp>
      <p:pic>
        <p:nvPicPr>
          <p:cNvPr id="10244" name="Picture 4" descr="&amp;Fcy;&amp;acy;&amp;jcy;&amp;lcy;:Hängekästchen mit Doppeladler z063 ÖM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680" y="1605789"/>
            <a:ext cx="3796652" cy="518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32146" y="96778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Комод з декором по трафарету, 18 ст., </a:t>
            </a:r>
            <a:r>
              <a:rPr lang="ru-RU" dirty="0" err="1"/>
              <a:t>Австрія</a:t>
            </a:r>
            <a:r>
              <a:rPr lang="ru-RU" dirty="0"/>
              <a:t>, </a:t>
            </a:r>
            <a:r>
              <a:rPr lang="ru-RU" dirty="0" err="1"/>
              <a:t>Народний</a:t>
            </a:r>
            <a:r>
              <a:rPr lang="ru-RU" dirty="0"/>
              <a:t> музей.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45301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1F2029"/>
      </a:dk1>
      <a:lt1>
        <a:sysClr val="window" lastClr="F4F4F4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112</TotalTime>
  <Words>828</Words>
  <Application>Microsoft Office PowerPoint</Application>
  <PresentationFormat>Экран (4:3)</PresentationFormat>
  <Paragraphs>55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Бароко </vt:lpstr>
      <vt:lpstr>Презентация PowerPoint</vt:lpstr>
      <vt:lpstr>Загальна характеристика </vt:lpstr>
      <vt:lpstr>Бароко в архітектурі </vt:lpstr>
      <vt:lpstr>Бароко в ювелірній справі </vt:lpstr>
      <vt:lpstr>Живопис бароко </vt:lpstr>
      <vt:lpstr>Друкована графіка доби бароко </vt:lpstr>
      <vt:lpstr>Плани садів бароко </vt:lpstr>
      <vt:lpstr>Меблі доби бароко </vt:lpstr>
      <vt:lpstr>Барокова музика </vt:lpstr>
      <vt:lpstr>Література бароко </vt:lpstr>
      <vt:lpstr>Скульптура бароко в Італії </vt:lpstr>
      <vt:lpstr>Скульптура бароко в Австрії </vt:lpstr>
      <vt:lpstr>бароко в Україні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Рыжая</cp:lastModifiedBy>
  <cp:revision>11</cp:revision>
  <dcterms:modified xsi:type="dcterms:W3CDTF">2013-09-17T17:33:54Z</dcterms:modified>
</cp:coreProperties>
</file>