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BF86-80BA-45FA-8013-2570F1898FC8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48E4-15F1-4D64-9BB8-BEF68DDFED4C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8959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8000">
        <p:circle/>
      </p:transition>
    </mc:Choice>
    <mc:Fallback>
      <p:transition spd="slow" advTm="8000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BF86-80BA-45FA-8013-2570F1898FC8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48E4-15F1-4D64-9BB8-BEF68DDFE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502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8000">
        <p:circle/>
      </p:transition>
    </mc:Choice>
    <mc:Fallback>
      <p:transition spd="slow" advTm="8000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BF86-80BA-45FA-8013-2570F1898FC8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48E4-15F1-4D64-9BB8-BEF68DDFE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942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8000">
        <p:circle/>
      </p:transition>
    </mc:Choice>
    <mc:Fallback>
      <p:transition spd="slow" advTm="8000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BF86-80BA-45FA-8013-2570F1898FC8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48E4-15F1-4D64-9BB8-BEF68DDFED4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21251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8000">
        <p:circle/>
      </p:transition>
    </mc:Choice>
    <mc:Fallback>
      <p:transition spd="slow" advTm="8000">
        <p:circl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BF86-80BA-45FA-8013-2570F1898FC8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48E4-15F1-4D64-9BB8-BEF68DDFE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372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8000">
        <p:circle/>
      </p:transition>
    </mc:Choice>
    <mc:Fallback>
      <p:transition spd="slow" advTm="8000">
        <p:circl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BF86-80BA-45FA-8013-2570F1898FC8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48E4-15F1-4D64-9BB8-BEF68DDFED4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230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8000">
        <p:circle/>
      </p:transition>
    </mc:Choice>
    <mc:Fallback>
      <p:transition spd="slow" advTm="8000">
        <p:circl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BF86-80BA-45FA-8013-2570F1898FC8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48E4-15F1-4D64-9BB8-BEF68DDFE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941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8000">
        <p:circle/>
      </p:transition>
    </mc:Choice>
    <mc:Fallback>
      <p:transition spd="slow" advTm="8000">
        <p:circl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BF86-80BA-45FA-8013-2570F1898FC8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48E4-15F1-4D64-9BB8-BEF68DDFE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930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8000">
        <p:circle/>
      </p:transition>
    </mc:Choice>
    <mc:Fallback>
      <p:transition spd="slow" advTm="8000">
        <p:circl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BF86-80BA-45FA-8013-2570F1898FC8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48E4-15F1-4D64-9BB8-BEF68DDFE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16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8000">
        <p:circle/>
      </p:transition>
    </mc:Choice>
    <mc:Fallback>
      <p:transition spd="slow" advTm="8000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BF86-80BA-45FA-8013-2570F1898FC8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48E4-15F1-4D64-9BB8-BEF68DDFE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194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8000">
        <p:circle/>
      </p:transition>
    </mc:Choice>
    <mc:Fallback>
      <p:transition spd="slow" advTm="8000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BF86-80BA-45FA-8013-2570F1898FC8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48E4-15F1-4D64-9BB8-BEF68DDFE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192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8000">
        <p:circle/>
      </p:transition>
    </mc:Choice>
    <mc:Fallback>
      <p:transition spd="slow" advTm="8000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BF86-80BA-45FA-8013-2570F1898FC8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48E4-15F1-4D64-9BB8-BEF68DDFE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729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8000">
        <p:circle/>
      </p:transition>
    </mc:Choice>
    <mc:Fallback>
      <p:transition spd="slow" advTm="8000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BF86-80BA-45FA-8013-2570F1898FC8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48E4-15F1-4D64-9BB8-BEF68DDFE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670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8000">
        <p:circle/>
      </p:transition>
    </mc:Choice>
    <mc:Fallback>
      <p:transition spd="slow" advTm="8000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BF86-80BA-45FA-8013-2570F1898FC8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48E4-15F1-4D64-9BB8-BEF68DDFE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407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8000">
        <p:circle/>
      </p:transition>
    </mc:Choice>
    <mc:Fallback>
      <p:transition spd="slow" advTm="8000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BF86-80BA-45FA-8013-2570F1898FC8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48E4-15F1-4D64-9BB8-BEF68DDFE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646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8000">
        <p:circle/>
      </p:transition>
    </mc:Choice>
    <mc:Fallback>
      <p:transition spd="slow" advTm="8000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BF86-80BA-45FA-8013-2570F1898FC8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48E4-15F1-4D64-9BB8-BEF68DDFE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494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8000">
        <p:circle/>
      </p:transition>
    </mc:Choice>
    <mc:Fallback>
      <p:transition spd="slow" advTm="8000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BF86-80BA-45FA-8013-2570F1898FC8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448E4-15F1-4D64-9BB8-BEF68DDFE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4066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8000">
        <p:circle/>
      </p:transition>
    </mc:Choice>
    <mc:Fallback>
      <p:transition spd="slow" advTm="8000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C63BF86-80BA-45FA-8013-2570F1898FC8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F7448E4-15F1-4D64-9BB8-BEF68DDFE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7606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  <p:sldLayoutId id="2147483754" r:id="rId17"/>
  </p:sldLayoutIdLst>
  <mc:AlternateContent xmlns:mc="http://schemas.openxmlformats.org/markup-compatibility/2006">
    <mc:Choice xmlns:p14="http://schemas.microsoft.com/office/powerpoint/2010/main" Requires="p14">
      <p:transition spd="slow" p14:dur="800" advTm="8000">
        <p:circle/>
      </p:transition>
    </mc:Choice>
    <mc:Fallback>
      <p:transition spd="slow" advTm="8000">
        <p:circl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jpg"/><Relationship Id="rId4" Type="http://schemas.openxmlformats.org/officeDocument/2006/relationships/image" Target="../media/image19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7" Type="http://schemas.openxmlformats.org/officeDocument/2006/relationships/image" Target="../media/image17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1" y="685800"/>
            <a:ext cx="9086805" cy="2031274"/>
          </a:xfrm>
        </p:spPr>
        <p:txBody>
          <a:bodyPr/>
          <a:lstStyle/>
          <a:p>
            <a:r>
              <a:rPr lang="uk-UA" dirty="0" smtClean="0"/>
              <a:t>                     </a:t>
            </a:r>
            <a:r>
              <a:rPr lang="uk-UA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3 Клас</a:t>
            </a: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75611" y="5708469"/>
            <a:ext cx="7707086" cy="666205"/>
          </a:xfrm>
        </p:spPr>
        <p:txBody>
          <a:bodyPr/>
          <a:lstStyle/>
          <a:p>
            <a:r>
              <a:rPr lang="uk-UA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Підготувала вчитель початкових класів </a:t>
            </a:r>
            <a:r>
              <a:rPr lang="uk-UA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Полумієнко</a:t>
            </a:r>
            <a:r>
              <a:rPr lang="uk-UA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Н .Л.</a:t>
            </a:r>
            <a:endParaRPr lang="en-US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45474" y="1384663"/>
            <a:ext cx="81884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 smtClean="0">
                <a:solidFill>
                  <a:srgbClr val="FF0000"/>
                </a:solidFill>
              </a:rPr>
              <a:t>Бесіда </a:t>
            </a:r>
            <a:r>
              <a:rPr lang="en-US" sz="4000" b="1" dirty="0" smtClean="0">
                <a:solidFill>
                  <a:srgbClr val="FF0000"/>
                </a:solidFill>
              </a:rPr>
              <a:t>&lt;&lt;</a:t>
            </a:r>
            <a:r>
              <a:rPr lang="uk-UA" sz="4000" b="1" dirty="0" smtClean="0">
                <a:solidFill>
                  <a:srgbClr val="FF0000"/>
                </a:solidFill>
              </a:rPr>
              <a:t>Пожежна безпека</a:t>
            </a:r>
            <a:r>
              <a:rPr lang="en-US" sz="4000" b="1" dirty="0" smtClean="0">
                <a:solidFill>
                  <a:srgbClr val="FF0000"/>
                </a:solidFill>
              </a:rPr>
              <a:t> &gt;&gt;</a:t>
            </a:r>
            <a:endParaRPr lang="en-US" sz="4000" b="1" dirty="0">
              <a:solidFill>
                <a:srgbClr val="FF000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0151" y="2599510"/>
            <a:ext cx="4488317" cy="30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707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8000">
        <p:circle/>
      </p:transition>
    </mc:Choice>
    <mc:Fallback>
      <p:transition spd="slow" advTm="8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285" y="378822"/>
            <a:ext cx="9144000" cy="6230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5609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8000">
        <p:circle/>
      </p:transition>
    </mc:Choice>
    <mc:Fallback>
      <p:transition spd="slow" advTm="8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037806" y="300447"/>
            <a:ext cx="6583679" cy="88827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err="1" smtClean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</a:rPr>
              <a:t>Запам</a:t>
            </a:r>
            <a:r>
              <a:rPr lang="uk-UA" sz="2800" b="1" dirty="0" smtClean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</a:rPr>
              <a:t>*</a:t>
            </a:r>
            <a:r>
              <a:rPr lang="uk-UA" sz="2800" b="1" dirty="0" err="1" smtClean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</a:rPr>
              <a:t>ятай</a:t>
            </a:r>
            <a:r>
              <a:rPr lang="uk-UA" sz="2800" b="1" dirty="0" smtClean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</a:rPr>
              <a:t> !</a:t>
            </a:r>
            <a:endParaRPr lang="en-US" sz="2800" b="1" dirty="0">
              <a:ln w="12700">
                <a:solidFill>
                  <a:schemeClr val="accent5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8012" y="1685109"/>
            <a:ext cx="7093132" cy="467650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uk-UA" sz="2000" dirty="0" smtClean="0"/>
              <a:t>Вмикаючи чи вимикаючи електроприлади , тримайся за вилку.</a:t>
            </a:r>
          </a:p>
          <a:p>
            <a:pPr marL="342900" indent="-342900" algn="ctr">
              <a:buAutoNum type="arabicPeriod"/>
            </a:pPr>
            <a:r>
              <a:rPr lang="uk-UA" sz="2000" dirty="0" smtClean="0"/>
              <a:t>Не берись за вимикач мокрими руками.</a:t>
            </a:r>
          </a:p>
          <a:p>
            <a:pPr marL="342900" indent="-342900" algn="ctr">
              <a:buAutoNum type="arabicPeriod"/>
            </a:pPr>
            <a:r>
              <a:rPr lang="uk-UA" sz="2000" dirty="0" smtClean="0"/>
              <a:t>Не намагайся самостійно полагодити несправні прилади.</a:t>
            </a:r>
          </a:p>
          <a:p>
            <a:pPr algn="ctr"/>
            <a:r>
              <a:rPr lang="uk-UA" sz="2000" dirty="0" smtClean="0"/>
              <a:t>4. Якщо бачиш іскри або дим від увімкненого приладу, негайно клич дорослих.</a:t>
            </a:r>
          </a:p>
          <a:p>
            <a:pPr algn="ctr"/>
            <a:r>
              <a:rPr lang="uk-UA" sz="2000" dirty="0" smtClean="0"/>
              <a:t>5. Якщо поряд нікого нема , дзвони батькам, повідом сусідів.</a:t>
            </a:r>
          </a:p>
          <a:p>
            <a:pPr algn="ctr"/>
            <a:r>
              <a:rPr lang="uk-UA" sz="2000" dirty="0" smtClean="0"/>
              <a:t>6. Якщо зможеш, вимкни електрику.</a:t>
            </a:r>
          </a:p>
          <a:p>
            <a:pPr algn="ctr"/>
            <a:r>
              <a:rPr lang="uk-UA" sz="2000" dirty="0" smtClean="0"/>
              <a:t>7. </a:t>
            </a:r>
            <a:r>
              <a:rPr lang="uk-UA" sz="2000" dirty="0" err="1" smtClean="0"/>
              <a:t>Накрий</a:t>
            </a:r>
            <a:r>
              <a:rPr lang="uk-UA" sz="2000" dirty="0" smtClean="0"/>
              <a:t> прилад ковдрою.</a:t>
            </a:r>
          </a:p>
          <a:p>
            <a:pPr algn="ctr"/>
            <a:r>
              <a:rPr lang="uk-UA" sz="2000" dirty="0" smtClean="0"/>
              <a:t>8. Дзвони пожежникам.</a:t>
            </a:r>
          </a:p>
          <a:p>
            <a:pPr algn="ctr"/>
            <a:endParaRPr lang="uk-UA" sz="2000" dirty="0" smtClean="0"/>
          </a:p>
          <a:p>
            <a:pPr algn="ctr"/>
            <a:endParaRPr lang="en-US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0960" y="1074148"/>
            <a:ext cx="4245427" cy="2857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498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8000">
        <p:circle/>
      </p:transition>
    </mc:Choice>
    <mc:Fallback>
      <p:transition spd="slow" advTm="8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914400" y="444138"/>
            <a:ext cx="7602583" cy="8752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>
                <a:ln w="0"/>
                <a:solidFill>
                  <a:srgbClr val="FFFF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Хвилинка - </a:t>
            </a:r>
            <a:r>
              <a:rPr lang="uk-UA" sz="3600" dirty="0" err="1" smtClean="0">
                <a:ln w="0"/>
                <a:solidFill>
                  <a:srgbClr val="FFFF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цікавинка</a:t>
            </a:r>
            <a:endParaRPr lang="en-US" sz="3600" dirty="0">
              <a:ln w="0"/>
              <a:solidFill>
                <a:srgbClr val="FFFF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01412" y="1554480"/>
            <a:ext cx="7384052" cy="172429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 smtClean="0"/>
              <a:t>* Сірники винайшли нещодавно, у 19 столітті.</a:t>
            </a:r>
          </a:p>
          <a:p>
            <a:pPr algn="ctr"/>
            <a:r>
              <a:rPr lang="uk-UA" sz="2000" b="1" dirty="0" smtClean="0"/>
              <a:t>* У Києві 2009 р. було встановлено </a:t>
            </a:r>
            <a:r>
              <a:rPr lang="uk-UA" sz="2000" b="1" dirty="0" err="1" smtClean="0"/>
              <a:t>пам</a:t>
            </a:r>
            <a:r>
              <a:rPr lang="uk-UA" sz="2000" b="1" dirty="0" smtClean="0"/>
              <a:t>*</a:t>
            </a:r>
            <a:r>
              <a:rPr lang="uk-UA" sz="2000" b="1" dirty="0" err="1" smtClean="0"/>
              <a:t>ятник</a:t>
            </a:r>
            <a:r>
              <a:rPr lang="uk-UA" sz="2000" b="1" dirty="0" smtClean="0"/>
              <a:t> сірнику.</a:t>
            </a:r>
          </a:p>
          <a:p>
            <a:pPr algn="ctr"/>
            <a:r>
              <a:rPr lang="uk-UA" sz="2000" b="1" dirty="0" smtClean="0"/>
              <a:t>* У 2018 р. виповнилося 185 років першій фабриці, що виготовляє сірники.</a:t>
            </a:r>
          </a:p>
          <a:p>
            <a:pPr algn="ctr"/>
            <a:endParaRPr lang="en-US" sz="20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11" y="3801971"/>
            <a:ext cx="3243126" cy="258576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199" y="3801971"/>
            <a:ext cx="3468189" cy="258576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6389" y="1363571"/>
            <a:ext cx="33528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750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8000">
        <p:circle/>
      </p:transition>
    </mc:Choice>
    <mc:Fallback>
      <p:transition spd="slow" advTm="8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0607" y="4023360"/>
            <a:ext cx="3433762" cy="242969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793" y="4023360"/>
            <a:ext cx="3418658" cy="242969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8183" y="1724298"/>
            <a:ext cx="3675017" cy="169551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830" y="1724298"/>
            <a:ext cx="3792855" cy="1867036"/>
          </a:xfrm>
          <a:prstGeom prst="rect">
            <a:avLst/>
          </a:prstGeom>
        </p:spPr>
      </p:pic>
      <p:sp>
        <p:nvSpPr>
          <p:cNvPr id="6" name="Скругленный прямоугольник 5"/>
          <p:cNvSpPr/>
          <p:nvPr/>
        </p:nvSpPr>
        <p:spPr>
          <a:xfrm>
            <a:off x="326571" y="391886"/>
            <a:ext cx="7733211" cy="120178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Запам</a:t>
            </a:r>
            <a:r>
              <a:rPr lang="uk-UA" sz="2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*</a:t>
            </a:r>
            <a:r>
              <a:rPr lang="uk-UA" sz="28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ятай</a:t>
            </a:r>
            <a:r>
              <a:rPr lang="uk-UA" sz="2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! Вогонь не пробачає помилок і з ним жартувати не можна !</a:t>
            </a:r>
            <a:endParaRPr lang="en-US" sz="2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33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13510" y="587828"/>
            <a:ext cx="6583679" cy="55125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/>
              <a:t>Гра </a:t>
            </a:r>
            <a:r>
              <a:rPr lang="en-US" sz="3600" dirty="0" smtClean="0"/>
              <a:t>&lt;&lt; </a:t>
            </a:r>
            <a:r>
              <a:rPr lang="uk-UA" sz="3600" dirty="0" smtClean="0"/>
              <a:t>Мікрофон</a:t>
            </a:r>
            <a:r>
              <a:rPr lang="en-US" sz="3600" dirty="0" smtClean="0"/>
              <a:t>&gt;&gt;</a:t>
            </a:r>
            <a:endParaRPr lang="uk-UA" sz="3600" dirty="0" smtClean="0"/>
          </a:p>
          <a:p>
            <a:pPr marL="285750" indent="-285750" algn="ctr">
              <a:buFontTx/>
              <a:buChar char="-"/>
            </a:pPr>
            <a:r>
              <a:rPr lang="uk-UA" sz="2800" dirty="0" smtClean="0"/>
              <a:t>Які небезпечні місця є у вас вдома ?</a:t>
            </a:r>
          </a:p>
          <a:p>
            <a:pPr algn="ctr"/>
            <a:r>
              <a:rPr lang="uk-UA" sz="2800" dirty="0" smtClean="0"/>
              <a:t>- Причиною якого лиха може стати вода ?</a:t>
            </a:r>
          </a:p>
          <a:p>
            <a:pPr algn="ctr"/>
            <a:r>
              <a:rPr lang="uk-UA" sz="2800" dirty="0" smtClean="0"/>
              <a:t>- Які надзвичайні ситуації можуть підстерігати вас удома ?</a:t>
            </a:r>
          </a:p>
          <a:p>
            <a:pPr algn="ctr"/>
            <a:r>
              <a:rPr lang="uk-UA" sz="2800" dirty="0" smtClean="0"/>
              <a:t>- Як ви повинні поводитись ?</a:t>
            </a:r>
          </a:p>
          <a:p>
            <a:pPr marL="285750" indent="-285750" algn="ctr">
              <a:buFontTx/>
              <a:buChar char="-"/>
            </a:pPr>
            <a:r>
              <a:rPr lang="uk-UA" sz="2800" dirty="0" smtClean="0"/>
              <a:t>-До яких служб порятунку можемо звернутися у разі потреби ?</a:t>
            </a:r>
            <a:endParaRPr lang="en-US" sz="28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9257" y="705394"/>
            <a:ext cx="4349932" cy="3699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437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8000">
        <p:circle/>
      </p:transition>
    </mc:Choice>
    <mc:Fallback>
      <p:transition spd="slow" advTm="8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411" y="600891"/>
            <a:ext cx="9170126" cy="5826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583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8000">
        <p:circle/>
      </p:transition>
    </mc:Choice>
    <mc:Fallback>
      <p:transition spd="slow" advTm="8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881051" y="391886"/>
            <a:ext cx="5943600" cy="97971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600" b="1" dirty="0" smtClean="0"/>
              <a:t>Загадки :</a:t>
            </a:r>
            <a:endParaRPr lang="en-US" sz="36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22960" y="1567543"/>
            <a:ext cx="3148149" cy="186798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Як </a:t>
            </a:r>
            <a:r>
              <a:rPr lang="uk-UA" dirty="0" err="1" smtClean="0"/>
              <a:t>запалять</a:t>
            </a:r>
            <a:r>
              <a:rPr lang="uk-UA" dirty="0" smtClean="0"/>
              <a:t>, то горить</a:t>
            </a:r>
          </a:p>
          <a:p>
            <a:pPr algn="ctr"/>
            <a:r>
              <a:rPr lang="uk-UA" dirty="0" smtClean="0"/>
              <a:t>Як горить, то плаче.</a:t>
            </a:r>
          </a:p>
          <a:p>
            <a:pPr algn="ctr"/>
            <a:r>
              <a:rPr lang="uk-UA" dirty="0" smtClean="0"/>
              <a:t>Обережненько гасіть,</a:t>
            </a:r>
          </a:p>
          <a:p>
            <a:pPr algn="ctr"/>
            <a:r>
              <a:rPr lang="uk-UA" dirty="0" smtClean="0"/>
              <a:t>Бо попечеш пальчик.</a:t>
            </a:r>
            <a:endParaRPr lang="en-US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943600" y="1567543"/>
            <a:ext cx="3631474" cy="159366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Чи бачили, чи ні </a:t>
            </a:r>
          </a:p>
          <a:p>
            <a:pPr algn="ctr"/>
            <a:r>
              <a:rPr lang="uk-UA" dirty="0" smtClean="0"/>
              <a:t>Ці казкові вогні.</a:t>
            </a:r>
          </a:p>
          <a:p>
            <a:pPr algn="ctr"/>
            <a:r>
              <a:rPr lang="uk-UA" dirty="0" smtClean="0"/>
              <a:t>Зірочки в руці стрибають</a:t>
            </a:r>
          </a:p>
          <a:p>
            <a:pPr algn="ctr"/>
            <a:r>
              <a:rPr lang="uk-UA" dirty="0" smtClean="0"/>
              <a:t>Всіх навколо звеселяють</a:t>
            </a:r>
            <a:endParaRPr lang="en-US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22960" y="5368834"/>
            <a:ext cx="3618411" cy="130628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Лежать у порядку</a:t>
            </a:r>
          </a:p>
          <a:p>
            <a:pPr algn="ctr"/>
            <a:r>
              <a:rPr lang="uk-UA" dirty="0" smtClean="0"/>
              <a:t>Дерев*</a:t>
            </a:r>
            <a:r>
              <a:rPr lang="uk-UA" dirty="0" err="1" smtClean="0"/>
              <a:t>яні</a:t>
            </a:r>
            <a:r>
              <a:rPr lang="uk-UA" dirty="0" smtClean="0"/>
              <a:t> малятка.</a:t>
            </a:r>
          </a:p>
          <a:p>
            <a:pPr algn="ctr"/>
            <a:r>
              <a:rPr lang="uk-UA" dirty="0" smtClean="0"/>
              <a:t>Коли з ними граються,</a:t>
            </a:r>
          </a:p>
          <a:p>
            <a:pPr algn="ctr"/>
            <a:r>
              <a:rPr lang="uk-UA" dirty="0" smtClean="0"/>
              <a:t>То вогнем займаються</a:t>
            </a:r>
            <a:endParaRPr lang="en-US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667897" y="5590903"/>
            <a:ext cx="3265714" cy="94052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 язиком, а не лає,</a:t>
            </a:r>
          </a:p>
          <a:p>
            <a:pPr algn="ctr"/>
            <a:r>
              <a:rPr lang="uk-UA" dirty="0" smtClean="0"/>
              <a:t>Без зубів, а кусає.</a:t>
            </a:r>
            <a:endParaRPr lang="en-US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326" y="3631474"/>
            <a:ext cx="2270080" cy="1632857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1109" y="3631474"/>
            <a:ext cx="2205717" cy="1502229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6029" y="3576364"/>
            <a:ext cx="2619375" cy="1743075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7142" y="666205"/>
            <a:ext cx="2116184" cy="2677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801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8000">
        <p:circle/>
      </p:transition>
    </mc:Choice>
    <mc:Fallback>
      <p:transition spd="slow" advTm="8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6544491" y="274320"/>
            <a:ext cx="4937760" cy="543414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Усі ви знаєте, що вогонь може бути добрим і злим. Є таке </a:t>
            </a:r>
            <a:r>
              <a:rPr lang="uk-UA" sz="2000" dirty="0" err="1" smtClean="0"/>
              <a:t>прислів</a:t>
            </a:r>
            <a:r>
              <a:rPr lang="uk-UA" sz="2000" dirty="0" smtClean="0"/>
              <a:t>*я : </a:t>
            </a:r>
            <a:r>
              <a:rPr lang="en-US" sz="2000" dirty="0" smtClean="0"/>
              <a:t>&lt;&lt;</a:t>
            </a:r>
            <a:r>
              <a:rPr lang="uk-UA" sz="2000" dirty="0" smtClean="0"/>
              <a:t>Вогонь- добрий слуга, але поганий господар</a:t>
            </a:r>
            <a:r>
              <a:rPr lang="en-US" sz="2000" dirty="0" smtClean="0"/>
              <a:t>&gt;&gt;</a:t>
            </a:r>
            <a:r>
              <a:rPr lang="uk-UA" sz="2000" dirty="0" smtClean="0"/>
              <a:t>. Він давній помічник людини: служить людям у побуті й на виробництві. Але буває й так, що вогонь перетворюється на безжального ворога і руйнівника</a:t>
            </a:r>
            <a:r>
              <a:rPr lang="uk-UA" sz="2400" dirty="0" smtClean="0"/>
              <a:t>.</a:t>
            </a:r>
            <a:endParaRPr lang="en-US" sz="24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95" y="496389"/>
            <a:ext cx="5930536" cy="5682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116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8000">
        <p:circle/>
      </p:transition>
    </mc:Choice>
    <mc:Fallback>
      <p:transition spd="slow" advTm="8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75" y="457200"/>
            <a:ext cx="5473336" cy="598278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989" y="457200"/>
            <a:ext cx="5408022" cy="5982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735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8000">
        <p:circle/>
      </p:transition>
    </mc:Choice>
    <mc:Fallback>
      <p:transition spd="slow" advTm="8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766" y="300446"/>
            <a:ext cx="8739051" cy="6244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521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8000">
        <p:circle/>
      </p:transition>
    </mc:Choice>
    <mc:Fallback>
      <p:transition spd="slow" advTm="8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875212" y="300446"/>
            <a:ext cx="7916092" cy="806631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/>
              <a:t>Вогонь -ворог</a:t>
            </a:r>
            <a:endParaRPr lang="en-US" sz="3200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2835" y="1293223"/>
            <a:ext cx="3925253" cy="206393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446" y="1293223"/>
            <a:ext cx="3041741" cy="234124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0225" y="1293223"/>
            <a:ext cx="2857500" cy="234124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7210" y="3955050"/>
            <a:ext cx="3104675" cy="219755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750" y="4101737"/>
            <a:ext cx="3321027" cy="205086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4050571"/>
            <a:ext cx="3003504" cy="2102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677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8000">
        <p:circle/>
      </p:transition>
    </mc:Choice>
    <mc:Fallback>
      <p:transition spd="slow" advTm="8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306286" y="339634"/>
            <a:ext cx="8399417" cy="10711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Правила пожежної безпеки</a:t>
            </a:r>
            <a:endParaRPr lang="en-US" sz="3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31075" y="1593670"/>
            <a:ext cx="6439988" cy="467650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uk-UA" sz="2000" b="1" dirty="0" smtClean="0"/>
              <a:t>Не грайся з сірниками, свічками, запальничками.</a:t>
            </a:r>
          </a:p>
          <a:p>
            <a:pPr marL="285750" indent="-285750" algn="ctr">
              <a:buFontTx/>
              <a:buChar char="-"/>
            </a:pPr>
            <a:r>
              <a:rPr lang="uk-UA" sz="2000" b="1" dirty="0" smtClean="0"/>
              <a:t>Обережно поводься з газовою плитою, з піччю.</a:t>
            </a:r>
          </a:p>
          <a:p>
            <a:pPr marL="285750" indent="-285750" algn="ctr">
              <a:buFontTx/>
              <a:buChar char="-"/>
            </a:pPr>
            <a:r>
              <a:rPr lang="uk-UA" sz="2000" b="1" dirty="0" smtClean="0"/>
              <a:t> Без дорослих не користуйся петардами, бенгальськими вогнями.</a:t>
            </a:r>
          </a:p>
          <a:p>
            <a:pPr marL="285750" indent="-285750" algn="ctr">
              <a:buFontTx/>
              <a:buChar char="-"/>
            </a:pPr>
            <a:r>
              <a:rPr lang="uk-UA" sz="2000" b="1" dirty="0" smtClean="0"/>
              <a:t>Не чіпай легкозаймистих речовин.</a:t>
            </a:r>
          </a:p>
          <a:p>
            <a:pPr marL="285750" indent="-285750" algn="ctr">
              <a:buFontTx/>
              <a:buChar char="-"/>
            </a:pPr>
            <a:r>
              <a:rPr lang="uk-UA" sz="2000" b="1" dirty="0" smtClean="0"/>
              <a:t>- Не залишай без нагляду ввімкнені електроприлади.</a:t>
            </a:r>
          </a:p>
          <a:p>
            <a:pPr marL="285750" indent="-285750" algn="ctr">
              <a:buFontTx/>
              <a:buChar char="-"/>
            </a:pPr>
            <a:r>
              <a:rPr lang="uk-UA" sz="2000" b="1" dirty="0" smtClean="0"/>
              <a:t>На вулиці також не жартуй з вогнем !</a:t>
            </a:r>
          </a:p>
          <a:p>
            <a:pPr marL="285750" indent="-285750" algn="ctr">
              <a:buFontTx/>
              <a:buChar char="-"/>
            </a:pPr>
            <a:r>
              <a:rPr lang="uk-UA" sz="2000" b="1" dirty="0" smtClean="0"/>
              <a:t>Не розпалюй багаття.</a:t>
            </a:r>
          </a:p>
          <a:p>
            <a:pPr marL="285750" indent="-285750" algn="ctr">
              <a:buFontTx/>
              <a:buChar char="-"/>
            </a:pPr>
            <a:r>
              <a:rPr lang="uk-UA" sz="2000" b="1" dirty="0" smtClean="0"/>
              <a:t>Не кидай у вогнище різні флакони.</a:t>
            </a:r>
          </a:p>
          <a:p>
            <a:pPr marL="285750" indent="-285750" algn="ctr">
              <a:buFontTx/>
              <a:buChar char="-"/>
            </a:pPr>
            <a:r>
              <a:rPr lang="uk-UA" sz="2000" b="1" dirty="0" smtClean="0"/>
              <a:t>Не підпалюй суху траву, листя тощо.</a:t>
            </a:r>
          </a:p>
          <a:p>
            <a:pPr algn="ctr"/>
            <a:endParaRPr lang="uk-UA" sz="2000" b="1" dirty="0" smtClean="0"/>
          </a:p>
          <a:p>
            <a:pPr marL="285750" indent="-285750" algn="ctr">
              <a:buFontTx/>
              <a:buChar char="-"/>
            </a:pPr>
            <a:endParaRPr lang="en-US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6012" y="1856017"/>
            <a:ext cx="4180113" cy="241553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6012" y="4415246"/>
            <a:ext cx="4180113" cy="1825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092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8000">
        <p:circle/>
      </p:transition>
    </mc:Choice>
    <mc:Fallback>
      <p:transition spd="slow" advTm="8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102</TotalTime>
  <Words>376</Words>
  <Application>Microsoft Office PowerPoint</Application>
  <PresentationFormat>Широкоэкранный</PresentationFormat>
  <Paragraphs>50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Century Gothic</vt:lpstr>
      <vt:lpstr>Wingdings 3</vt:lpstr>
      <vt:lpstr>Сектор</vt:lpstr>
      <vt:lpstr>                     3 Клас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Клас</dc:title>
  <dc:creator>Love</dc:creator>
  <cp:lastModifiedBy>Love</cp:lastModifiedBy>
  <cp:revision>11</cp:revision>
  <dcterms:created xsi:type="dcterms:W3CDTF">2020-03-30T10:19:55Z</dcterms:created>
  <dcterms:modified xsi:type="dcterms:W3CDTF">2020-03-30T12:02:54Z</dcterms:modified>
</cp:coreProperties>
</file>