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95547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5898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80302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96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5099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3532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97908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723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86535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52365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7059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1D4167-F7C3-41A9-A120-0A5032D28EFD}" type="datetimeFigureOut">
              <a:rPr lang="ru-RU" smtClean="0"/>
              <a:t>08.02.2022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80E69B-4290-4EEF-9943-997EFB01948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34578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1%D0%BF%D0%BE%D1%80%D0%B0%D0%BD%D0%B3%D0%B8%D0%B9" TargetMode="External"/><Relationship Id="rId3" Type="http://schemas.openxmlformats.org/officeDocument/2006/relationships/hyperlink" Target="https://ru.wikipedia.org/wiki/%D0%A0%D0%B0%D0%B7%D0%BC%D0%BD%D0%BE%D0%B6%D0%B5%D0%BD%D0%B8%D0%B5" TargetMode="External"/><Relationship Id="rId7" Type="http://schemas.openxmlformats.org/officeDocument/2006/relationships/hyperlink" Target="https://ru.wikipedia.org/wiki/%D0%A1%D0%B5%D0%BC%D1%8F%D0%B7%D0%B0%D1%87%D0%B0%D1%82%D0%BE%D0%BA" TargetMode="External"/><Relationship Id="rId2" Type="http://schemas.openxmlformats.org/officeDocument/2006/relationships/image" Target="../media/image2.jfif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9E%D0%BF%D0%BB%D0%BE%D0%B4%D0%BE%D1%82%D0%B2%D0%BE%D1%80%D0%B5%D0%BD%D0%B8%D0%B5" TargetMode="External"/><Relationship Id="rId5" Type="http://schemas.openxmlformats.org/officeDocument/2006/relationships/hyperlink" Target="https://ru.wikipedia.org/wiki/%D0%A1%D0%B5%D0%BC%D0%B5%D0%BD%D0%BD%D1%8B%D0%B5_%D1%80%D0%B0%D1%81%D1%82%D0%B5%D0%BD%D0%B8%D1%8F" TargetMode="External"/><Relationship Id="rId4" Type="http://schemas.openxmlformats.org/officeDocument/2006/relationships/hyperlink" Target="https://ru.wikipedia.org/wiki/%D0%A0%D0%B0%D1%81%D0%BF%D1%80%D0%BE%D1%81%D1%82%D1%80%D0%B0%D0%BD%D0%B5%D0%BD%D0%B8%D0%B5_%D0%BF%D0%BB%D0%BE%D0%B4%D0%BE%D0%B2_%D0%B8_%D1%81%D0%B5%D0%BC%D1%8F%D0%BD" TargetMode="External"/><Relationship Id="rId9" Type="http://schemas.openxmlformats.org/officeDocument/2006/relationships/hyperlink" Target="https://ru.wikipedia.org/wiki/%D0%97%D0%B0%D1%80%D0%BE%D0%B4%D1%8B%D1%88_(%D0%B1%D0%BE%D1%82%D0%B0%D0%BD%D0%B8%D0%BA%D0%B0)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97%D0%B5%D0%BC%D0%BB%D0%B5%D0%B4%D0%B5%D0%BB%D0%B8%D0%B5" TargetMode="External"/><Relationship Id="rId13" Type="http://schemas.openxmlformats.org/officeDocument/2006/relationships/hyperlink" Target="https://ru.wikipedia.org/wiki/%D0%9F%D0%BE%D0%B4%D1%81%D0%BE%D0%BB%D0%BD%D0%B5%D1%87%D0%BD%D0%B8%D0%BA" TargetMode="External"/><Relationship Id="rId3" Type="http://schemas.openxmlformats.org/officeDocument/2006/relationships/hyperlink" Target="https://ru.wikipedia.org/wiki/%D0%9C%D1%83%D1%80%D0%B0%D0%B2%D1%8C%D0%B8-%D0%B6%D0%BD%D0%B5%D1%86%D1%8B" TargetMode="External"/><Relationship Id="rId7" Type="http://schemas.openxmlformats.org/officeDocument/2006/relationships/hyperlink" Target="https://ru.wikipedia.org/wiki/%D0%A5%D0%BE%D0%BC%D1%8F%D0%BA%D0%B8" TargetMode="External"/><Relationship Id="rId12" Type="http://schemas.openxmlformats.org/officeDocument/2006/relationships/hyperlink" Target="https://ru.wikipedia.org/wiki/%D0%A0%D0%B0%D1%81%D1%82%D0%B8%D1%82%D0%B5%D0%BB%D1%8C%D0%BD%D0%BE%D0%B5_%D0%BC%D0%B0%D1%81%D0%BB%D0%BE" TargetMode="External"/><Relationship Id="rId17" Type="http://schemas.openxmlformats.org/officeDocument/2006/relationships/hyperlink" Target="https://ru.wikipedia.org/wiki/%D0%9C%D0%B0%D1%81%D0%BB%D0%B8%D1%87%D0%BD%D1%8B%D0%B5_%D0%BA%D1%83%D0%BB%D1%8C%D1%82%D1%83%D1%80%D1%8B" TargetMode="External"/><Relationship Id="rId2" Type="http://schemas.openxmlformats.org/officeDocument/2006/relationships/image" Target="../media/image3.jpg"/><Relationship Id="rId16" Type="http://schemas.openxmlformats.org/officeDocument/2006/relationships/hyperlink" Target="https://ru.wikipedia.org/wiki/%D0%9B%D1%91%D0%BD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ru.wikipedia.org/wiki/%D0%91%D0%B5%D0%BB%D0%BA%D0%B0" TargetMode="External"/><Relationship Id="rId11" Type="http://schemas.openxmlformats.org/officeDocument/2006/relationships/hyperlink" Target="https://ru.wikipedia.org/wiki/%D0%A4%D0%B0%D1%81%D0%BE%D0%BB%D1%8C" TargetMode="External"/><Relationship Id="rId5" Type="http://schemas.openxmlformats.org/officeDocument/2006/relationships/hyperlink" Target="https://ru.wikipedia.org/wiki/%D0%91%D1%83%D1%80%D1%83%D0%BD%D0%B4%D1%83%D0%BA%D0%B8" TargetMode="External"/><Relationship Id="rId15" Type="http://schemas.openxmlformats.org/officeDocument/2006/relationships/hyperlink" Target="https://ru.wikipedia.org/wiki/%D0%9A%D1%83%D0%BA%D1%83%D1%80%D1%83%D0%B7%D0%B0_(%D1%80%D0%BE%D0%B4)" TargetMode="External"/><Relationship Id="rId10" Type="http://schemas.openxmlformats.org/officeDocument/2006/relationships/hyperlink" Target="https://ru.wikipedia.org/wiki/%D0%A1%D0%BE%D1%8F" TargetMode="External"/><Relationship Id="rId4" Type="http://schemas.openxmlformats.org/officeDocument/2006/relationships/hyperlink" Target="https://ru.wikipedia.org/wiki/%D0%9F%D1%82%D0%B8%D1%86%D1%8B" TargetMode="External"/><Relationship Id="rId9" Type="http://schemas.openxmlformats.org/officeDocument/2006/relationships/hyperlink" Target="https://ru.wikipedia.org/wiki/%D0%9A%D1%80%D0%B0%D1%85%D0%BC%D0%B0%D0%BB" TargetMode="External"/><Relationship Id="rId14" Type="http://schemas.openxmlformats.org/officeDocument/2006/relationships/hyperlink" Target="https://ru.wikipedia.org/wiki/%D0%A0%D0%B0%D0%BF%D1%8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2%D1%81%D1%85%D0%BE%D0%B6%D0%B5%D1%81%D1%82%D1%8C_%D1%81%D0%B5%D0%BC%D1%8F%D0%BD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ru.wikipedia.org/wiki/%D0%9E%D1%80%D1%85%D0%B8%D0%B4%D0%BD%D1%8B%D0%B5" TargetMode="External"/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Relationship Id="rId6" Type="http://schemas.openxmlformats.org/officeDocument/2006/relationships/hyperlink" Target="https://ru.wikipedia.org/wiki/%D0%A1%D0%B5%D0%BC%D1%8F#cite_note-1" TargetMode="External"/><Relationship Id="rId5" Type="http://schemas.openxmlformats.org/officeDocument/2006/relationships/hyperlink" Target="https://ru.wikipedia.org/wiki/%D0%A1%D0%B5%D0%B9%D1%88%D0%B5%D0%BB%D1%8C%D1%81%D0%BA%D0%B0%D1%8F_%D0%BF%D0%B0%D0%BB%D1%8C%D0%BC%D0%B0" TargetMode="External"/><Relationship Id="rId4" Type="http://schemas.openxmlformats.org/officeDocument/2006/relationships/hyperlink" Target="https://ru.wikipedia.org/wiki/%D0%97%D0%B0%D1%80%D0%B0%D0%B7%D0%B8%D1%85%D0%BE%D0%B2%D1%8B%D0%B5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12192000" cy="6858000"/>
          </a:xfrm>
        </p:spPr>
      </p:pic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3122063" y="1009437"/>
            <a:ext cx="5767754" cy="1343452"/>
          </a:xfrm>
        </p:spPr>
        <p:txBody>
          <a:bodyPr>
            <a:noAutofit/>
          </a:bodyPr>
          <a:lstStyle/>
          <a:p>
            <a:r>
              <a:rPr lang="uk-UA" sz="4800" dirty="0" err="1" smtClean="0">
                <a:solidFill>
                  <a:srgbClr val="FFFF00"/>
                </a:solidFill>
              </a:rPr>
              <a:t>Сегодня</a:t>
            </a:r>
            <a:r>
              <a:rPr lang="uk-UA" sz="4800" dirty="0" smtClean="0">
                <a:solidFill>
                  <a:srgbClr val="FFFF00"/>
                </a:solidFill>
              </a:rPr>
              <a:t> </a:t>
            </a:r>
            <a:r>
              <a:rPr lang="uk-UA" sz="4800" dirty="0" err="1" smtClean="0">
                <a:solidFill>
                  <a:srgbClr val="FFFF00"/>
                </a:solidFill>
              </a:rPr>
              <a:t>мы</a:t>
            </a:r>
            <a:r>
              <a:rPr lang="uk-UA" sz="4800" dirty="0" smtClean="0">
                <a:solidFill>
                  <a:srgbClr val="FFFF00"/>
                </a:solidFill>
              </a:rPr>
              <a:t> будем </a:t>
            </a:r>
            <a:r>
              <a:rPr lang="uk-UA" sz="4800" dirty="0" err="1" smtClean="0">
                <a:solidFill>
                  <a:srgbClr val="FFFF00"/>
                </a:solidFill>
              </a:rPr>
              <a:t>иследовать</a:t>
            </a:r>
            <a:r>
              <a:rPr lang="uk-UA" sz="4800" dirty="0" smtClean="0">
                <a:solidFill>
                  <a:srgbClr val="FFFF00"/>
                </a:solidFill>
              </a:rPr>
              <a:t> </a:t>
            </a:r>
            <a:r>
              <a:rPr lang="uk-UA" sz="4800" dirty="0" err="1" smtClean="0">
                <a:solidFill>
                  <a:srgbClr val="FFFF00"/>
                </a:solidFill>
              </a:rPr>
              <a:t>парагра</a:t>
            </a:r>
            <a:r>
              <a:rPr lang="uk-UA" sz="4800" dirty="0" smtClean="0">
                <a:solidFill>
                  <a:srgbClr val="FFFF00"/>
                </a:solidFill>
              </a:rPr>
              <a:t> 35 на тему </a:t>
            </a:r>
            <a:r>
              <a:rPr lang="uk-UA" sz="4800" dirty="0" err="1" smtClean="0">
                <a:solidFill>
                  <a:srgbClr val="FFFF00"/>
                </a:solidFill>
              </a:rPr>
              <a:t>семя</a:t>
            </a:r>
            <a:endParaRPr lang="ru-RU" sz="4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805865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26123" y="81207"/>
            <a:ext cx="10515600" cy="1325563"/>
          </a:xfrm>
        </p:spPr>
        <p:txBody>
          <a:bodyPr/>
          <a:lstStyle/>
          <a:p>
            <a:r>
              <a:rPr lang="ru-RU" dirty="0" smtClean="0">
                <a:solidFill>
                  <a:srgbClr val="92D050"/>
                </a:solidFill>
              </a:rPr>
              <a:t>Что такое же семя</a:t>
            </a:r>
            <a:r>
              <a:rPr lang="en-US" dirty="0" smtClean="0">
                <a:solidFill>
                  <a:srgbClr val="92D050"/>
                </a:solidFill>
              </a:rPr>
              <a:t>?</a:t>
            </a:r>
            <a:br>
              <a:rPr lang="en-US" dirty="0" smtClean="0">
                <a:solidFill>
                  <a:srgbClr val="92D050"/>
                </a:solidFill>
              </a:rPr>
            </a:b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04447" y="1690688"/>
            <a:ext cx="5181600" cy="4351338"/>
          </a:xfrm>
        </p:spPr>
        <p:txBody>
          <a:bodyPr/>
          <a:lstStyle/>
          <a:p>
            <a:r>
              <a:rPr lang="en-US" b="1" dirty="0" err="1">
                <a:solidFill>
                  <a:srgbClr val="FFFF00"/>
                </a:solidFill>
              </a:rPr>
              <a:t>Се́мя</a:t>
            </a:r>
            <a:r>
              <a:rPr lang="en-US" dirty="0">
                <a:solidFill>
                  <a:srgbClr val="FFFF00"/>
                </a:solidFill>
              </a:rPr>
              <a:t> — </a:t>
            </a:r>
            <a:r>
              <a:rPr lang="en-US" dirty="0" err="1">
                <a:solidFill>
                  <a:srgbClr val="FFFF00"/>
                </a:solidFill>
              </a:rPr>
              <a:t>особая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многоклеточная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структура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сложного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строения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служащая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для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3"/>
              </a:rPr>
              <a:t>размножения</a:t>
            </a:r>
            <a:r>
              <a:rPr lang="en-US" dirty="0">
                <a:solidFill>
                  <a:srgbClr val="FFFF00"/>
                </a:solidFill>
              </a:rPr>
              <a:t> и </a:t>
            </a:r>
            <a:r>
              <a:rPr lang="en-US" dirty="0" err="1">
                <a:solidFill>
                  <a:srgbClr val="FFFF00"/>
                </a:solidFill>
                <a:hlinkClick r:id="rId4"/>
              </a:rPr>
              <a:t>расселения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5"/>
              </a:rPr>
              <a:t>семенных</a:t>
            </a:r>
            <a:r>
              <a:rPr lang="en-US" dirty="0">
                <a:solidFill>
                  <a:srgbClr val="FFFF00"/>
                </a:solidFill>
                <a:hlinkClick r:id="rId5"/>
              </a:rPr>
              <a:t> </a:t>
            </a:r>
            <a:r>
              <a:rPr lang="en-US" dirty="0" err="1">
                <a:solidFill>
                  <a:srgbClr val="FFFF00"/>
                </a:solidFill>
                <a:hlinkClick r:id="rId5"/>
              </a:rPr>
              <a:t>растений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обычно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развивающаяся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после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6"/>
              </a:rPr>
              <a:t>оплодотворения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</a:rPr>
              <a:t>из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7"/>
              </a:rPr>
              <a:t>семязачатка</a:t>
            </a:r>
            <a:r>
              <a:rPr lang="en-US" dirty="0">
                <a:solidFill>
                  <a:srgbClr val="FFFF00"/>
                </a:solidFill>
              </a:rPr>
              <a:t> (</a:t>
            </a:r>
            <a:r>
              <a:rPr lang="en-US" dirty="0" err="1">
                <a:solidFill>
                  <a:srgbClr val="FFFF00"/>
                </a:solidFill>
              </a:rPr>
              <a:t>видоизменённый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женский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8"/>
              </a:rPr>
              <a:t>спорангий</a:t>
            </a:r>
            <a:r>
              <a:rPr lang="en-US" dirty="0">
                <a:solidFill>
                  <a:srgbClr val="FFFF00"/>
                </a:solidFill>
              </a:rPr>
              <a:t>) и </a:t>
            </a:r>
            <a:r>
              <a:rPr lang="en-US" dirty="0" err="1">
                <a:solidFill>
                  <a:srgbClr val="FFFF00"/>
                </a:solidFill>
              </a:rPr>
              <a:t>содержащая</a:t>
            </a:r>
            <a:r>
              <a:rPr lang="en-US" dirty="0">
                <a:solidFill>
                  <a:srgbClr val="FFFF00"/>
                </a:solidFill>
              </a:rPr>
              <a:t> </a:t>
            </a:r>
            <a:r>
              <a:rPr lang="en-US" dirty="0" err="1">
                <a:solidFill>
                  <a:srgbClr val="FFFF00"/>
                </a:solidFill>
                <a:hlinkClick r:id="rId9"/>
              </a:rPr>
              <a:t>зародыш</a:t>
            </a:r>
            <a:r>
              <a:rPr lang="en-US" dirty="0">
                <a:solidFill>
                  <a:srgbClr val="FFFF00"/>
                </a:solidFill>
              </a:rPr>
              <a:t>.</a:t>
            </a:r>
          </a:p>
          <a:p>
            <a:endParaRPr lang="ru-RU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97351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solidFill>
                  <a:srgbClr val="92D050"/>
                </a:solidFill>
              </a:rPr>
              <a:t>Роль</a:t>
            </a:r>
            <a:r>
              <a:rPr lang="en-US" b="0" dirty="0" smtClean="0">
                <a:solidFill>
                  <a:srgbClr val="92D050"/>
                </a:solidFill>
              </a:rPr>
              <a:t> </a:t>
            </a:r>
            <a:r>
              <a:rPr lang="en-US" b="0" dirty="0" err="1" smtClean="0">
                <a:solidFill>
                  <a:srgbClr val="92D050"/>
                </a:solidFill>
              </a:rPr>
              <a:t>семян</a:t>
            </a:r>
            <a:r>
              <a:rPr lang="en-US" b="0" dirty="0" smtClean="0">
                <a:solidFill>
                  <a:srgbClr val="92D050"/>
                </a:solidFill>
              </a:rPr>
              <a:t> в </a:t>
            </a:r>
            <a:r>
              <a:rPr lang="en-US" b="0" dirty="0" err="1" smtClean="0">
                <a:solidFill>
                  <a:srgbClr val="92D050"/>
                </a:solidFill>
              </a:rPr>
              <a:t>природе</a:t>
            </a:r>
            <a:r>
              <a:rPr lang="en-US" b="0" dirty="0" smtClean="0">
                <a:solidFill>
                  <a:srgbClr val="92D050"/>
                </a:solidFill>
              </a:rPr>
              <a:t> и </a:t>
            </a:r>
            <a:r>
              <a:rPr lang="en-US" b="0" dirty="0" err="1" smtClean="0">
                <a:solidFill>
                  <a:srgbClr val="92D050"/>
                </a:solidFill>
              </a:rPr>
              <a:t>жизни</a:t>
            </a:r>
            <a:r>
              <a:rPr lang="en-US" b="0" dirty="0" smtClean="0">
                <a:solidFill>
                  <a:srgbClr val="92D050"/>
                </a:solidFill>
              </a:rPr>
              <a:t> </a:t>
            </a:r>
            <a:r>
              <a:rPr lang="en-US" b="0" dirty="0" err="1" smtClean="0">
                <a:solidFill>
                  <a:srgbClr val="92D050"/>
                </a:solidFill>
              </a:rPr>
              <a:t>человека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5060" y="1447067"/>
            <a:ext cx="6277708" cy="5002822"/>
          </a:xfrm>
        </p:spPr>
        <p:txBody>
          <a:bodyPr>
            <a:normAutofit fontScale="47500" lnSpcReduction="20000"/>
          </a:bodyPr>
          <a:lstStyle/>
          <a:p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Многие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организмы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от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грибов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бактерий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до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птиц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млекопитающих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)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питаются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в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значительной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степени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 а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иногда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исключительно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семенами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составляют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основу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пищи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таких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животных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как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некоторые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насекомые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их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личинки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например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  <a:hlinkClick r:id="rId3"/>
              </a:rPr>
              <a:t>муравьи-жнецы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),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зерноядные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  <a:hlinkClick r:id="rId4"/>
              </a:rPr>
              <a:t>птицы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грызуны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  <a:hlinkClick r:id="rId5"/>
              </a:rPr>
              <a:t>бурундуки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  <a:hlinkClick r:id="rId6"/>
              </a:rPr>
              <a:t>белки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  <a:hlinkClick r:id="rId7"/>
              </a:rPr>
              <a:t>хомяки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 и </a:t>
            </a:r>
            <a:r>
              <a:rPr lang="en-US" sz="7400" dirty="0" err="1">
                <a:solidFill>
                  <a:srgbClr val="FFFF00"/>
                </a:solidFill>
                <a:ea typeface="+mn-lt"/>
                <a:cs typeface="+mn-lt"/>
              </a:rPr>
              <a:t>др</a:t>
            </a:r>
            <a:r>
              <a:rPr lang="en-US" sz="7400" dirty="0">
                <a:solidFill>
                  <a:srgbClr val="FFFF00"/>
                </a:solidFill>
                <a:ea typeface="+mn-lt"/>
                <a:cs typeface="+mn-lt"/>
              </a:rPr>
              <a:t>.).</a:t>
            </a:r>
            <a:endParaRPr lang="en-US" sz="7400" dirty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48047" y="1479672"/>
            <a:ext cx="5712069" cy="5228859"/>
          </a:xfrm>
        </p:spPr>
        <p:txBody>
          <a:bodyPr>
            <a:normAutofit fontScale="47500" lnSpcReduction="200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Основу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рациона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человека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со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времён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возникновения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8"/>
              </a:rPr>
              <a:t>земледелия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в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большинстве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регионов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мира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также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составляют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в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первую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очередь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культурных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злаков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пшеницы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риса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кукурузы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др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.).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Главное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питательное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вещество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с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которым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человечество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получает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наибольшее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число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калорий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 —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9"/>
              </a:rPr>
              <a:t>крахмал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содержащийся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в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семенах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злаков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Важным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источником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белков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для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человечества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служат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также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бобовых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растений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—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0"/>
              </a:rPr>
              <a:t>сои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1"/>
              </a:rPr>
              <a:t>фасоли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и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др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являются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основным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источником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2"/>
              </a:rPr>
              <a:t>растительных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  <a:hlinkClick r:id="rId12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2"/>
              </a:rPr>
              <a:t>масел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которые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добывают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из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3"/>
              </a:rPr>
              <a:t>подсолнечника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4"/>
              </a:rPr>
              <a:t>рапса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5"/>
              </a:rPr>
              <a:t>кукурузы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6"/>
              </a:rPr>
              <a:t>льна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хлопка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многих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</a:rPr>
              <a:t>других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7"/>
              </a:rPr>
              <a:t>масличных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  <a:hlinkClick r:id="rId17"/>
              </a:rPr>
              <a:t> </a:t>
            </a:r>
            <a:r>
              <a:rPr lang="en-US" sz="5000" dirty="0" err="1">
                <a:solidFill>
                  <a:srgbClr val="FFFF00"/>
                </a:solidFill>
                <a:ea typeface="+mn-lt"/>
                <a:cs typeface="+mn-lt"/>
                <a:hlinkClick r:id="rId17"/>
              </a:rPr>
              <a:t>культур</a:t>
            </a:r>
            <a:r>
              <a:rPr lang="en-US" sz="5000" dirty="0">
                <a:solidFill>
                  <a:srgbClr val="FFFF00"/>
                </a:solidFill>
                <a:ea typeface="+mn-lt"/>
                <a:cs typeface="+mn-lt"/>
              </a:rPr>
              <a:t>.</a:t>
            </a:r>
            <a:endParaRPr lang="en-US" sz="5000" dirty="0" smtClean="0">
              <a:solidFill>
                <a:srgbClr val="FFFF00"/>
              </a:solidFill>
            </a:endParaRPr>
          </a:p>
          <a:p>
            <a:pPr indent="-22860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132880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allOve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44262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solidFill>
                  <a:srgbClr val="92D050"/>
                </a:solidFill>
              </a:rPr>
              <a:t>Всхожесть</a:t>
            </a:r>
            <a:r>
              <a:rPr lang="en-US" dirty="0">
                <a:solidFill>
                  <a:srgbClr val="92D050"/>
                </a:solidFill>
              </a:rPr>
              <a:t> </a:t>
            </a:r>
            <a:r>
              <a:rPr lang="en-US" dirty="0" err="1">
                <a:solidFill>
                  <a:srgbClr val="92D050"/>
                </a:solidFill>
              </a:rPr>
              <a:t>семян</a:t>
            </a:r>
            <a:r>
              <a:rPr lang="en-US" dirty="0">
                <a:solidFill>
                  <a:srgbClr val="92D050"/>
                </a:solidFill>
              </a:rPr>
              <a:t>.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94592" y="1517894"/>
            <a:ext cx="10269415" cy="5120298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FF00"/>
                </a:solidFill>
                <a:ea typeface="+mn-lt"/>
                <a:cs typeface="+mn-lt"/>
                <a:hlinkClick r:id="rId3"/>
              </a:rPr>
              <a:t>Всхожесть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  <a:hlinkClick r:id="rId3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  <a:hlinkClick r:id="rId3"/>
              </a:rPr>
              <a:t>семян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 —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это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их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способность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давать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за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определённый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срок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нормальные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проростки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(в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лаборатории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)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или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всходы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(в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полевых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условиях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).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Всхожесть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сильно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зависит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условий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проращивания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условий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хранения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Обычно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всхожесть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выражают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в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процентах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это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процент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которые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дали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всходы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от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общего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числа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>
                <a:solidFill>
                  <a:srgbClr val="FFFF00"/>
                </a:solidFill>
                <a:ea typeface="+mn-lt"/>
                <a:cs typeface="+mn-lt"/>
              </a:rPr>
              <a:t>).</a:t>
            </a:r>
            <a:endParaRPr lang="en-US" dirty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2681466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win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17908"/>
            <a:ext cx="12192000" cy="6875908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0" dirty="0" err="1" smtClean="0">
                <a:solidFill>
                  <a:srgbClr val="92D050"/>
                </a:solidFill>
              </a:rPr>
              <a:t>Разнообразие</a:t>
            </a:r>
            <a:r>
              <a:rPr lang="en-US" b="0" dirty="0" smtClean="0">
                <a:solidFill>
                  <a:srgbClr val="92D050"/>
                </a:solidFill>
              </a:rPr>
              <a:t> </a:t>
            </a:r>
            <a:r>
              <a:rPr lang="en-US" b="0" dirty="0" err="1" smtClean="0">
                <a:solidFill>
                  <a:srgbClr val="92D050"/>
                </a:solidFill>
              </a:rPr>
              <a:t>семян</a:t>
            </a:r>
            <a:endParaRPr lang="ru-RU" dirty="0">
              <a:solidFill>
                <a:srgbClr val="92D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В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природе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существует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чрезвычайно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огромное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разнообразие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которое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представлено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разнообразием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строения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семенной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кожуры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прилегающей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к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ней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запасающей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ткани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степенью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развития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формой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положением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в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зародыша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а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также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внешним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видом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—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формой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размерами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окраской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типом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их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поверхности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наличием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разного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рода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выростов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(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волосков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летучек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 т. п.).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Минимальные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размеры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имеют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  <a:hlinkClick r:id="rId3"/>
              </a:rPr>
              <a:t>орхидных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и 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  <a:hlinkClick r:id="rId4"/>
              </a:rPr>
              <a:t>заразиховых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;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их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масса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составляет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0,001—0,003 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мг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Максимального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размера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достигают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  <a:hlinkClick r:id="rId5"/>
              </a:rPr>
              <a:t>сейшельской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  <a:hlinkClick r:id="rId5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  <a:hlinkClick r:id="rId5"/>
              </a:rPr>
              <a:t>пальмы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</a:t>
            </a:r>
            <a:r>
              <a:rPr lang="en-US" i="1" dirty="0" err="1" smtClean="0">
                <a:solidFill>
                  <a:srgbClr val="FFFF00"/>
                </a:solidFill>
                <a:ea typeface="+mn-lt"/>
                <a:cs typeface="+mn-lt"/>
              </a:rPr>
              <a:t>Lodoicea</a:t>
            </a:r>
            <a:r>
              <a:rPr lang="en-US" i="1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i="1" dirty="0" err="1" smtClean="0">
                <a:solidFill>
                  <a:srgbClr val="FFFF00"/>
                </a:solidFill>
                <a:ea typeface="+mn-lt"/>
                <a:cs typeface="+mn-lt"/>
              </a:rPr>
              <a:t>maldivica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 —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нескольких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десятков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сантиметров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в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диаметре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масса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около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20 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кг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Разнообразие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форм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необычайно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.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Преобладающее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большинство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имеют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шаровидную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или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эллипсоидальную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форму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часто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встречаются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бочковидные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веретеновидные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кеглевидные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ладьевидные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 т. д. В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зависимости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от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типа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поверхности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семена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могут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быть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голыми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опушенными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волосатыми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а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также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гладкими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или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морщинистыми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,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складчатыми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и т. д.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Цвет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семян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также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весьма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 </a:t>
            </a:r>
            <a:r>
              <a:rPr lang="en-US" dirty="0" err="1" smtClean="0">
                <a:solidFill>
                  <a:srgbClr val="FFFF00"/>
                </a:solidFill>
                <a:ea typeface="+mn-lt"/>
                <a:cs typeface="+mn-lt"/>
              </a:rPr>
              <a:t>различен</a:t>
            </a:r>
            <a:r>
              <a:rPr lang="en-US" baseline="30000" dirty="0" smtClean="0">
                <a:solidFill>
                  <a:srgbClr val="FFFF00"/>
                </a:solidFill>
                <a:ea typeface="+mn-lt"/>
                <a:cs typeface="+mn-lt"/>
                <a:hlinkClick r:id="rId6"/>
              </a:rPr>
              <a:t>[1]</a:t>
            </a:r>
            <a:r>
              <a:rPr lang="en-US" dirty="0" smtClean="0">
                <a:solidFill>
                  <a:srgbClr val="FFFF00"/>
                </a:solidFill>
                <a:ea typeface="+mn-lt"/>
                <a:cs typeface="+mn-lt"/>
              </a:rPr>
              <a:t>.</a:t>
            </a:r>
            <a:endParaRPr lang="ru-RU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34968841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prestig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84639"/>
            <a:ext cx="12192000" cy="7042639"/>
          </a:xfr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393837"/>
          </a:xfrm>
        </p:spPr>
        <p:txBody>
          <a:bodyPr/>
          <a:lstStyle/>
          <a:p>
            <a:r>
              <a:rPr lang="ru-RU" dirty="0" smtClean="0"/>
              <a:t>Всем спасибо за </a:t>
            </a:r>
            <a:r>
              <a:rPr lang="ru-RU" dirty="0" err="1" smtClean="0"/>
              <a:t>внимание.надеюсь</a:t>
            </a:r>
            <a:r>
              <a:rPr lang="ru-RU" dirty="0" smtClean="0"/>
              <a:t> вам </a:t>
            </a:r>
            <a:r>
              <a:rPr lang="ru-RU" dirty="0" err="1" smtClean="0"/>
              <a:t>понравилось.У</a:t>
            </a:r>
            <a:r>
              <a:rPr lang="ru-RU" dirty="0" smtClean="0"/>
              <a:t> меня </a:t>
            </a:r>
            <a:r>
              <a:rPr lang="ru-RU" dirty="0" err="1" smtClean="0"/>
              <a:t>всё.До</a:t>
            </a:r>
            <a:r>
              <a:rPr lang="ru-RU" dirty="0" smtClean="0"/>
              <a:t> встреч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1348266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</TotalTime>
  <Words>118</Words>
  <Application>Microsoft Office PowerPoint</Application>
  <PresentationFormat>Широкоэкранный</PresentationFormat>
  <Paragraphs>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Тема Office</vt:lpstr>
      <vt:lpstr>Презентация PowerPoint</vt:lpstr>
      <vt:lpstr>Что такое же семя? </vt:lpstr>
      <vt:lpstr>Роль семян в природе и жизни человека</vt:lpstr>
      <vt:lpstr>Всхожесть семян.</vt:lpstr>
      <vt:lpstr>Разнообразие семян</vt:lpstr>
      <vt:lpstr>Всем спасибо за внимание.надеюсь вам понравилось.У меня всё.До встреч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Хватит Играть!!!</dc:creator>
  <cp:lastModifiedBy>Хватит Играть!!!</cp:lastModifiedBy>
  <cp:revision>3</cp:revision>
  <dcterms:created xsi:type="dcterms:W3CDTF">2022-02-08T18:23:38Z</dcterms:created>
  <dcterms:modified xsi:type="dcterms:W3CDTF">2022-02-08T18:54:46Z</dcterms:modified>
</cp:coreProperties>
</file>