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5FDBD-2B3D-47BD-B0BB-C28B888DC890}" v="43" dt="2022-02-08T14:15:43.092"/>
    <p1510:client id="{6F744376-97AF-4478-96DB-872F50E85E89}" v="159" dt="2022-02-08T15:15:4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17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0%BE%D1%80%D0%B0%D0%BD%D0%B3%D0%B8%D0%B9" TargetMode="External"/><Relationship Id="rId3" Type="http://schemas.openxmlformats.org/officeDocument/2006/relationships/hyperlink" Target="https://ru.wikipedia.org/wiki/%D0%A0%D0%B0%D0%B7%D0%BC%D0%BD%D0%BE%D0%B6%D0%B5%D0%BD%D0%B8%D0%B5" TargetMode="External"/><Relationship Id="rId7" Type="http://schemas.openxmlformats.org/officeDocument/2006/relationships/hyperlink" Target="https://ru.wikipedia.org/wiki/%D0%A1%D0%B5%D0%BC%D1%8F%D0%B7%D0%B0%D1%87%D0%B0%D1%82%D0%BE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E%D0%BF%D0%BB%D0%BE%D0%B4%D0%BE%D1%82%D0%B2%D0%BE%D1%80%D0%B5%D0%BD%D0%B8%D0%B5" TargetMode="External"/><Relationship Id="rId5" Type="http://schemas.openxmlformats.org/officeDocument/2006/relationships/hyperlink" Target="https://ru.wikipedia.org/wiki/%D0%A1%D0%B5%D0%BC%D0%B5%D0%BD%D0%BD%D1%8B%D0%B5_%D1%80%D0%B0%D1%81%D1%82%D0%B5%D0%BD%D0%B8%D1%8F" TargetMode="External"/><Relationship Id="rId4" Type="http://schemas.openxmlformats.org/officeDocument/2006/relationships/hyperlink" Target="https://ru.wikipedia.org/wiki/%D0%A0%D0%B0%D1%81%D0%BF%D1%80%D0%BE%D1%81%D1%82%D1%80%D0%B0%D0%BD%D0%B5%D0%BD%D0%B8%D0%B5_%D0%BF%D0%BB%D0%BE%D0%B4%D0%BE%D0%B2_%D0%B8_%D1%81%D0%B5%D0%BC%D1%8F%D0%BD" TargetMode="External"/><Relationship Id="rId9" Type="http://schemas.openxmlformats.org/officeDocument/2006/relationships/hyperlink" Target="https://ru.wikipedia.org/wiki/%D0%97%D0%B0%D1%80%D0%BE%D0%B4%D1%8B%D1%88_(%D0%B1%D0%BE%D1%82%D0%B0%D0%BD%D0%B8%D0%BA%D0%B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1%85%D0%B8%D0%B4%D0%BD%D1%8B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A1%D0%B5%D0%BC%D1%8F#cite_note-1" TargetMode="External"/><Relationship Id="rId5" Type="http://schemas.openxmlformats.org/officeDocument/2006/relationships/hyperlink" Target="https://ru.wikipedia.org/wiki/%D0%A1%D0%B5%D0%B9%D1%88%D0%B5%D0%BB%D1%8C%D1%81%D0%BA%D0%B0%D1%8F_%D0%BF%D0%B0%D0%BB%D1%8C%D0%BC%D0%B0" TargetMode="External"/><Relationship Id="rId4" Type="http://schemas.openxmlformats.org/officeDocument/2006/relationships/hyperlink" Target="https://ru.wikipedia.org/wiki/%D0%97%D0%B0%D1%80%D0%B0%D0%B7%D0%B8%D1%85%D0%BE%D0%B2%D1%8B%D0%B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0%B3%D0%BB%D0%B5%D0%B2%D0%BE%D0%B4%D1%8B" TargetMode="External"/><Relationship Id="rId13" Type="http://schemas.openxmlformats.org/officeDocument/2006/relationships/hyperlink" Target="https://ru.wikipedia.org/wiki/%D0%9E%D1%80%D0%B5%D1%85" TargetMode="External"/><Relationship Id="rId18" Type="http://schemas.openxmlformats.org/officeDocument/2006/relationships/hyperlink" Target="https://ru.wikipedia.org/wiki/%D0%9F%D1%80%D0%BE%D1%82%D0%B5%D0%B0%D0%B7%D0%B0" TargetMode="External"/><Relationship Id="rId3" Type="http://schemas.openxmlformats.org/officeDocument/2006/relationships/hyperlink" Target="https://ru.wikipedia.org/wiki/%D0%A1%D0%B5%D0%BC%D1%8F#cite_note-3" TargetMode="External"/><Relationship Id="rId7" Type="http://schemas.openxmlformats.org/officeDocument/2006/relationships/hyperlink" Target="https://ru.wikipedia.org/wiki/%D0%A1%D0%BE%D1%8F" TargetMode="External"/><Relationship Id="rId12" Type="http://schemas.openxmlformats.org/officeDocument/2006/relationships/hyperlink" Target="https://ru.wikipedia.org/wiki/%D0%9F%D0%BE%D0%B4%D1%81%D0%BE%D0%BB%D0%BD%D0%B5%D1%87%D0%BD%D0%B8%D0%BA" TargetMode="External"/><Relationship Id="rId17" Type="http://schemas.openxmlformats.org/officeDocument/2006/relationships/hyperlink" Target="https://ru.wikipedia.org/wiki/%D0%A4%D0%BE%D1%81%D1%84%D0%B0%D1%82%D0%B0%D0%B7%D0%B0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ru.wikipedia.org/wiki/%D0%9B%D0%B8%D0%BF%D0%B0%D0%B7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A4%D0%B0%D1%81%D0%BE%D0%BB%D1%8C" TargetMode="External"/><Relationship Id="rId11" Type="http://schemas.openxmlformats.org/officeDocument/2006/relationships/hyperlink" Target="https://ru.wikipedia.org/wiki/%D0%96%D0%B8%D1%80%D1%8B" TargetMode="External"/><Relationship Id="rId5" Type="http://schemas.openxmlformats.org/officeDocument/2006/relationships/hyperlink" Target="https://ru.wikipedia.org/wiki/%D0%91%D0%B5%D0%BB%D0%BA%D0%B8" TargetMode="External"/><Relationship Id="rId15" Type="http://schemas.openxmlformats.org/officeDocument/2006/relationships/hyperlink" Target="https://ru.wikipedia.org/wiki/%D0%9C%D0%B0%D0%BB%D1%8C%D1%82%D0%B0%D0%B7%D0%B0" TargetMode="External"/><Relationship Id="rId10" Type="http://schemas.openxmlformats.org/officeDocument/2006/relationships/hyperlink" Target="https://ru.wikipedia.org/wiki/%D0%A0%D0%BE%D0%B6%D1%8C" TargetMode="External"/><Relationship Id="rId4" Type="http://schemas.openxmlformats.org/officeDocument/2006/relationships/hyperlink" Target="https://ru.wikipedia.org/wiki/%D0%A1%D0%B5%D0%BC%D1%8F#cite_note-4" TargetMode="External"/><Relationship Id="rId9" Type="http://schemas.openxmlformats.org/officeDocument/2006/relationships/hyperlink" Target="https://ru.wikipedia.org/wiki/%D0%9F%D1%88%D0%B5%D0%BD%D0%B8%D1%86%D0%B0" TargetMode="External"/><Relationship Id="rId14" Type="http://schemas.openxmlformats.org/officeDocument/2006/relationships/hyperlink" Target="https://ru.wikipedia.org/wiki/%D0%A4%D0%B5%D1%80%D0%BC%D0%B5%D0%BD%D1%82%D1%8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5%D0%BC%D0%BB%D0%B5%D0%B4%D0%B5%D0%BB%D0%B8%D0%B5" TargetMode="External"/><Relationship Id="rId13" Type="http://schemas.openxmlformats.org/officeDocument/2006/relationships/hyperlink" Target="https://ru.wikipedia.org/wiki/%D0%9F%D0%BE%D0%B4%D1%81%D0%BE%D0%BB%D0%BD%D0%B5%D1%87%D0%BD%D0%B8%D0%BA" TargetMode="External"/><Relationship Id="rId3" Type="http://schemas.openxmlformats.org/officeDocument/2006/relationships/hyperlink" Target="https://ru.wikipedia.org/wiki/%D0%9C%D1%83%D1%80%D0%B0%D0%B2%D1%8C%D0%B8-%D0%B6%D0%BD%D0%B5%D1%86%D1%8B" TargetMode="External"/><Relationship Id="rId7" Type="http://schemas.openxmlformats.org/officeDocument/2006/relationships/hyperlink" Target="https://ru.wikipedia.org/wiki/%D0%A5%D0%BE%D0%BC%D1%8F%D0%BA%D0%B8" TargetMode="External"/><Relationship Id="rId12" Type="http://schemas.openxmlformats.org/officeDocument/2006/relationships/hyperlink" Target="https://ru.wikipedia.org/wiki/%D0%A0%D0%B0%D1%81%D1%82%D0%B8%D1%82%D0%B5%D0%BB%D1%8C%D0%BD%D0%BE%D0%B5_%D0%BC%D0%B0%D1%81%D0%BB%D0%BE" TargetMode="External"/><Relationship Id="rId17" Type="http://schemas.openxmlformats.org/officeDocument/2006/relationships/hyperlink" Target="https://ru.wikipedia.org/wiki/%D0%9C%D0%B0%D1%81%D0%BB%D0%B8%D1%87%D0%BD%D1%8B%D0%B5_%D0%BA%D1%83%D0%BB%D1%8C%D1%82%D1%83%D1%80%D1%8B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iki/%D0%9B%D1%91%D0%B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1%D0%B5%D0%BB%D0%BA%D0%B0" TargetMode="External"/><Relationship Id="rId11" Type="http://schemas.openxmlformats.org/officeDocument/2006/relationships/hyperlink" Target="https://ru.wikipedia.org/wiki/%D0%A4%D0%B0%D1%81%D0%BE%D0%BB%D1%8C" TargetMode="External"/><Relationship Id="rId5" Type="http://schemas.openxmlformats.org/officeDocument/2006/relationships/hyperlink" Target="https://ru.wikipedia.org/wiki/%D0%91%D1%83%D1%80%D1%83%D0%BD%D0%B4%D1%83%D0%BA%D0%B8" TargetMode="External"/><Relationship Id="rId15" Type="http://schemas.openxmlformats.org/officeDocument/2006/relationships/hyperlink" Target="https://ru.wikipedia.org/wiki/%D0%9A%D1%83%D0%BA%D1%83%D1%80%D1%83%D0%B7%D0%B0_(%D1%80%D0%BE%D0%B4)" TargetMode="External"/><Relationship Id="rId10" Type="http://schemas.openxmlformats.org/officeDocument/2006/relationships/hyperlink" Target="https://ru.wikipedia.org/wiki/%D0%A1%D0%BE%D1%8F" TargetMode="External"/><Relationship Id="rId4" Type="http://schemas.openxmlformats.org/officeDocument/2006/relationships/hyperlink" Target="https://ru.wikipedia.org/wiki/%D0%9F%D1%82%D0%B8%D1%86%D1%8B" TargetMode="External"/><Relationship Id="rId9" Type="http://schemas.openxmlformats.org/officeDocument/2006/relationships/hyperlink" Target="https://ru.wikipedia.org/wiki/%D0%9A%D1%80%D0%B0%D1%85%D0%BC%D0%B0%D0%BB" TargetMode="External"/><Relationship Id="rId14" Type="http://schemas.openxmlformats.org/officeDocument/2006/relationships/hyperlink" Target="https://ru.wikipedia.org/wiki/%D0%A0%D0%B0%D0%BF%D1%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va/2835902238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ru.wikipedia.org/wiki/%D0%98%D0%B2%D0%B0" TargetMode="External"/><Relationship Id="rId4" Type="http://schemas.openxmlformats.org/officeDocument/2006/relationships/hyperlink" Target="https://ru.wikipedia.org/wiki/%D0%92%D1%81%D1%85%D0%BE%D0%B6%D0%B5%D1%81%D1%82%D1%8C_%D1%81%D0%B5%D0%BC%D1%8F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AE899-10FA-49EB-970E-D10548895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6" b="32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Arial Black"/>
              </a:rPr>
              <a:t>Параграф 35, семя.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800">
                <a:solidFill>
                  <a:schemeClr val="bg1"/>
                </a:solidFill>
                <a:cs typeface="Calibri"/>
              </a:rPr>
              <a:t>Царственный</a:t>
            </a:r>
            <a:endParaRPr lang="ru-RU" sz="180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Водные и прибрежно-водные растения - Все для студента">
            <a:extLst>
              <a:ext uri="{FF2B5EF4-FFF2-40B4-BE49-F238E27FC236}">
                <a16:creationId xmlns:a16="http://schemas.microsoft.com/office/drawing/2014/main" id="{2369399E-63C5-4E5D-B418-6D023596C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281" r="528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AD15E-75E4-4B9F-B9E3-561C171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Что это такое?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5D11F3-98F5-4DBA-AB98-E3428441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Се́мя</a:t>
            </a:r>
            <a:r>
              <a:rPr lang="en-US" sz="1700"/>
              <a:t> — особая многоклеточная структура сложного строения, служащая для </a:t>
            </a:r>
            <a:r>
              <a:rPr lang="en-US" sz="1700">
                <a:hlinkClick r:id="rId3"/>
              </a:rPr>
              <a:t>размножения</a:t>
            </a:r>
            <a:r>
              <a:rPr lang="en-US" sz="1700"/>
              <a:t> и </a:t>
            </a:r>
            <a:r>
              <a:rPr lang="en-US" sz="1700">
                <a:hlinkClick r:id="rId4"/>
              </a:rPr>
              <a:t>расселения</a:t>
            </a:r>
            <a:r>
              <a:rPr lang="en-US" sz="1700"/>
              <a:t> </a:t>
            </a:r>
            <a:r>
              <a:rPr lang="en-US" sz="1700">
                <a:hlinkClick r:id="rId5"/>
              </a:rPr>
              <a:t>семенных растений</a:t>
            </a:r>
            <a:r>
              <a:rPr lang="en-US" sz="1700"/>
              <a:t>, обычно развивающаяся после </a:t>
            </a:r>
            <a:r>
              <a:rPr lang="en-US" sz="1700">
                <a:hlinkClick r:id="rId6"/>
              </a:rPr>
              <a:t>оплодотворения</a:t>
            </a:r>
            <a:r>
              <a:rPr lang="en-US" sz="1700"/>
              <a:t> из </a:t>
            </a:r>
            <a:r>
              <a:rPr lang="en-US" sz="1700">
                <a:hlinkClick r:id="rId7"/>
              </a:rPr>
              <a:t>семязачатка</a:t>
            </a:r>
            <a:r>
              <a:rPr lang="en-US" sz="1700"/>
              <a:t> (видоизменённый женский </a:t>
            </a:r>
            <a:r>
              <a:rPr lang="en-US" sz="1700">
                <a:hlinkClick r:id="rId8"/>
              </a:rPr>
              <a:t>спорангий</a:t>
            </a:r>
            <a:r>
              <a:rPr lang="en-US" sz="1700"/>
              <a:t>) и содержащая </a:t>
            </a:r>
            <a:r>
              <a:rPr lang="en-US" sz="1700">
                <a:hlinkClick r:id="rId9"/>
              </a:rPr>
              <a:t>зародыш</a:t>
            </a:r>
            <a:r>
              <a:rPr lang="en-US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18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Безплатна снимка : листо, безплоден, цвете, храна ...">
            <a:extLst>
              <a:ext uri="{FF2B5EF4-FFF2-40B4-BE49-F238E27FC236}">
                <a16:creationId xmlns:a16="http://schemas.microsoft.com/office/drawing/2014/main" id="{1A89FA9E-EDB7-4A2B-93E7-F4D88C2A01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t="9947" b="57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3F77C-5EC8-47F6-ACFA-6802B795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dirty="0" err="1"/>
              <a:t>Разнообразие</a:t>
            </a:r>
            <a:r>
              <a:rPr lang="en-US" b="0" dirty="0"/>
              <a:t> </a:t>
            </a:r>
            <a:r>
              <a:rPr lang="en-US" b="0" dirty="0" err="1"/>
              <a:t>семян</a:t>
            </a:r>
            <a:endParaRPr lang="ru-RU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6B15D-F0C9-4D1E-83C0-3587FAC3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В </a:t>
            </a:r>
            <a:r>
              <a:rPr lang="en-US" dirty="0" err="1">
                <a:ea typeface="+mn-lt"/>
                <a:cs typeface="+mn-lt"/>
              </a:rPr>
              <a:t>природе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существует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чрезвычайно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огромное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разнообразие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семян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которое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представлено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разнообразием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строения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семенной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кожуры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прилегающей</a:t>
            </a:r>
            <a:r>
              <a:rPr lang="en-US" dirty="0">
                <a:ea typeface="+mn-lt"/>
                <a:cs typeface="+mn-lt"/>
              </a:rPr>
              <a:t> к </a:t>
            </a:r>
            <a:r>
              <a:rPr lang="en-US" dirty="0" err="1">
                <a:ea typeface="+mn-lt"/>
                <a:cs typeface="+mn-lt"/>
              </a:rPr>
              <a:t>ней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запасающей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ткани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степенью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развития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формой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положением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семени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зародыша</a:t>
            </a:r>
            <a:r>
              <a:rPr lang="en-US" dirty="0">
                <a:ea typeface="+mn-lt"/>
                <a:cs typeface="+mn-lt"/>
              </a:rPr>
              <a:t>, а </a:t>
            </a:r>
            <a:r>
              <a:rPr lang="en-US" dirty="0" err="1">
                <a:ea typeface="+mn-lt"/>
                <a:cs typeface="+mn-lt"/>
              </a:rPr>
              <a:t>также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внешним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видом</a:t>
            </a:r>
            <a:r>
              <a:rPr lang="en-US" dirty="0">
                <a:ea typeface="+mn-lt"/>
                <a:cs typeface="+mn-lt"/>
              </a:rPr>
              <a:t> — </a:t>
            </a:r>
            <a:r>
              <a:rPr lang="en-US" dirty="0" err="1">
                <a:ea typeface="+mn-lt"/>
                <a:cs typeface="+mn-lt"/>
              </a:rPr>
              <a:t>формой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размерами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окраской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типом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поверхности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наличием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рода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выростов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волосков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летучек</a:t>
            </a:r>
            <a:r>
              <a:rPr lang="en-US" dirty="0">
                <a:ea typeface="+mn-lt"/>
                <a:cs typeface="+mn-lt"/>
              </a:rPr>
              <a:t> и т. п.). </a:t>
            </a:r>
            <a:r>
              <a:rPr lang="en-US" dirty="0" err="1">
                <a:ea typeface="+mn-lt"/>
                <a:cs typeface="+mn-lt"/>
              </a:rPr>
              <a:t>Минимальные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размеры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имеют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семена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орхидных</a:t>
            </a:r>
            <a:r>
              <a:rPr lang="en-US" dirty="0">
                <a:ea typeface="+mn-lt"/>
                <a:cs typeface="+mn-lt"/>
              </a:rPr>
              <a:t> и </a:t>
            </a:r>
            <a:r>
              <a:rPr lang="en-US" dirty="0">
                <a:ea typeface="+mn-lt"/>
                <a:cs typeface="+mn-lt"/>
                <a:hlinkClick r:id="rId4"/>
              </a:rPr>
              <a:t>заразиховых</a:t>
            </a:r>
            <a:r>
              <a:rPr lang="en-US" dirty="0">
                <a:ea typeface="+mn-lt"/>
                <a:cs typeface="+mn-lt"/>
              </a:rPr>
              <a:t>; </a:t>
            </a:r>
            <a:r>
              <a:rPr lang="en-US" dirty="0" err="1">
                <a:ea typeface="+mn-lt"/>
                <a:cs typeface="+mn-lt"/>
              </a:rPr>
              <a:t>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масса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составляет</a:t>
            </a:r>
            <a:r>
              <a:rPr lang="en-US" dirty="0">
                <a:ea typeface="+mn-lt"/>
                <a:cs typeface="+mn-lt"/>
              </a:rPr>
              <a:t> 0,001—0,003 </a:t>
            </a:r>
            <a:r>
              <a:rPr lang="en-US" dirty="0" err="1">
                <a:ea typeface="+mn-lt"/>
                <a:cs typeface="+mn-lt"/>
              </a:rPr>
              <a:t>мг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Максимального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размера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достигают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семена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5"/>
              </a:rPr>
              <a:t>сейшельской пальмы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Lodoicea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maldivica</a:t>
            </a:r>
            <a:r>
              <a:rPr lang="en-US" dirty="0">
                <a:ea typeface="+mn-lt"/>
                <a:cs typeface="+mn-lt"/>
              </a:rPr>
              <a:t> — </a:t>
            </a:r>
            <a:r>
              <a:rPr lang="en-US" dirty="0" err="1">
                <a:ea typeface="+mn-lt"/>
                <a:cs typeface="+mn-lt"/>
              </a:rPr>
              <a:t>нескольких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десятков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сантиметров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диаметре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масса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около</a:t>
            </a:r>
            <a:r>
              <a:rPr lang="en-US" dirty="0">
                <a:ea typeface="+mn-lt"/>
                <a:cs typeface="+mn-lt"/>
              </a:rPr>
              <a:t> 20 </a:t>
            </a:r>
            <a:r>
              <a:rPr lang="en-US" dirty="0" err="1">
                <a:ea typeface="+mn-lt"/>
                <a:cs typeface="+mn-lt"/>
              </a:rPr>
              <a:t>кг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Разнообразие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форм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семян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необычайно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Преобладающее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большинство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семян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имеют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шаровидную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эллипсоидальную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форму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часто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встречаются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семена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бочковидные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веретеновидные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кеглевидные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ладьевидные</a:t>
            </a:r>
            <a:r>
              <a:rPr lang="en-US" dirty="0">
                <a:ea typeface="+mn-lt"/>
                <a:cs typeface="+mn-lt"/>
              </a:rPr>
              <a:t> и т. д. В </a:t>
            </a:r>
            <a:r>
              <a:rPr lang="en-US" dirty="0" err="1">
                <a:ea typeface="+mn-lt"/>
                <a:cs typeface="+mn-lt"/>
              </a:rPr>
              <a:t>зависимости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типа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поверхности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семена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могут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быть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голыми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опушенными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волосатыми</a:t>
            </a:r>
            <a:r>
              <a:rPr lang="en-US" dirty="0">
                <a:ea typeface="+mn-lt"/>
                <a:cs typeface="+mn-lt"/>
              </a:rPr>
              <a:t>, а </a:t>
            </a:r>
            <a:r>
              <a:rPr lang="en-US" dirty="0" err="1">
                <a:ea typeface="+mn-lt"/>
                <a:cs typeface="+mn-lt"/>
              </a:rPr>
              <a:t>также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гладкими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морщинистыми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складчатыми</a:t>
            </a:r>
            <a:r>
              <a:rPr lang="en-US" dirty="0">
                <a:ea typeface="+mn-lt"/>
                <a:cs typeface="+mn-lt"/>
              </a:rPr>
              <a:t> и т. д. </a:t>
            </a:r>
            <a:r>
              <a:rPr lang="en-US" dirty="0" err="1">
                <a:ea typeface="+mn-lt"/>
                <a:cs typeface="+mn-lt"/>
              </a:rPr>
              <a:t>Цвет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семян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также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весьма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различен</a:t>
            </a:r>
            <a:r>
              <a:rPr lang="en-US" baseline="30000" dirty="0">
                <a:ea typeface="+mn-lt"/>
                <a:cs typeface="+mn-lt"/>
                <a:hlinkClick r:id="rId6"/>
              </a:rPr>
              <a:t>[1]</a:t>
            </a:r>
            <a:r>
              <a:rPr lang="en-US" dirty="0">
                <a:ea typeface="+mn-lt"/>
                <a:cs typeface="+mn-l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99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картинки : природа, Трава, ботаника, сад, Флора, Дикий ...">
            <a:extLst>
              <a:ext uri="{FF2B5EF4-FFF2-40B4-BE49-F238E27FC236}">
                <a16:creationId xmlns:a16="http://schemas.microsoft.com/office/drawing/2014/main" id="{F65A14D7-47D3-49C2-8D54-AC927E113F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B9BD2-26A6-4F19-A854-7BE36A4C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 err="1"/>
              <a:t>Химический</a:t>
            </a:r>
            <a:r>
              <a:rPr lang="en-US" sz="5000" dirty="0"/>
              <a:t> </a:t>
            </a:r>
            <a:r>
              <a:rPr lang="en-US" sz="5000" dirty="0" err="1"/>
              <a:t>состав</a:t>
            </a:r>
            <a:r>
              <a:rPr lang="en-US" sz="5000" dirty="0"/>
              <a:t> </a:t>
            </a:r>
            <a:r>
              <a:rPr lang="en-US" sz="5000" dirty="0" err="1"/>
              <a:t>семян</a:t>
            </a:r>
            <a:r>
              <a:rPr lang="en-US" sz="50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02C3B-40D6-46D4-B1FC-F490A7C05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Основная особенность химического состава зрелых семян — очень низкое содержание воды, обычно всего 10—15 % (по разным источникам, от 5 до 20 %).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Химический состав семян сильно зависит от условий созревания</a:t>
            </a:r>
            <a:r>
              <a:rPr lang="en-US" sz="2000" baseline="30000">
                <a:hlinkClick r:id="rId3"/>
              </a:rPr>
              <a:t>[3]</a:t>
            </a:r>
            <a:r>
              <a:rPr lang="en-US" sz="2000"/>
              <a:t> и от сорта растения</a:t>
            </a:r>
            <a:r>
              <a:rPr lang="en-US" sz="2000" baseline="30000">
                <a:hlinkClick r:id="rId4"/>
              </a:rPr>
              <a:t>[4]</a:t>
            </a:r>
            <a:r>
              <a:rPr lang="en-US" sz="2000"/>
              <a:t>. Семена одних растений содержат больше </a:t>
            </a:r>
            <a:r>
              <a:rPr lang="en-US" sz="2000">
                <a:hlinkClick r:id="rId5"/>
              </a:rPr>
              <a:t>белков</a:t>
            </a:r>
            <a:r>
              <a:rPr lang="en-US" sz="2000"/>
              <a:t> (</a:t>
            </a:r>
            <a:r>
              <a:rPr lang="en-US" sz="2000">
                <a:hlinkClick r:id="rId6"/>
              </a:rPr>
              <a:t>фасоль</a:t>
            </a:r>
            <a:r>
              <a:rPr lang="en-US" sz="2000"/>
              <a:t>, </a:t>
            </a:r>
            <a:r>
              <a:rPr lang="en-US" sz="2000">
                <a:hlinkClick r:id="rId7"/>
              </a:rPr>
              <a:t>соя</a:t>
            </a:r>
            <a:r>
              <a:rPr lang="en-US" sz="2000"/>
              <a:t>), других — больше </a:t>
            </a:r>
            <a:r>
              <a:rPr lang="en-US" sz="2000">
                <a:hlinkClick r:id="rId8"/>
              </a:rPr>
              <a:t>углеводов</a:t>
            </a:r>
            <a:r>
              <a:rPr lang="en-US" sz="2000"/>
              <a:t> (</a:t>
            </a:r>
            <a:r>
              <a:rPr lang="en-US" sz="2000">
                <a:hlinkClick r:id="rId9"/>
              </a:rPr>
              <a:t>пшеница</a:t>
            </a:r>
            <a:r>
              <a:rPr lang="en-US" sz="2000"/>
              <a:t>, </a:t>
            </a:r>
            <a:r>
              <a:rPr lang="en-US" sz="2000">
                <a:hlinkClick r:id="rId10"/>
              </a:rPr>
              <a:t>рожь</a:t>
            </a:r>
            <a:r>
              <a:rPr lang="en-US" sz="2000"/>
              <a:t>), третьих — больше </a:t>
            </a:r>
            <a:r>
              <a:rPr lang="en-US" sz="2000">
                <a:hlinkClick r:id="rId11"/>
              </a:rPr>
              <a:t>жиров</a:t>
            </a:r>
            <a:r>
              <a:rPr lang="en-US" sz="2000"/>
              <a:t> (</a:t>
            </a:r>
            <a:r>
              <a:rPr lang="en-US" sz="2000">
                <a:hlinkClick r:id="rId12"/>
              </a:rPr>
              <a:t>подсолнечник</a:t>
            </a:r>
            <a:r>
              <a:rPr lang="en-US" sz="2000"/>
              <a:t>, </a:t>
            </a:r>
            <a:r>
              <a:rPr lang="en-US" sz="2000">
                <a:hlinkClick r:id="rId13"/>
              </a:rPr>
              <a:t>орех</a:t>
            </a:r>
            <a:r>
              <a:rPr lang="en-US" sz="2000"/>
              <a:t>). </a:t>
            </a:r>
            <a:r>
              <a:rPr lang="en-US" sz="2000">
                <a:hlinkClick r:id="rId14"/>
              </a:rPr>
              <a:t>Ферменты</a:t>
            </a:r>
            <a:r>
              <a:rPr lang="en-US" sz="2000"/>
              <a:t> (</a:t>
            </a:r>
            <a:r>
              <a:rPr lang="en-US" sz="2000">
                <a:hlinkClick r:id="rId15"/>
              </a:rPr>
              <a:t>мальтаза</a:t>
            </a:r>
            <a:r>
              <a:rPr lang="en-US" sz="2000"/>
              <a:t>, </a:t>
            </a:r>
            <a:r>
              <a:rPr lang="en-US" sz="2000">
                <a:hlinkClick r:id="rId16"/>
              </a:rPr>
              <a:t>липаза</a:t>
            </a:r>
            <a:r>
              <a:rPr lang="en-US" sz="2000"/>
              <a:t>, </a:t>
            </a:r>
            <a:r>
              <a:rPr lang="en-US" sz="2000">
                <a:hlinkClick r:id="rId17"/>
              </a:rPr>
              <a:t>фосфатаза</a:t>
            </a:r>
            <a:r>
              <a:rPr lang="en-US" sz="2000"/>
              <a:t>, </a:t>
            </a:r>
            <a:r>
              <a:rPr lang="en-US" sz="2000">
                <a:hlinkClick r:id="rId18"/>
              </a:rPr>
              <a:t>протеолитические</a:t>
            </a:r>
            <a:r>
              <a:rPr lang="en-US" sz="2000"/>
              <a:t>) необходимы для преобразования запасных питательных веществ в усвояемую для зародыша форму.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9423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картинки : пейзаж, природа, цвести, пурпурный, лепесток ...">
            <a:extLst>
              <a:ext uri="{FF2B5EF4-FFF2-40B4-BE49-F238E27FC236}">
                <a16:creationId xmlns:a16="http://schemas.microsoft.com/office/drawing/2014/main" id="{181D9991-59EA-4BDE-828D-660E4BD973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l="27766" r="645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6F234-5AD0-4A04-A953-BB1E14EE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dirty="0" err="1"/>
              <a:t>Роль</a:t>
            </a:r>
            <a:r>
              <a:rPr lang="en-US" b="0" dirty="0"/>
              <a:t> </a:t>
            </a:r>
            <a:r>
              <a:rPr lang="en-US" b="0" dirty="0" err="1"/>
              <a:t>семян</a:t>
            </a:r>
            <a:r>
              <a:rPr lang="en-US" b="0" dirty="0"/>
              <a:t> в </a:t>
            </a:r>
            <a:r>
              <a:rPr lang="en-US" b="0" dirty="0" err="1"/>
              <a:t>природе</a:t>
            </a:r>
            <a:r>
              <a:rPr lang="en-US" b="0" dirty="0"/>
              <a:t> и </a:t>
            </a:r>
            <a:r>
              <a:rPr lang="en-US" b="0" dirty="0" err="1"/>
              <a:t>жизни</a:t>
            </a:r>
            <a:r>
              <a:rPr lang="en-US" b="0" dirty="0"/>
              <a:t> </a:t>
            </a:r>
            <a:r>
              <a:rPr lang="en-US" b="0" dirty="0" err="1"/>
              <a:t>человека</a:t>
            </a:r>
            <a:endParaRPr lang="ru-RU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993754-6B9E-4907-80AF-1DAFD9BE6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32738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Многие </a:t>
            </a:r>
            <a:r>
              <a:rPr lang="en-US" sz="2000" dirty="0" err="1">
                <a:ea typeface="+mn-lt"/>
                <a:cs typeface="+mn-lt"/>
              </a:rPr>
              <a:t>организмы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грибов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бактерий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птиц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млекопитающих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питаются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dirty="0" err="1">
                <a:ea typeface="+mn-lt"/>
                <a:cs typeface="+mn-lt"/>
              </a:rPr>
              <a:t>значительной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степени</a:t>
            </a:r>
            <a:r>
              <a:rPr lang="en-US" sz="2000" dirty="0">
                <a:ea typeface="+mn-lt"/>
                <a:cs typeface="+mn-lt"/>
              </a:rPr>
              <a:t>, а </a:t>
            </a:r>
            <a:r>
              <a:rPr lang="en-US" sz="2000" dirty="0" err="1">
                <a:ea typeface="+mn-lt"/>
                <a:cs typeface="+mn-lt"/>
              </a:rPr>
              <a:t>иногда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исключительно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семенами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составляют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основу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пищи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таких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животных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как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некоторые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насекомые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личинки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например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3"/>
              </a:rPr>
              <a:t>муравьи-жнецы</a:t>
            </a:r>
            <a:r>
              <a:rPr lang="en-US" sz="2000" dirty="0">
                <a:ea typeface="+mn-lt"/>
                <a:cs typeface="+mn-lt"/>
              </a:rPr>
              <a:t>), </a:t>
            </a:r>
            <a:r>
              <a:rPr lang="en-US" sz="2000" dirty="0" err="1">
                <a:ea typeface="+mn-lt"/>
                <a:cs typeface="+mn-lt"/>
              </a:rPr>
              <a:t>зерноядные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4"/>
              </a:rPr>
              <a:t>птицы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грызуны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>
                <a:ea typeface="+mn-lt"/>
                <a:cs typeface="+mn-lt"/>
                <a:hlinkClick r:id="rId5"/>
              </a:rPr>
              <a:t>бурундуки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6"/>
              </a:rPr>
              <a:t>белки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7"/>
              </a:rPr>
              <a:t>хомяки</a:t>
            </a:r>
            <a:r>
              <a:rPr lang="en-US" sz="2000" dirty="0">
                <a:ea typeface="+mn-lt"/>
                <a:cs typeface="+mn-lt"/>
              </a:rPr>
              <a:t> и </a:t>
            </a:r>
            <a:r>
              <a:rPr lang="en-US" sz="2000" dirty="0" err="1">
                <a:ea typeface="+mn-lt"/>
                <a:cs typeface="+mn-lt"/>
              </a:rPr>
              <a:t>др</a:t>
            </a:r>
            <a:r>
              <a:rPr lang="en-US" sz="2000" dirty="0">
                <a:ea typeface="+mn-lt"/>
                <a:cs typeface="+mn-lt"/>
              </a:rPr>
              <a:t>.).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ea typeface="+mn-lt"/>
                <a:cs typeface="+mn-lt"/>
              </a:rPr>
              <a:t>Основу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рациона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человека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времён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возникновения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8"/>
              </a:rPr>
              <a:t>земледелия</a:t>
            </a:r>
            <a:r>
              <a:rPr lang="en-US" sz="2000" dirty="0">
                <a:ea typeface="+mn-lt"/>
                <a:cs typeface="+mn-lt"/>
              </a:rPr>
              <a:t> в </a:t>
            </a:r>
            <a:r>
              <a:rPr lang="en-US" sz="2000" dirty="0" err="1">
                <a:ea typeface="+mn-lt"/>
                <a:cs typeface="+mn-lt"/>
              </a:rPr>
              <a:t>большинстве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регионов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мира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также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составляют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, в </a:t>
            </a:r>
            <a:r>
              <a:rPr lang="en-US" sz="2000" dirty="0" err="1">
                <a:ea typeface="+mn-lt"/>
                <a:cs typeface="+mn-lt"/>
              </a:rPr>
              <a:t>первую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очередь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культурных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злаков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пшеницы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риса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кукурузы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др</a:t>
            </a:r>
            <a:r>
              <a:rPr lang="en-US" sz="2000" dirty="0">
                <a:ea typeface="+mn-lt"/>
                <a:cs typeface="+mn-lt"/>
              </a:rPr>
              <a:t>.). </a:t>
            </a:r>
            <a:r>
              <a:rPr lang="en-US" sz="2000" dirty="0" err="1">
                <a:ea typeface="+mn-lt"/>
                <a:cs typeface="+mn-lt"/>
              </a:rPr>
              <a:t>Главное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питательное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вещество</a:t>
            </a:r>
            <a:r>
              <a:rPr lang="en-US" sz="2000" dirty="0">
                <a:ea typeface="+mn-lt"/>
                <a:cs typeface="+mn-lt"/>
              </a:rPr>
              <a:t>, с </a:t>
            </a:r>
            <a:r>
              <a:rPr lang="en-US" sz="2000" dirty="0" err="1">
                <a:ea typeface="+mn-lt"/>
                <a:cs typeface="+mn-lt"/>
              </a:rPr>
              <a:t>которым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человечество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получает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наибольшее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число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калорий</a:t>
            </a:r>
            <a:r>
              <a:rPr lang="en-US" sz="2000" dirty="0">
                <a:ea typeface="+mn-lt"/>
                <a:cs typeface="+mn-lt"/>
              </a:rPr>
              <a:t>, — </a:t>
            </a:r>
            <a:r>
              <a:rPr lang="en-US" sz="2000" dirty="0">
                <a:ea typeface="+mn-lt"/>
                <a:cs typeface="+mn-lt"/>
                <a:hlinkClick r:id="rId9"/>
              </a:rPr>
              <a:t>крахмал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содержащийся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dirty="0" err="1">
                <a:ea typeface="+mn-lt"/>
                <a:cs typeface="+mn-lt"/>
              </a:rPr>
              <a:t>семенах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злаков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Важным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источником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белков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для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человечества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служат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также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бобовых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растений</a:t>
            </a:r>
            <a:r>
              <a:rPr lang="en-US" sz="2000" dirty="0">
                <a:ea typeface="+mn-lt"/>
                <a:cs typeface="+mn-lt"/>
              </a:rPr>
              <a:t> — </a:t>
            </a:r>
            <a:r>
              <a:rPr lang="en-US" sz="2000" dirty="0">
                <a:ea typeface="+mn-lt"/>
                <a:cs typeface="+mn-lt"/>
                <a:hlinkClick r:id="rId10"/>
              </a:rPr>
              <a:t>сои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11"/>
              </a:rPr>
              <a:t>фасоли</a:t>
            </a:r>
            <a:r>
              <a:rPr lang="en-US" sz="2000" dirty="0">
                <a:ea typeface="+mn-lt"/>
                <a:cs typeface="+mn-lt"/>
              </a:rPr>
              <a:t> и </a:t>
            </a:r>
            <a:r>
              <a:rPr lang="en-US" sz="2000" dirty="0" err="1">
                <a:ea typeface="+mn-lt"/>
                <a:cs typeface="+mn-lt"/>
              </a:rPr>
              <a:t>др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являются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основным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источником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12"/>
              </a:rPr>
              <a:t>растительных масел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которые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добывают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из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13"/>
              </a:rPr>
              <a:t>подсолнечника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14"/>
              </a:rPr>
              <a:t>рапса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15"/>
              </a:rPr>
              <a:t>кукурузы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16"/>
              </a:rPr>
              <a:t>льна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хлопка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многих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других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17"/>
              </a:rPr>
              <a:t>масличных культур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52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растение, цветок, внешни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B60A7F5D-0CD4-4A44-910B-6F12F448C5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07" b="770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3309F-9343-40A5-A283-AC4987CF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Всхожесть семян.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398A7F-5562-40D2-8BA3-34DC85510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  <a:hlinkClick r:id="rId4"/>
              </a:rPr>
              <a:t>Всхожесть семян</a:t>
            </a:r>
            <a:r>
              <a:rPr lang="en-US" sz="2000" dirty="0">
                <a:ea typeface="+mn-lt"/>
                <a:cs typeface="+mn-lt"/>
              </a:rPr>
              <a:t> — </a:t>
            </a:r>
            <a:r>
              <a:rPr lang="en-US" sz="2000" dirty="0" err="1">
                <a:ea typeface="+mn-lt"/>
                <a:cs typeface="+mn-lt"/>
              </a:rPr>
              <a:t>это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способность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давать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определённый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срок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нормальные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проростки</a:t>
            </a:r>
            <a:r>
              <a:rPr lang="en-US" sz="2000" dirty="0">
                <a:ea typeface="+mn-lt"/>
                <a:cs typeface="+mn-lt"/>
              </a:rPr>
              <a:t> (в </a:t>
            </a:r>
            <a:r>
              <a:rPr lang="en-US" sz="2000" dirty="0" err="1">
                <a:ea typeface="+mn-lt"/>
                <a:cs typeface="+mn-lt"/>
              </a:rPr>
              <a:t>лаборатории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или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всходы</a:t>
            </a:r>
            <a:r>
              <a:rPr lang="en-US" sz="2000" dirty="0">
                <a:ea typeface="+mn-lt"/>
                <a:cs typeface="+mn-lt"/>
              </a:rPr>
              <a:t> (в </a:t>
            </a:r>
            <a:r>
              <a:rPr lang="en-US" sz="2000" dirty="0" err="1">
                <a:ea typeface="+mn-lt"/>
                <a:cs typeface="+mn-lt"/>
              </a:rPr>
              <a:t>полевых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условиях</a:t>
            </a:r>
            <a:r>
              <a:rPr lang="en-US" sz="2000" dirty="0">
                <a:ea typeface="+mn-lt"/>
                <a:cs typeface="+mn-lt"/>
              </a:rPr>
              <a:t>).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сильно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зависит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условий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проращивания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условий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хранения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Обычно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выражают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dirty="0" err="1">
                <a:ea typeface="+mn-lt"/>
                <a:cs typeface="+mn-lt"/>
              </a:rPr>
              <a:t>процентах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это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процент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которые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дали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всходы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общего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числа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).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ea typeface="+mn-lt"/>
                <a:cs typeface="+mn-lt"/>
              </a:rPr>
              <a:t>При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длительном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хранении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временем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падает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некоторых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растений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теряют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уже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через</a:t>
            </a:r>
            <a:r>
              <a:rPr lang="en-US" sz="2000" dirty="0">
                <a:ea typeface="+mn-lt"/>
                <a:cs typeface="+mn-lt"/>
              </a:rPr>
              <a:t> 2—3 </a:t>
            </a:r>
            <a:r>
              <a:rPr lang="en-US" sz="2000" dirty="0" err="1">
                <a:ea typeface="+mn-lt"/>
                <a:cs typeface="+mn-lt"/>
              </a:rPr>
              <a:t>недели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например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большинства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видов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5"/>
              </a:rPr>
              <a:t>ив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полностью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теряют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температуре</a:t>
            </a:r>
            <a:r>
              <a:rPr lang="en-US" sz="2000" dirty="0">
                <a:ea typeface="+mn-lt"/>
                <a:cs typeface="+mn-lt"/>
              </a:rPr>
              <a:t> 18—20 °C в </a:t>
            </a:r>
            <a:r>
              <a:rPr lang="en-US" sz="2000" dirty="0" err="1">
                <a:ea typeface="+mn-lt"/>
                <a:cs typeface="+mn-lt"/>
              </a:rPr>
              <a:t>течение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месяца</a:t>
            </a:r>
            <a:r>
              <a:rPr lang="en-US" sz="2000" dirty="0">
                <a:ea typeface="+mn-lt"/>
                <a:cs typeface="+mn-lt"/>
              </a:rPr>
              <a:t>).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семян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большинства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культурных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растений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заметно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снижается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через</a:t>
            </a:r>
            <a:r>
              <a:rPr lang="en-US" sz="2000" dirty="0">
                <a:ea typeface="+mn-lt"/>
                <a:cs typeface="+mn-lt"/>
              </a:rPr>
              <a:t> 2—3 </a:t>
            </a:r>
            <a:r>
              <a:rPr lang="en-US" sz="2000" dirty="0" err="1">
                <a:ea typeface="+mn-lt"/>
                <a:cs typeface="+mn-lt"/>
              </a:rPr>
              <a:t>года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лотоса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dirty="0" err="1">
                <a:ea typeface="+mn-lt"/>
                <a:cs typeface="+mn-lt"/>
              </a:rPr>
              <a:t>торфе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сохраняют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всхожесть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менее</a:t>
            </a:r>
            <a:r>
              <a:rPr lang="en-US" sz="2000" dirty="0">
                <a:ea typeface="+mn-lt"/>
                <a:cs typeface="+mn-lt"/>
              </a:rPr>
              <a:t> 250 </a:t>
            </a:r>
            <a:r>
              <a:rPr lang="en-US" sz="2000" dirty="0" err="1">
                <a:ea typeface="+mn-lt"/>
                <a:cs typeface="+mn-lt"/>
              </a:rPr>
              <a:t>лет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по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некоторым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данным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более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тысячи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лет</a:t>
            </a:r>
            <a:r>
              <a:rPr lang="en-US" sz="2000" dirty="0">
                <a:ea typeface="+mn-lt"/>
                <a:cs typeface="+mn-lt"/>
              </a:rPr>
              <a:t>). </a:t>
            </a:r>
            <a:r>
              <a:rPr lang="en-US" sz="2000" dirty="0" err="1">
                <a:ea typeface="+mn-lt"/>
                <a:cs typeface="+mn-lt"/>
              </a:rPr>
              <a:t>Сохранившиеся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dirty="0" err="1">
                <a:ea typeface="+mn-lt"/>
                <a:cs typeface="+mn-lt"/>
              </a:rPr>
              <a:t>вечной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мерзлоте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семена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люпина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арктического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удалось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прорастить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через</a:t>
            </a:r>
            <a:r>
              <a:rPr lang="en-US" sz="2000" dirty="0">
                <a:ea typeface="+mn-lt"/>
                <a:cs typeface="+mn-lt"/>
              </a:rPr>
              <a:t> 10—12 </a:t>
            </a:r>
            <a:r>
              <a:rPr lang="en-US" sz="2000" dirty="0" err="1">
                <a:ea typeface="+mn-lt"/>
                <a:cs typeface="+mn-lt"/>
              </a:rPr>
              <a:t>тыс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лет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12C54-2B26-45CE-859C-47EAADE7E39E}"/>
              </a:ext>
            </a:extLst>
          </p:cNvPr>
          <p:cNvSpPr txBox="1"/>
          <p:nvPr/>
        </p:nvSpPr>
        <p:spPr>
          <a:xfrm>
            <a:off x="9751907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en-US" sz="700">
                <a:solidFill>
                  <a:srgbClr val="FFFFFF"/>
                </a:solidFill>
              </a:rPr>
              <a:t>, автор: неизвестен, лицензия: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22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Клевер Луг Цветок - Бесплатное фото на Pixabay">
            <a:extLst>
              <a:ext uri="{FF2B5EF4-FFF2-40B4-BE49-F238E27FC236}">
                <a16:creationId xmlns:a16="http://schemas.microsoft.com/office/drawing/2014/main" id="{D0F50F95-E539-411E-A63D-5674ED4B9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5" b="171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951B6-FFC5-4782-9E49-B26A2876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1427C-F95C-45A5-B5E7-35809C1B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Можно 12 баллов? =)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A3A21"/>
      </a:dk2>
      <a:lt2>
        <a:srgbClr val="E8E2E3"/>
      </a:lt2>
      <a:accent1>
        <a:srgbClr val="30B3A5"/>
      </a:accent1>
      <a:accent2>
        <a:srgbClr val="25B86C"/>
      </a:accent2>
      <a:accent3>
        <a:srgbClr val="32B93B"/>
      </a:accent3>
      <a:accent4>
        <a:srgbClr val="57B424"/>
      </a:accent4>
      <a:accent5>
        <a:srgbClr val="90AD2E"/>
      </a:accent5>
      <a:accent6>
        <a:srgbClr val="B99E25"/>
      </a:accent6>
      <a:hlink>
        <a:srgbClr val="668B2E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AccentBoxVTI</vt:lpstr>
      <vt:lpstr>Параграф 35, семя.</vt:lpstr>
      <vt:lpstr>Что это такое?</vt:lpstr>
      <vt:lpstr>Разнообразие семян</vt:lpstr>
      <vt:lpstr>Химический состав семян.</vt:lpstr>
      <vt:lpstr>Роль семян в природе и жизни человека</vt:lpstr>
      <vt:lpstr>Всхожесть семян.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Семя</dc:title>
  <dc:creator/>
  <cp:lastModifiedBy/>
  <cp:revision>76</cp:revision>
  <dcterms:created xsi:type="dcterms:W3CDTF">2022-02-08T14:14:26Z</dcterms:created>
  <dcterms:modified xsi:type="dcterms:W3CDTF">2022-02-08T15:16:59Z</dcterms:modified>
</cp:coreProperties>
</file>