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96" r:id="rId1"/>
  </p:sldMasterIdLst>
  <p:notesMasterIdLst>
    <p:notesMasterId r:id="rId2"/>
  </p:notesMasterIdLst>
  <p:sldIdLst>
    <p:sldId id="283" r:id="rId3"/>
    <p:sldId id="267" r:id="rId4"/>
    <p:sldId id="269" r:id="rId5"/>
    <p:sldId id="268" r:id="rId6"/>
    <p:sldId id="285" r:id="rId7"/>
    <p:sldId id="270" r:id="rId8"/>
    <p:sldId id="272" r:id="rId9"/>
    <p:sldId id="275" r:id="rId10"/>
    <p:sldId id="274" r:id="rId11"/>
    <p:sldId id="289" r:id="rId12"/>
    <p:sldId id="273" r:id="rId13"/>
    <p:sldId id="287" r:id="rId14"/>
    <p:sldId id="288" r:id="rId15"/>
  </p:sldIdLst>
  <p:sldSz cx="9144000" cy="6858000" type="screen4x3"/>
  <p:notesSz cx="6858000" cy="9144000"/>
  <p:custDataLst>
    <p:tags r:id="rId16"/>
  </p:custDataLst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Arial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Arial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Arial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B47A9"/>
    <a:srgbClr val="7E0000"/>
    <a:srgbClr val="7A4A7A"/>
    <a:srgbClr val="440C2D"/>
    <a:srgbClr val="E9E2EE"/>
    <a:srgbClr val="E1F0FF"/>
    <a:srgbClr val="0D214F"/>
    <a:srgbClr val="007E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661" autoAdjust="0"/>
    <p:restoredTop sz="87703" autoAdjust="0"/>
  </p:normalViewPr>
  <p:slideViewPr>
    <p:cSldViewPr>
      <p:cViewPr>
        <p:scale>
          <a:sx n="100" d="100"/>
          <a:sy n="100" d="100"/>
        </p:scale>
        <p:origin x="-4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0" d="100"/>
          <a:sy n="0" d="100"/>
        </p:scale>
        <p:origin x="0" y="0"/>
      </p:cViewPr>
    </p:cSldViewPr>
  </p:notesViewPr>
  <p:gridSpacing cx="73736200" cy="7373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tags" Target="tags/tag1.xml" /><Relationship Id="rId17" Type="http://schemas.openxmlformats.org/officeDocument/2006/relationships/presProps" Target="presProps.xml" /><Relationship Id="rId18" Type="http://schemas.openxmlformats.org/officeDocument/2006/relationships/viewProps" Target="viewProps.xml" /><Relationship Id="rId19" Type="http://schemas.openxmlformats.org/officeDocument/2006/relationships/theme" Target="theme/theme1.xml" /><Relationship Id="rId2" Type="http://schemas.openxmlformats.org/officeDocument/2006/relationships/notesMaster" Target="notesMasters/notesMaster1.xml" /><Relationship Id="rId20" Type="http://schemas.openxmlformats.org/officeDocument/2006/relationships/tableStyles" Target="tableStyles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/>
                <a:cs typeface="Arial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/>
                <a:cs typeface="Arial"/>
              </a:defRPr>
            </a:lvl1pPr>
          </a:lstStyle>
          <a:p>
            <a:pPr>
              <a:defRPr/>
            </a:pPr>
            <a:fld id="{3C2047DF-2D4E-4C58-B127-5CE4E2D84CCF}" type="datetimeFigureOut">
              <a:rPr lang="ru-RU"/>
              <a:pPr>
                <a:defRPr/>
              </a:pPr>
              <a:t>13.08.2021</a:t>
            </a:fld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/>
                <a:cs typeface="Arial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D9C8AA-8707-4C34-8816-B60B9E9A48B3}" type="slidenum">
              <a:rPr lang="ru-RU" altLang="ru-RU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xmlns="" val="2651695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D5E213CC-0580-45EF-B20F-41D1B8343489}" type="slidenum">
              <a:rPr lang="es-ES" altLang="ru-RU" smtClean="0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06959-6EF9-478C-B490-78C5F608DFCE}" type="slidenum">
              <a:rPr lang="es-ES" altLang="ru-RU" smtClean="0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988AA-3036-4B62-ADA0-B68C761837FB}" type="slidenum">
              <a:rPr lang="es-ES" altLang="ru-RU" smtClean="0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F8067740-FC07-41D0-962B-6CDADDB94ABC}" type="slidenum">
              <a:rPr lang="es-ES" altLang="ru-RU" smtClean="0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E280BE-2CBE-4C98-AA88-8CC02D723B17}" type="slidenum">
              <a:rPr lang="es-ES" altLang="ru-RU" smtClean="0"/>
              <a:pPr>
                <a:defRPr/>
              </a:pPr>
              <a:t>‹#›</a:t>
            </a:fld>
            <a:endParaRPr lang="es-ES" alt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9A6C7-E32B-49AB-8079-44DCEE94F1C9}" type="slidenum">
              <a:rPr lang="es-ES" altLang="ru-RU" smtClean="0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1E61DF17-074B-4D6B-929B-EE5A4DC8D396}" type="slidenum">
              <a:rPr lang="es-ES" altLang="ru-RU" smtClean="0"/>
              <a:pPr>
                <a:defRPr/>
              </a:pPr>
              <a:t>‹#›</a:t>
            </a:fld>
            <a:endParaRPr lang="es-ES" alt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3822C-0889-4D8D-9574-5BF6CBA31DFF}" type="slidenum">
              <a:rPr lang="es-ES" altLang="ru-RU" smtClean="0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A416DF-7724-4585-AF27-962E4AD0DC8B}" type="slidenum">
              <a:rPr lang="es-ES" altLang="ru-RU" smtClean="0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DC304-0D17-42E8-9CE9-DBE03741E3E6}" type="slidenum">
              <a:rPr lang="es-ES" altLang="ru-RU" smtClean="0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146B48-3EEF-4269-9215-A820D515813A}" type="slidenum">
              <a:rPr lang="es-ES" altLang="ru-RU" smtClean="0"/>
              <a:pPr>
                <a:defRPr/>
              </a:pPr>
              <a:t>‹#›</a:t>
            </a:fld>
            <a:endParaRPr lang="es-ES" alt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ADA97C9-5202-4058-95AE-8479964DEDFB}" type="slidenum">
              <a:rPr lang="es-ES" altLang="ru-RU" smtClean="0"/>
              <a:pPr>
                <a:defRPr/>
              </a:pPr>
              <a:t>‹#›</a:t>
            </a:fld>
            <a:endParaRPr lang="es-ES" alt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iming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jpeg" /><Relationship Id="rId3" Type="http://schemas.openxmlformats.org/officeDocument/2006/relationships/image" Target="../media/image4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6.jpeg" /><Relationship Id="rId3" Type="http://schemas.openxmlformats.org/officeDocument/2006/relationships/image" Target="../media/image26.jpeg" /><Relationship Id="rId4" Type="http://schemas.openxmlformats.org/officeDocument/2006/relationships/image" Target="../media/image27.jpe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Relationship Id="rId3" Type="http://schemas.openxmlformats.org/officeDocument/2006/relationships/image" Target="../media/image28.jpeg" /><Relationship Id="rId4" Type="http://schemas.openxmlformats.org/officeDocument/2006/relationships/image" Target="../media/image10.jpeg" /><Relationship Id="rId5" Type="http://schemas.openxmlformats.org/officeDocument/2006/relationships/image" Target="../media/image16.jpeg" /><Relationship Id="rId6" Type="http://schemas.openxmlformats.org/officeDocument/2006/relationships/image" Target="../media/image22.jpeg" /><Relationship Id="rId7" Type="http://schemas.openxmlformats.org/officeDocument/2006/relationships/image" Target="../media/image29.jpeg" /><Relationship Id="rId8" Type="http://schemas.openxmlformats.org/officeDocument/2006/relationships/image" Target="../media/image30.jpe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6.jpeg" /><Relationship Id="rId3" Type="http://schemas.openxmlformats.org/officeDocument/2006/relationships/image" Target="../media/image31.jpe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Relationship Id="rId3" Type="http://schemas.openxmlformats.org/officeDocument/2006/relationships/image" Target="../media/image6.jpeg" /><Relationship Id="rId4" Type="http://schemas.openxmlformats.org/officeDocument/2006/relationships/image" Target="../media/image7.jpeg" /><Relationship Id="rId5" Type="http://schemas.openxmlformats.org/officeDocument/2006/relationships/image" Target="../media/image8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image" Target="../media/image16.jpeg" /><Relationship Id="rId2" Type="http://schemas.openxmlformats.org/officeDocument/2006/relationships/image" Target="../media/image5.jpeg" /><Relationship Id="rId3" Type="http://schemas.openxmlformats.org/officeDocument/2006/relationships/image" Target="../media/image9.jpeg" /><Relationship Id="rId4" Type="http://schemas.openxmlformats.org/officeDocument/2006/relationships/image" Target="../media/image10.jpeg" /><Relationship Id="rId5" Type="http://schemas.openxmlformats.org/officeDocument/2006/relationships/image" Target="../media/image11.jpeg" /><Relationship Id="rId6" Type="http://schemas.openxmlformats.org/officeDocument/2006/relationships/image" Target="../media/image12.jpeg" /><Relationship Id="rId7" Type="http://schemas.openxmlformats.org/officeDocument/2006/relationships/image" Target="../media/image13.jpeg" /><Relationship Id="rId8" Type="http://schemas.openxmlformats.org/officeDocument/2006/relationships/image" Target="../media/image14.jpeg" /><Relationship Id="rId9" Type="http://schemas.openxmlformats.org/officeDocument/2006/relationships/image" Target="../media/image15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Relationship Id="rId3" Type="http://schemas.openxmlformats.org/officeDocument/2006/relationships/image" Target="../media/image9.jpeg" /><Relationship Id="rId4" Type="http://schemas.openxmlformats.org/officeDocument/2006/relationships/image" Target="../media/image10.jpeg" /><Relationship Id="rId5" Type="http://schemas.openxmlformats.org/officeDocument/2006/relationships/image" Target="../media/image16.jpeg" /><Relationship Id="rId6" Type="http://schemas.openxmlformats.org/officeDocument/2006/relationships/image" Target="../media/image11.jpeg" /><Relationship Id="rId7" Type="http://schemas.openxmlformats.org/officeDocument/2006/relationships/image" Target="../media/image17.jpeg" /><Relationship Id="rId8" Type="http://schemas.openxmlformats.org/officeDocument/2006/relationships/image" Target="../media/image18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Relationship Id="rId3" Type="http://schemas.openxmlformats.org/officeDocument/2006/relationships/image" Target="../media/image9.jpeg" /><Relationship Id="rId4" Type="http://schemas.openxmlformats.org/officeDocument/2006/relationships/image" Target="../media/image10.jpeg" /><Relationship Id="rId5" Type="http://schemas.openxmlformats.org/officeDocument/2006/relationships/image" Target="../media/image16.jpeg" /><Relationship Id="rId6" Type="http://schemas.openxmlformats.org/officeDocument/2006/relationships/image" Target="../media/image11.jpeg" /><Relationship Id="rId7" Type="http://schemas.openxmlformats.org/officeDocument/2006/relationships/image" Target="../media/image18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Relationship Id="rId3" Type="http://schemas.openxmlformats.org/officeDocument/2006/relationships/image" Target="../media/image19.jpeg" /><Relationship Id="rId4" Type="http://schemas.openxmlformats.org/officeDocument/2006/relationships/image" Target="../media/image20.jpeg" /><Relationship Id="rId5" Type="http://schemas.openxmlformats.org/officeDocument/2006/relationships/image" Target="../media/image21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Relationship Id="rId3" Type="http://schemas.openxmlformats.org/officeDocument/2006/relationships/image" Target="../media/image9.jpeg" /><Relationship Id="rId4" Type="http://schemas.openxmlformats.org/officeDocument/2006/relationships/image" Target="../media/image10.jpeg" /><Relationship Id="rId5" Type="http://schemas.openxmlformats.org/officeDocument/2006/relationships/image" Target="../media/image16.jpeg" /><Relationship Id="rId6" Type="http://schemas.openxmlformats.org/officeDocument/2006/relationships/image" Target="../media/image22.jpeg" /><Relationship Id="rId7" Type="http://schemas.openxmlformats.org/officeDocument/2006/relationships/image" Target="../media/image23.jpeg" /><Relationship Id="rId8" Type="http://schemas.openxmlformats.org/officeDocument/2006/relationships/image" Target="../media/image24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Relationship Id="rId3" Type="http://schemas.openxmlformats.org/officeDocument/2006/relationships/image" Target="../media/image9.jpeg" /><Relationship Id="rId4" Type="http://schemas.openxmlformats.org/officeDocument/2006/relationships/image" Target="../media/image10.jpeg" /><Relationship Id="rId5" Type="http://schemas.openxmlformats.org/officeDocument/2006/relationships/image" Target="../media/image16.jpeg" /><Relationship Id="rId6" Type="http://schemas.openxmlformats.org/officeDocument/2006/relationships/image" Target="../media/image22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Relationship Id="rId3" Type="http://schemas.openxmlformats.org/officeDocument/2006/relationships/image" Target="../media/image9.jpeg" /><Relationship Id="rId4" Type="http://schemas.openxmlformats.org/officeDocument/2006/relationships/image" Target="../media/image10.jpeg" /><Relationship Id="rId5" Type="http://schemas.openxmlformats.org/officeDocument/2006/relationships/image" Target="../media/image16.jpeg" /><Relationship Id="rId6" Type="http://schemas.openxmlformats.org/officeDocument/2006/relationships/image" Target="../media/image22.jpeg" /><Relationship Id="rId7" Type="http://schemas.openxmlformats.org/officeDocument/2006/relationships/image" Target="../media/image2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996952"/>
            <a:ext cx="9288016" cy="792088"/>
          </a:xfrm>
        </p:spPr>
        <p:txBody>
          <a:bodyPr>
            <a:normAutofit fontScale="90000"/>
          </a:bodyPr>
          <a:lstStyle/>
          <a:p>
            <a:r>
              <a:rPr lang="ru-RU" sz="4000" b="1" smtClean="0">
                <a:solidFill>
                  <a:srgbClr val="1B47A9"/>
                </a:solidFill>
                <a:latin typeface="Monotype Corsiva" pitchFamily="66" charset="0"/>
                <a:cs typeface="Times New Roman" pitchFamily="18" charset="0"/>
              </a:rPr>
              <a:t>СТРАТЕГІЯ  РОЗВИТКУ  НА 2017-2022РОКИ </a:t>
            </a:r>
            <a:br>
              <a:rPr lang="ru-RU" sz="4000" b="1" smtClean="0">
                <a:solidFill>
                  <a:srgbClr val="1B47A9"/>
                </a:solidFill>
                <a:latin typeface="Monotype Corsiva" pitchFamily="66" charset="0"/>
                <a:cs typeface="Times New Roman" pitchFamily="18" charset="0"/>
              </a:rPr>
            </a:br>
            <a:br>
              <a:rPr lang="ru-RU" smtClean="0">
                <a:solidFill>
                  <a:srgbClr val="1B47A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>
              <a:solidFill>
                <a:srgbClr val="1B47A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08720"/>
            <a:ext cx="7160840" cy="1872208"/>
          </a:xfrm>
        </p:spPr>
        <p:txBody>
          <a:bodyPr>
            <a:normAutofit fontScale="85000" lnSpcReduction="20000"/>
          </a:bodyPr>
          <a:lstStyle/>
          <a:p>
            <a:endParaRPr lang="uk-UA" b="1" i="1" smtClean="0">
              <a:solidFill>
                <a:srgbClr val="1B47A9"/>
              </a:solidFill>
              <a:latin typeface="Monotype Corsiva" pitchFamily="66" charset="0"/>
            </a:endParaRPr>
          </a:p>
          <a:p>
            <a:endParaRPr lang="uk-UA" b="1" i="1" smtClean="0">
              <a:solidFill>
                <a:srgbClr val="1B47A9"/>
              </a:solidFill>
              <a:latin typeface="Monotype Corsiva" pitchFamily="66" charset="0"/>
            </a:endParaRPr>
          </a:p>
          <a:p>
            <a:r>
              <a:rPr lang="uk-UA" b="1" i="1" smtClean="0">
                <a:solidFill>
                  <a:srgbClr val="1B47A9"/>
                </a:solidFill>
                <a:latin typeface="Monotype Corsiva" pitchFamily="66" charset="0"/>
              </a:rPr>
              <a:t>МІСІЯ ЗАКЛАДУ   :</a:t>
            </a:r>
          </a:p>
          <a:p>
            <a:endParaRPr lang="uk-UA" b="1" i="1" smtClean="0">
              <a:solidFill>
                <a:srgbClr val="1B47A9"/>
              </a:solidFill>
              <a:latin typeface="Monotype Corsiva" pitchFamily="66" charset="0"/>
            </a:endParaRPr>
          </a:p>
          <a:p>
            <a:r>
              <a:rPr lang="uk-UA" b="1" i="1" smtClean="0">
                <a:solidFill>
                  <a:srgbClr val="1B47A9"/>
                </a:solidFill>
                <a:latin typeface="Monotype Corsiva" pitchFamily="66" charset="0"/>
              </a:rPr>
              <a:t>*** Навчити дитину вчитися.</a:t>
            </a:r>
          </a:p>
          <a:p>
            <a:r>
              <a:rPr lang="uk-UA" b="1" i="1" smtClean="0">
                <a:solidFill>
                  <a:srgbClr val="1B47A9"/>
                </a:solidFill>
                <a:latin typeface="Monotype Corsiva" pitchFamily="66" charset="0"/>
              </a:rPr>
              <a:t>*** Сприяти формуванню свідомого громадянина України</a:t>
            </a:r>
          </a:p>
          <a:p>
            <a:endParaRPr lang="uk-UA" b="1" i="1" smtClean="0">
              <a:solidFill>
                <a:srgbClr val="1B47A9"/>
              </a:solidFill>
              <a:latin typeface="Monotype Corsiva" pitchFamily="66" charset="0"/>
            </a:endParaRPr>
          </a:p>
          <a:p>
            <a:endParaRPr lang="ru-RU" b="1" i="1">
              <a:solidFill>
                <a:srgbClr val="1B47A9"/>
              </a:solidFill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620688"/>
            <a:ext cx="8244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mtClean="0">
                <a:latin typeface="Monotype Corsiva" pitchFamily="66" charset="0"/>
              </a:rPr>
              <a:t>  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188640"/>
            <a:ext cx="3635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1" hangingPunct="1"/>
            <a:r>
              <a:rPr lang="uk-UA" b="1" i="1" smtClean="0">
                <a:solidFill>
                  <a:srgbClr val="1B47A9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«</a:t>
            </a:r>
            <a:r>
              <a:rPr lang="uk-UA" i="1" smtClean="0">
                <a:solidFill>
                  <a:srgbClr val="1B47A9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Пізнай себе – </a:t>
            </a:r>
          </a:p>
          <a:p>
            <a:pPr lvl="0" algn="r" eaLnBrk="1" hangingPunct="1"/>
            <a:r>
              <a:rPr lang="uk-UA" i="1" smtClean="0">
                <a:solidFill>
                  <a:srgbClr val="1B47A9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і світ навколо                                          стане зрозумілим»</a:t>
            </a:r>
            <a:endParaRPr lang="ru-RU" i="1" smtClean="0">
              <a:solidFill>
                <a:srgbClr val="1B47A9"/>
              </a:solidFill>
              <a:latin typeface="Monotype Corsiva" pitchFamily="66" charset="0"/>
              <a:cs typeface="Arial" pitchFamily="34" charset="0"/>
            </a:endParaRPr>
          </a:p>
          <a:p>
            <a:pPr lvl="0" algn="r"/>
            <a:r>
              <a:rPr lang="uk-UA" i="1" smtClean="0">
                <a:solidFill>
                  <a:srgbClr val="1B47A9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Г.Сковорода</a:t>
            </a:r>
            <a:endParaRPr lang="uk-UA" i="1" smtClean="0">
              <a:solidFill>
                <a:srgbClr val="1B47A9"/>
              </a:solidFill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14342" name="Picture 6" descr="C:\Users\Star\Saved Games\Desktop\school_6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355976" y="332656"/>
            <a:ext cx="2016224" cy="1395536"/>
          </a:xfrm>
          <a:prstGeom prst="rect">
            <a:avLst/>
          </a:prstGeom>
          <a:noFill/>
        </p:spPr>
      </p:pic>
      <p:pic>
        <p:nvPicPr>
          <p:cNvPr id="14343" name="Picture 7" descr="C:\Users\Star\Saved Games\Desktop\school_9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555776" y="3861048"/>
            <a:ext cx="4896544" cy="2996952"/>
          </a:xfrm>
          <a:prstGeom prst="rect">
            <a:avLst/>
          </a:prstGeom>
          <a:noFill/>
        </p:spPr>
      </p:pic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Прямоугольник 5"/>
          <p:cNvSpPr>
            <a:spLocks noGrp="1"/>
          </p:cNvSpPr>
          <p:nvPr>
            <p:ph type="title"/>
          </p:nvPr>
        </p:nvSpPr>
        <p:spPr>
          <a:xfrm>
            <a:off x="304800" y="0"/>
            <a:ext cx="2106960" cy="1052736"/>
          </a:xfrm>
          <a:custGeom>
            <a:gdLst>
              <a:gd name="connsiteX0" fmla="*/ 75304 w 2431227"/>
              <a:gd name="connsiteY0" fmla="*/ 311972 h 1484555"/>
              <a:gd name="connsiteX1" fmla="*/ 1764255 w 2431227"/>
              <a:gd name="connsiteY1" fmla="*/ 0 h 1484555"/>
              <a:gd name="connsiteX2" fmla="*/ 2431227 w 2431227"/>
              <a:gd name="connsiteY2" fmla="*/ 1323191 h 1484555"/>
              <a:gd name="connsiteX3" fmla="*/ 0 w 2431227"/>
              <a:gd name="connsiteY3" fmla="*/ 1484555 h 1484555"/>
              <a:gd name="connsiteX4" fmla="*/ 75304 w 2431227"/>
              <a:gd name="connsiteY4" fmla="*/ 311972 h 148455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1227" h="1484555">
                <a:moveTo>
                  <a:pt x="75304" y="311972"/>
                </a:moveTo>
                <a:lnTo>
                  <a:pt x="1764255" y="0"/>
                </a:lnTo>
                <a:lnTo>
                  <a:pt x="2431227" y="1323191"/>
                </a:lnTo>
                <a:lnTo>
                  <a:pt x="0" y="1484555"/>
                </a:lnTo>
                <a:lnTo>
                  <a:pt x="75304" y="31197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668072" cy="51845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altLang="ru-RU" sz="2000" smtClean="0">
                <a:solidFill>
                  <a:srgbClr val="FF0000"/>
                </a:solidFill>
              </a:rPr>
              <a:t>* </a:t>
            </a:r>
            <a:r>
              <a:rPr lang="uk-UA" altLang="ru-RU" sz="2000" smtClean="0">
                <a:solidFill>
                  <a:schemeClr val="tx1"/>
                </a:solidFill>
              </a:rPr>
              <a:t>Сприяти співпраці з дитячо-юнацькими спортивними школами </a:t>
            </a:r>
          </a:p>
          <a:p>
            <a:pPr>
              <a:buNone/>
            </a:pPr>
            <a:endParaRPr lang="uk-UA" altLang="ru-RU" sz="2000" smtClean="0">
              <a:solidFill>
                <a:schemeClr val="tx1"/>
              </a:solidFill>
            </a:endParaRPr>
          </a:p>
          <a:p>
            <a:pPr>
              <a:buNone/>
            </a:pPr>
            <a:endParaRPr lang="uk-UA" altLang="ru-RU" sz="2000" smtClean="0">
              <a:solidFill>
                <a:schemeClr val="tx1"/>
              </a:solidFill>
            </a:endParaRPr>
          </a:p>
          <a:p>
            <a:pPr>
              <a:buNone/>
            </a:pPr>
            <a:endParaRPr lang="uk-UA" altLang="ru-RU" sz="2000" smtClean="0">
              <a:solidFill>
                <a:srgbClr val="FF0000"/>
              </a:solidFill>
            </a:endParaRPr>
          </a:p>
          <a:p>
            <a:pPr>
              <a:buNone/>
            </a:pPr>
            <a:endParaRPr lang="uk-UA" altLang="ru-RU" sz="200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altLang="ru-RU" sz="2000" smtClean="0">
                <a:solidFill>
                  <a:srgbClr val="FF0000"/>
                </a:solidFill>
              </a:rPr>
              <a:t>* </a:t>
            </a:r>
            <a:r>
              <a:rPr lang="uk-UA" altLang="ru-RU" sz="2000" smtClean="0">
                <a:solidFill>
                  <a:schemeClr val="tx1"/>
                </a:solidFill>
              </a:rPr>
              <a:t>Участь у Всеукраїнському проекті  “  Патріотична спортивна гра  “Джура”</a:t>
            </a:r>
          </a:p>
          <a:p>
            <a:pPr>
              <a:buNone/>
            </a:pPr>
            <a:r>
              <a:rPr lang="uk-UA" altLang="ru-RU" sz="2000" smtClean="0">
                <a:solidFill>
                  <a:schemeClr val="tx1"/>
                </a:solidFill>
              </a:rPr>
              <a:t>  </a:t>
            </a:r>
          </a:p>
          <a:p>
            <a:pPr>
              <a:buNone/>
            </a:pPr>
            <a:endParaRPr lang="uk-UA" altLang="ru-RU" sz="200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uk-UA" altLang="ru-RU" sz="2000" smtClean="0">
                <a:solidFill>
                  <a:schemeClr val="tx1"/>
                </a:solidFill>
              </a:rPr>
              <a:t> </a:t>
            </a:r>
            <a:r>
              <a:rPr lang="uk-UA" altLang="ru-RU" sz="2000" smtClean="0">
                <a:solidFill>
                  <a:srgbClr val="FF0000"/>
                </a:solidFill>
              </a:rPr>
              <a:t>Метою</a:t>
            </a:r>
            <a:r>
              <a:rPr lang="uk-UA" altLang="ru-RU" sz="2000" smtClean="0">
                <a:solidFill>
                  <a:schemeClr val="tx1"/>
                </a:solidFill>
              </a:rPr>
              <a:t>   Проекту є формування патріотизму </a:t>
            </a:r>
          </a:p>
          <a:p>
            <a:pPr>
              <a:buNone/>
            </a:pPr>
            <a:r>
              <a:rPr lang="uk-UA" altLang="ru-RU" sz="2000" smtClean="0">
                <a:solidFill>
                  <a:schemeClr val="tx1"/>
                </a:solidFill>
              </a:rPr>
              <a:t>юних українців, самовідданості</a:t>
            </a:r>
          </a:p>
          <a:p>
            <a:pPr>
              <a:buNone/>
            </a:pPr>
            <a:r>
              <a:rPr lang="uk-UA" altLang="ru-RU" sz="2000" smtClean="0">
                <a:solidFill>
                  <a:schemeClr val="tx1"/>
                </a:solidFill>
              </a:rPr>
              <a:t>, активної громадянської позиції, </a:t>
            </a:r>
          </a:p>
          <a:p>
            <a:pPr>
              <a:buNone/>
            </a:pPr>
            <a:r>
              <a:rPr lang="uk-UA" altLang="ru-RU" sz="2000" smtClean="0">
                <a:solidFill>
                  <a:schemeClr val="tx1"/>
                </a:solidFill>
              </a:rPr>
              <a:t>особистої відповідальності</a:t>
            </a:r>
          </a:p>
          <a:p>
            <a:pPr>
              <a:buNone/>
            </a:pPr>
            <a:r>
              <a:rPr lang="uk-UA" altLang="ru-RU" sz="2000" smtClean="0">
                <a:solidFill>
                  <a:schemeClr val="tx1"/>
                </a:solidFill>
              </a:rPr>
              <a:t> і дієвості за долю та єдність країни</a:t>
            </a:r>
          </a:p>
          <a:p>
            <a:pPr algn="ctr">
              <a:buNone/>
            </a:pPr>
            <a:endParaRPr lang="uk-UA" altLang="ru-RU" sz="200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uk-UA" altLang="ru-RU" sz="200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uk-UA" altLang="ru-RU" sz="200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uk-UA" altLang="ru-RU" sz="2000" smtClean="0">
              <a:solidFill>
                <a:schemeClr val="tx1"/>
              </a:solidFill>
            </a:endParaRPr>
          </a:p>
          <a:p>
            <a:pPr algn="r">
              <a:buNone/>
            </a:pPr>
            <a:endParaRPr lang="uk-UA" altLang="ru-RU" sz="200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uk-UA" altLang="ru-RU" sz="2000" smtClean="0">
                <a:solidFill>
                  <a:srgbClr val="FF0000"/>
                </a:solidFill>
              </a:rPr>
              <a:t>*  </a:t>
            </a:r>
            <a:r>
              <a:rPr lang="uk-UA" altLang="ru-RU" sz="2000" smtClean="0">
                <a:solidFill>
                  <a:schemeClr val="tx1"/>
                </a:solidFill>
              </a:rPr>
              <a:t>Забезпечити функціонування у червні-липні пришкільного дитячого центру відпочинку для учнів  1-7 класів. </a:t>
            </a:r>
          </a:p>
          <a:p>
            <a:pPr>
              <a:buNone/>
            </a:pPr>
            <a:endParaRPr lang="uk-UA" altLang="ru-RU" sz="200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311" t="33134" r="28598" b="21943"/>
          <a:stretch>
            <a:fillRect/>
          </a:stretch>
        </p:blipFill>
        <p:spPr bwMode="auto">
          <a:xfrm>
            <a:off x="467544" y="332656"/>
            <a:ext cx="1662601" cy="446275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123728" y="26064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smtClean="0">
                <a:solidFill>
                  <a:srgbClr val="FF0000"/>
                </a:solidFill>
              </a:rPr>
              <a:t>3</a:t>
            </a:r>
            <a:endParaRPr lang="ru-RU" sz="2800" i="1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99792" y="260648"/>
            <a:ext cx="6156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Збереження  і розвиток здоров'я, </a:t>
            </a:r>
          </a:p>
          <a:p>
            <a:r>
              <a:rPr lang="uk-UA" sz="2400" b="1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гарантування безпеки особистості  школярів</a:t>
            </a:r>
            <a:endParaRPr lang="ru-RU" sz="2400" b="1" smtClean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2049" name="Picture 1" descr="C:\Users\Star\Saved Games\Desktop\Рисунок1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292080" y="3501008"/>
            <a:ext cx="2376264" cy="2016224"/>
          </a:xfrm>
          <a:prstGeom prst="rect">
            <a:avLst/>
          </a:prstGeom>
          <a:noFill/>
        </p:spPr>
      </p:pic>
      <p:pic>
        <p:nvPicPr>
          <p:cNvPr id="2051" name="Picture 3" descr="C:\Users\Star\Saved Games\Desktop\IMG_2341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2555776" y="1628800"/>
            <a:ext cx="1512168" cy="936104"/>
          </a:xfrm>
          <a:prstGeom prst="rect">
            <a:avLst/>
          </a:prstGeom>
          <a:noFill/>
        </p:spPr>
      </p:pic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000" b="54974"/>
          <a:stretch>
            <a:fillRect/>
          </a:stretch>
        </p:blipFill>
        <p:spPr bwMode="auto">
          <a:xfrm>
            <a:off x="6129338" y="4519613"/>
            <a:ext cx="2992437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392" t="39864" r="0"/>
          <a:stretch>
            <a:fillRect/>
          </a:stretch>
        </p:blipFill>
        <p:spPr bwMode="auto">
          <a:xfrm>
            <a:off x="-23813" y="-1588"/>
            <a:ext cx="2843213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6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4392" b="39864"/>
          <a:stretch>
            <a:fillRect/>
          </a:stretch>
        </p:blipFill>
        <p:spPr bwMode="auto">
          <a:xfrm flipH="1">
            <a:off x="-28306" y="416983"/>
            <a:ext cx="8128698" cy="1391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55575" y="255588"/>
            <a:ext cx="2430463" cy="1484312"/>
          </a:xfrm>
          <a:custGeom>
            <a:gdLst>
              <a:gd name="connsiteX0" fmla="*/ 75304 w 2431227"/>
              <a:gd name="connsiteY0" fmla="*/ 311972 h 1484555"/>
              <a:gd name="connsiteX1" fmla="*/ 1764255 w 2431227"/>
              <a:gd name="connsiteY1" fmla="*/ 0 h 1484555"/>
              <a:gd name="connsiteX2" fmla="*/ 2431227 w 2431227"/>
              <a:gd name="connsiteY2" fmla="*/ 1323191 h 1484555"/>
              <a:gd name="connsiteX3" fmla="*/ 0 w 2431227"/>
              <a:gd name="connsiteY3" fmla="*/ 1484555 h 1484555"/>
              <a:gd name="connsiteX4" fmla="*/ 75304 w 2431227"/>
              <a:gd name="connsiteY4" fmla="*/ 311972 h 148455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1227" h="1484555">
                <a:moveTo>
                  <a:pt x="75304" y="311972"/>
                </a:moveTo>
                <a:lnTo>
                  <a:pt x="1764255" y="0"/>
                </a:lnTo>
                <a:lnTo>
                  <a:pt x="2431227" y="1323191"/>
                </a:lnTo>
                <a:lnTo>
                  <a:pt x="0" y="1484555"/>
                </a:lnTo>
                <a:lnTo>
                  <a:pt x="75304" y="31197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311" t="33134" r="28598" b="21943"/>
          <a:stretch>
            <a:fillRect/>
          </a:stretch>
        </p:blipFill>
        <p:spPr bwMode="auto">
          <a:xfrm>
            <a:off x="251520" y="692696"/>
            <a:ext cx="1662601" cy="446275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547813" y="39688"/>
            <a:ext cx="852487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434" b="50000"/>
          <a:stretch>
            <a:fillRect/>
          </a:stretch>
        </p:blipFill>
        <p:spPr bwMode="auto">
          <a:xfrm rot="21313427">
            <a:off x="3462137" y="1497559"/>
            <a:ext cx="6202570" cy="286940"/>
          </a:xfrm>
          <a:prstGeom prst="rect">
            <a:avLst/>
          </a:prstGeom>
          <a:noFill/>
          <a:ln>
            <a:noFill/>
          </a:ln>
          <a:effectLst>
            <a:glow rad="38100">
              <a:schemeClr val="accent3">
                <a:satMod val="175000"/>
                <a:alpha val="33000"/>
              </a:schemeClr>
            </a:glow>
            <a:outerShdw dist="35921" dir="2700000" algn="ctr" rotWithShape="0">
              <a:schemeClr val="bg2"/>
            </a:outerShdw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2873375" y="6669088"/>
            <a:ext cx="6072188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434" b="50000"/>
          <a:stretch>
            <a:fillRect/>
          </a:stretch>
        </p:blipFill>
        <p:spPr bwMode="auto">
          <a:xfrm rot="21313427">
            <a:off x="3028053" y="1322657"/>
            <a:ext cx="6202570" cy="286940"/>
          </a:xfrm>
          <a:prstGeom prst="rect">
            <a:avLst/>
          </a:prstGeom>
          <a:noFill/>
          <a:ln>
            <a:noFill/>
          </a:ln>
          <a:effectLst>
            <a:glow rad="38100">
              <a:schemeClr val="accent3">
                <a:satMod val="175000"/>
                <a:alpha val="33000"/>
              </a:schemeClr>
            </a:glow>
            <a:outerShdw dist="35921" dir="2700000" algn="ctr" rotWithShape="0">
              <a:schemeClr val="bg2"/>
            </a:outerShdw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635896" y="404664"/>
            <a:ext cx="509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Школа і дитина – єдина родина</a:t>
            </a:r>
            <a:endParaRPr lang="ru-RU" sz="3200" b="1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63688" y="188640"/>
            <a:ext cx="529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i="1" smtClean="0">
                <a:solidFill>
                  <a:srgbClr val="FF0000"/>
                </a:solidFill>
              </a:rPr>
              <a:t>4</a:t>
            </a:r>
            <a:endParaRPr lang="ru-RU" sz="3200" i="1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7544" y="2274838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mtClean="0">
                <a:solidFill>
                  <a:srgbClr val="FF0000"/>
                </a:solidFill>
              </a:rPr>
              <a:t>МЕТА </a:t>
            </a:r>
            <a:r>
              <a:rPr lang="uk-UA" smtClean="0"/>
              <a:t> проекту :   </a:t>
            </a:r>
          </a:p>
          <a:p>
            <a:endParaRPr lang="uk-UA" smtClean="0"/>
          </a:p>
          <a:p>
            <a:r>
              <a:rPr lang="uk-UA" smtClean="0"/>
              <a:t> </a:t>
            </a:r>
            <a:r>
              <a:rPr lang="uk-UA" sz="2000" smtClean="0">
                <a:latin typeface="+mn-lt"/>
              </a:rPr>
              <a:t>В умовах специфіки контингенту мешканців мікрорайону забезпечити перебування  дітей у закладі повний день; формувати  родинні цінності, розвивати почуття національної гідності. Через спільні колективні справи залучати  батьків до співпраці.</a:t>
            </a:r>
          </a:p>
          <a:p>
            <a:endParaRPr lang="uk-UA" sz="2000" smtClean="0">
              <a:latin typeface="+mn-lt"/>
            </a:endParaRPr>
          </a:p>
          <a:p>
            <a:endParaRPr lang="uk-UA" sz="2000" smtClean="0"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uk-UA" sz="200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uk-UA" sz="2000" smtClean="0">
                <a:latin typeface="+mn-lt"/>
              </a:rPr>
              <a:t> Створити умови для комфортного перебування молодших школярів у групі подовженого дня</a:t>
            </a:r>
          </a:p>
          <a:p>
            <a:endParaRPr lang="ru-RU" sz="2000" smtClean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026" name="Picture 2" descr="C:\Users\Star\Saved Games\Desktop\image.jpg"/>
          <p:cNvPicPr>
            <a:picLocks noChangeAspect="1" noChangeArrowheads="1"/>
          </p:cNvPicPr>
          <p:nvPr/>
        </p:nvPicPr>
        <p:blipFill>
          <a:blip r:embed="rId8"/>
          <a:stretch>
            <a:fillRect/>
          </a:stretch>
        </p:blipFill>
        <p:spPr bwMode="auto">
          <a:xfrm>
            <a:off x="4860032" y="5085184"/>
            <a:ext cx="3600401" cy="1584176"/>
          </a:xfrm>
          <a:prstGeom prst="rect">
            <a:avLst/>
          </a:prstGeom>
          <a:noFill/>
        </p:spPr>
      </p:pic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3100282" y="188640"/>
            <a:ext cx="54321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      </a:t>
            </a:r>
            <a:r>
              <a:rPr lang="uk-UA" sz="2800" b="1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Школа і дитина – єдина родина</a:t>
            </a:r>
            <a:endParaRPr lang="ru-RU" sz="2800" b="1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5"/>
          <p:cNvSpPr/>
          <p:nvPr/>
        </p:nvSpPr>
        <p:spPr>
          <a:xfrm>
            <a:off x="179512" y="332656"/>
            <a:ext cx="1728192" cy="819000"/>
          </a:xfrm>
          <a:custGeom>
            <a:gdLst>
              <a:gd name="connsiteX0" fmla="*/ 75304 w 2431227"/>
              <a:gd name="connsiteY0" fmla="*/ 311972 h 1484555"/>
              <a:gd name="connsiteX1" fmla="*/ 1764255 w 2431227"/>
              <a:gd name="connsiteY1" fmla="*/ 0 h 1484555"/>
              <a:gd name="connsiteX2" fmla="*/ 2431227 w 2431227"/>
              <a:gd name="connsiteY2" fmla="*/ 1323191 h 1484555"/>
              <a:gd name="connsiteX3" fmla="*/ 0 w 2431227"/>
              <a:gd name="connsiteY3" fmla="*/ 1484555 h 1484555"/>
              <a:gd name="connsiteX4" fmla="*/ 75304 w 2431227"/>
              <a:gd name="connsiteY4" fmla="*/ 311972 h 148455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1227" h="1484555">
                <a:moveTo>
                  <a:pt x="75304" y="311972"/>
                </a:moveTo>
                <a:lnTo>
                  <a:pt x="1764255" y="0"/>
                </a:lnTo>
                <a:lnTo>
                  <a:pt x="2431227" y="1323191"/>
                </a:lnTo>
                <a:lnTo>
                  <a:pt x="0" y="1484555"/>
                </a:lnTo>
                <a:lnTo>
                  <a:pt x="75304" y="31197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311" t="33134" r="28598" b="21943"/>
          <a:stretch>
            <a:fillRect/>
          </a:stretch>
        </p:blipFill>
        <p:spPr bwMode="auto">
          <a:xfrm>
            <a:off x="395536" y="620688"/>
            <a:ext cx="1763688" cy="360039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79712" y="404664"/>
            <a:ext cx="529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i="1" smtClean="0">
                <a:solidFill>
                  <a:srgbClr val="FF0000"/>
                </a:solidFill>
              </a:rPr>
              <a:t>4</a:t>
            </a:r>
            <a:endParaRPr lang="ru-RU" sz="3200" i="1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340768"/>
            <a:ext cx="8496944" cy="5776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uk-UA" altLang="ru-RU" smtClean="0">
                <a:latin typeface="+mn-lt"/>
              </a:rPr>
              <a:t>Активно впроваджувати інноваційні форми роботи, проектні технології для створення оновлених виховних систем у школі </a:t>
            </a:r>
          </a:p>
          <a:p>
            <a:pPr>
              <a:buClr>
                <a:srgbClr val="C00000"/>
              </a:buClr>
            </a:pPr>
            <a:endParaRPr lang="uk-UA" altLang="ru-RU" smtClean="0">
              <a:latin typeface="+mn-lt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uk-UA" altLang="ru-RU" smtClean="0">
                <a:latin typeface="+mn-lt"/>
              </a:rPr>
              <a:t>Проводити заходи з патріотичного виховання дітей та учнівської молоді за участю учасників бойових дій антитерористичної операції  на сході України</a:t>
            </a:r>
          </a:p>
          <a:p>
            <a:pPr>
              <a:buClr>
                <a:srgbClr val="C00000"/>
              </a:buClr>
            </a:pPr>
            <a:endParaRPr lang="uk-UA" altLang="ru-RU" smtClean="0">
              <a:latin typeface="+mn-lt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uk-UA" altLang="ru-RU" smtClean="0">
                <a:latin typeface="+mn-lt"/>
              </a:rPr>
              <a:t>Залучати учнів та їхніх батьків  участі  в  соціально - значимих проектах </a:t>
            </a:r>
          </a:p>
          <a:p>
            <a:pPr>
              <a:buClr>
                <a:srgbClr val="C00000"/>
              </a:buClr>
            </a:pPr>
            <a:endParaRPr lang="uk-UA" altLang="ru-RU" smtClean="0">
              <a:latin typeface="+mn-lt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uk-UA" altLang="ru-RU" smtClean="0">
                <a:latin typeface="+mn-lt"/>
              </a:rPr>
              <a:t>Продовжити профілактичну роботу серед учнівської молоді з питань попередження правопорушень із залученням батьківської шкільної ради </a:t>
            </a:r>
          </a:p>
          <a:p>
            <a:pPr>
              <a:buClr>
                <a:srgbClr val="C00000"/>
              </a:buClr>
            </a:pPr>
            <a:endParaRPr lang="uk-UA" altLang="ru-RU" smtClean="0">
              <a:latin typeface="+mn-lt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uk-UA" altLang="ru-RU" smtClean="0">
                <a:latin typeface="+mn-lt"/>
              </a:rPr>
              <a:t>Активізувати роботу з  батьківською громадськістю через проведення спільних шкільних масових заходів, участі батьків у вирішенні нагальних проблем класу, школи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uk-UA" altLang="ru-RU" smtClean="0">
              <a:latin typeface="+mn-lt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uk-UA" altLang="ru-RU" smtClean="0">
                <a:latin typeface="+mn-lt"/>
              </a:rPr>
              <a:t> Вшанування традицій закладу. “ Школі – 85 років ”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uk-UA" altLang="ru-RU" smtClean="0">
              <a:latin typeface="+mn-lt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uk-UA" altLang="ru-RU" smtClean="0">
                <a:latin typeface="+mn-lt"/>
              </a:rPr>
              <a:t>Популяризувати  діяльність музейної кімнати</a:t>
            </a:r>
          </a:p>
          <a:p>
            <a:pPr>
              <a:buClr>
                <a:srgbClr val="C00000"/>
              </a:buClr>
            </a:pPr>
            <a:r>
              <a:rPr lang="uk-UA" altLang="ru-RU" smtClean="0">
                <a:latin typeface="+mn-lt"/>
              </a:rPr>
              <a:t>                                                    Бойової Слави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uk-UA" altLang="ru-RU">
              <a:latin typeface="+mn-lt"/>
            </a:endParaRPr>
          </a:p>
        </p:txBody>
      </p:sp>
      <p:pic>
        <p:nvPicPr>
          <p:cNvPr id="9" name="Picture 2" descr="C:\Users\Star\Saved Games\Desktop\SDC10715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796136" y="5157192"/>
            <a:ext cx="2952328" cy="1584175"/>
          </a:xfrm>
          <a:prstGeom prst="rect">
            <a:avLst/>
          </a:prstGeom>
          <a:noFill/>
        </p:spPr>
      </p:pic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2" descr="C:\Users\Star\Saved Games\Desktop\Ирина Ивановна\плакат-ош-37 (1)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71600" y="0"/>
            <a:ext cx="8712968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000" b="54974"/>
          <a:stretch>
            <a:fillRect/>
          </a:stretch>
        </p:blipFill>
        <p:spPr bwMode="auto">
          <a:xfrm>
            <a:off x="6132513" y="4508500"/>
            <a:ext cx="2992437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75656" y="2492896"/>
            <a:ext cx="766834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eaLnBrk="1" hangingPunct="1">
              <a:buFontTx/>
              <a:buBlip>
                <a:blip r:embed="rId3"/>
              </a:buBlip>
              <a:defRPr/>
            </a:pPr>
            <a:r>
              <a:rPr lang="ru-RU" sz="2400" err="1">
                <a:latin typeface="+mn-lt"/>
              </a:rPr>
              <a:t>Рівний доступ до якісної </a:t>
            </a:r>
            <a:r>
              <a:rPr lang="ru-RU" sz="2400" err="1" smtClean="0">
                <a:latin typeface="+mn-lt"/>
              </a:rPr>
              <a:t>освіти</a:t>
            </a:r>
          </a:p>
          <a:p>
            <a:pPr marL="285750" indent="-285750" eaLnBrk="1" hangingPunct="1">
              <a:buFontTx/>
              <a:buBlip>
                <a:blip r:embed="rId3"/>
              </a:buBlip>
              <a:defRPr/>
            </a:pPr>
            <a:endParaRPr lang="ru-RU" sz="2400" smtClean="0">
              <a:latin typeface="+mn-lt"/>
            </a:endParaRPr>
          </a:p>
          <a:p>
            <a:pPr marL="285750" indent="-285750" eaLnBrk="1" hangingPunct="1">
              <a:buFontTx/>
              <a:buBlip>
                <a:blip r:embed="rId3"/>
              </a:buBlip>
              <a:defRPr/>
            </a:pPr>
            <a:r>
              <a:rPr lang="uk-UA" sz="2400" smtClean="0">
                <a:latin typeface="+mn-lt"/>
              </a:rPr>
              <a:t> Інтегроване навчання</a:t>
            </a:r>
            <a:endParaRPr lang="ru-RU" sz="2400" smtClean="0">
              <a:latin typeface="+mn-lt"/>
            </a:endParaRPr>
          </a:p>
          <a:p>
            <a:pPr marL="285750" indent="-285750" eaLnBrk="1" hangingPunct="1">
              <a:buBlip>
                <a:blip r:embed="rId3"/>
              </a:buBlip>
              <a:defRPr/>
            </a:pPr>
            <a:endParaRPr lang="ru-RU" sz="2400">
              <a:latin typeface="+mn-lt"/>
            </a:endParaRPr>
          </a:p>
          <a:p>
            <a:pPr marL="285750" indent="-285750" eaLnBrk="1" hangingPunct="1">
              <a:buFontTx/>
              <a:buBlip>
                <a:blip r:embed="rId3"/>
              </a:buBlip>
              <a:defRPr/>
            </a:pPr>
            <a:r>
              <a:rPr lang="ru-RU" sz="2400" err="1" smtClean="0">
                <a:latin typeface="+mn-lt"/>
              </a:rPr>
              <a:t>Збереження  і  розвиток  здоров’я, гарантування  безпеки  особистості  школярів</a:t>
            </a:r>
          </a:p>
          <a:p>
            <a:pPr marL="285750" indent="-285750" eaLnBrk="1" hangingPunct="1">
              <a:buFontTx/>
              <a:buBlip>
                <a:blip r:embed="rId3"/>
              </a:buBlip>
              <a:defRPr/>
            </a:pPr>
            <a:endParaRPr lang="ru-RU" sz="2400" smtClean="0">
              <a:latin typeface="+mn-lt"/>
            </a:endParaRPr>
          </a:p>
          <a:p>
            <a:pPr marL="285750" indent="-285750" eaLnBrk="1" hangingPunct="1">
              <a:buFontTx/>
              <a:buBlip>
                <a:blip r:embed="rId3"/>
              </a:buBlip>
              <a:defRPr/>
            </a:pPr>
            <a:r>
              <a:rPr lang="ru-RU" sz="2400" smtClean="0">
                <a:latin typeface="+mn-lt"/>
              </a:rPr>
              <a:t>Школа і дитина - єдина родина</a:t>
            </a:r>
            <a:endParaRPr lang="ru-RU" sz="2400">
              <a:latin typeface="+mn-lt"/>
            </a:endParaRPr>
          </a:p>
          <a:p>
            <a:pPr marL="285750" indent="-285750" eaLnBrk="1" hangingPunct="1">
              <a:buFontTx/>
              <a:buBlip>
                <a:blip r:embed="rId3"/>
              </a:buBlip>
              <a:defRPr/>
            </a:pPr>
            <a:endParaRPr lang="ru-RU" sz="240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3848" y="-243408"/>
            <a:ext cx="5438775" cy="1838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79512" y="188640"/>
            <a:ext cx="3456384" cy="2060848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000" b="54974"/>
          <a:stretch>
            <a:fillRect/>
          </a:stretch>
        </p:blipFill>
        <p:spPr bwMode="auto">
          <a:xfrm>
            <a:off x="6132513" y="4508500"/>
            <a:ext cx="2992437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392" t="39864" r="0"/>
          <a:stretch>
            <a:fillRect/>
          </a:stretch>
        </p:blipFill>
        <p:spPr bwMode="auto">
          <a:xfrm>
            <a:off x="30163" y="0"/>
            <a:ext cx="6162675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392" t="39864" r="0"/>
          <a:stretch>
            <a:fillRect/>
          </a:stretch>
        </p:blipFill>
        <p:spPr bwMode="auto">
          <a:xfrm>
            <a:off x="-23813" y="-1588"/>
            <a:ext cx="2843213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6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4392" b="39864"/>
          <a:stretch>
            <a:fillRect/>
          </a:stretch>
        </p:blipFill>
        <p:spPr bwMode="auto">
          <a:xfrm flipH="1">
            <a:off x="-28306" y="416983"/>
            <a:ext cx="8344721" cy="1391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6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4392" b="39864"/>
          <a:stretch>
            <a:fillRect/>
          </a:stretch>
        </p:blipFill>
        <p:spPr bwMode="auto">
          <a:xfrm flipH="1" flipV="1">
            <a:off x="0" y="404664"/>
            <a:ext cx="7984681" cy="1183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55575" y="255588"/>
            <a:ext cx="2430463" cy="1484312"/>
          </a:xfrm>
          <a:custGeom>
            <a:gdLst>
              <a:gd name="connsiteX0" fmla="*/ 75304 w 2431227"/>
              <a:gd name="connsiteY0" fmla="*/ 311972 h 1484555"/>
              <a:gd name="connsiteX1" fmla="*/ 1764255 w 2431227"/>
              <a:gd name="connsiteY1" fmla="*/ 0 h 1484555"/>
              <a:gd name="connsiteX2" fmla="*/ 2431227 w 2431227"/>
              <a:gd name="connsiteY2" fmla="*/ 1323191 h 1484555"/>
              <a:gd name="connsiteX3" fmla="*/ 0 w 2431227"/>
              <a:gd name="connsiteY3" fmla="*/ 1484555 h 1484555"/>
              <a:gd name="connsiteX4" fmla="*/ 75304 w 2431227"/>
              <a:gd name="connsiteY4" fmla="*/ 311972 h 148455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1227" h="1484555">
                <a:moveTo>
                  <a:pt x="75304" y="311972"/>
                </a:moveTo>
                <a:lnTo>
                  <a:pt x="1764255" y="0"/>
                </a:lnTo>
                <a:lnTo>
                  <a:pt x="2431227" y="1323191"/>
                </a:lnTo>
                <a:lnTo>
                  <a:pt x="0" y="1484555"/>
                </a:lnTo>
                <a:lnTo>
                  <a:pt x="75304" y="31197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411760" y="116632"/>
            <a:ext cx="6912768" cy="1823085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303426" y="3210284"/>
            <a:ext cx="4137402" cy="4287460"/>
          </a:xfrm>
          <a:prstGeom prst="ellipse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590890" y="3789040"/>
            <a:ext cx="2763865" cy="2864107"/>
          </a:xfrm>
          <a:prstGeom prst="ellipse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9864" r="44392"/>
          <a:stretch>
            <a:fillRect/>
          </a:stretch>
        </p:blipFill>
        <p:spPr bwMode="auto">
          <a:xfrm>
            <a:off x="2100263" y="1808163"/>
            <a:ext cx="7024687" cy="510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12" name="Прямоугольник 1"/>
          <p:cNvSpPr>
            <a:spLocks noChangeArrowheads="1"/>
          </p:cNvSpPr>
          <p:nvPr/>
        </p:nvSpPr>
        <p:spPr bwMode="auto">
          <a:xfrm>
            <a:off x="4970463" y="1916832"/>
            <a:ext cx="403225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400" b="1" i="1">
                <a:solidFill>
                  <a:srgbClr val="C00000"/>
                </a:solidFill>
              </a:rPr>
              <a:t>Мета :</a:t>
            </a:r>
            <a:r>
              <a:rPr lang="uk-UA" altLang="ru-RU" sz="2400" i="1">
                <a:solidFill>
                  <a:srgbClr val="C00000"/>
                </a:solidFill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400">
                <a:latin typeface="+mn-lt"/>
              </a:rPr>
              <a:t>забезпечення рівного доступу  до якісної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400">
                <a:latin typeface="+mn-lt"/>
              </a:rPr>
              <a:t>загальної середньої </a:t>
            </a:r>
            <a:r>
              <a:rPr lang="uk-UA" altLang="ru-RU" sz="2400" smtClean="0">
                <a:latin typeface="+mn-lt"/>
              </a:rPr>
              <a:t>освіти   із застосуванням елементів інноваційних методів навчання та здійснення міжпредметних зв'язків </a:t>
            </a:r>
            <a:endParaRPr lang="ru-RU" altLang="ru-RU" sz="2400">
              <a:latin typeface="+mn-lt"/>
            </a:endParaRPr>
          </a:p>
        </p:txBody>
      </p:sp>
      <p:pic>
        <p:nvPicPr>
          <p:cNvPr id="4113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 flipH="1">
            <a:off x="251520" y="1772814"/>
            <a:ext cx="5184576" cy="5085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311" t="33134" r="28598" b="21943"/>
          <a:stretch>
            <a:fillRect/>
          </a:stretch>
        </p:blipFill>
        <p:spPr bwMode="auto">
          <a:xfrm>
            <a:off x="230393" y="699446"/>
            <a:ext cx="1821327" cy="446275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 rot="639792">
            <a:off x="2051720" y="548680"/>
            <a:ext cx="720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smtClean="0">
                <a:solidFill>
                  <a:srgbClr val="FF0000"/>
                </a:solidFill>
              </a:rPr>
              <a:t>1</a:t>
            </a:r>
            <a:endParaRPr lang="ru-RU" sz="4400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000" b="54974"/>
          <a:stretch>
            <a:fillRect/>
          </a:stretch>
        </p:blipFill>
        <p:spPr bwMode="auto">
          <a:xfrm>
            <a:off x="6132513" y="4508500"/>
            <a:ext cx="2992437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392" t="39864" r="0"/>
          <a:stretch>
            <a:fillRect/>
          </a:stretch>
        </p:blipFill>
        <p:spPr bwMode="auto">
          <a:xfrm>
            <a:off x="-28575" y="0"/>
            <a:ext cx="6162675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392" t="39864" r="0"/>
          <a:stretch>
            <a:fillRect/>
          </a:stretch>
        </p:blipFill>
        <p:spPr bwMode="auto">
          <a:xfrm>
            <a:off x="-23813" y="-1588"/>
            <a:ext cx="2843213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6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4392" b="39864"/>
          <a:stretch>
            <a:fillRect/>
          </a:stretch>
        </p:blipFill>
        <p:spPr bwMode="auto">
          <a:xfrm flipH="1">
            <a:off x="-28306" y="416983"/>
            <a:ext cx="8344721" cy="1391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6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4392" b="39864"/>
          <a:stretch>
            <a:fillRect/>
          </a:stretch>
        </p:blipFill>
        <p:spPr bwMode="auto">
          <a:xfrm flipH="1" flipV="1">
            <a:off x="-28306" y="416981"/>
            <a:ext cx="7984681" cy="1183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55575" y="255588"/>
            <a:ext cx="2430463" cy="1484312"/>
          </a:xfrm>
          <a:custGeom>
            <a:gdLst>
              <a:gd name="connsiteX0" fmla="*/ 75304 w 2431227"/>
              <a:gd name="connsiteY0" fmla="*/ 311972 h 1484555"/>
              <a:gd name="connsiteX1" fmla="*/ 1764255 w 2431227"/>
              <a:gd name="connsiteY1" fmla="*/ 0 h 1484555"/>
              <a:gd name="connsiteX2" fmla="*/ 2431227 w 2431227"/>
              <a:gd name="connsiteY2" fmla="*/ 1323191 h 1484555"/>
              <a:gd name="connsiteX3" fmla="*/ 0 w 2431227"/>
              <a:gd name="connsiteY3" fmla="*/ 1484555 h 1484555"/>
              <a:gd name="connsiteX4" fmla="*/ 75304 w 2431227"/>
              <a:gd name="connsiteY4" fmla="*/ 311972 h 148455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1227" h="1484555">
                <a:moveTo>
                  <a:pt x="75304" y="311972"/>
                </a:moveTo>
                <a:lnTo>
                  <a:pt x="1764255" y="0"/>
                </a:lnTo>
                <a:lnTo>
                  <a:pt x="2431227" y="1323191"/>
                </a:lnTo>
                <a:lnTo>
                  <a:pt x="0" y="1484555"/>
                </a:lnTo>
                <a:lnTo>
                  <a:pt x="75304" y="31197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311" t="33134" r="28598" b="21943"/>
          <a:stretch>
            <a:fillRect/>
          </a:stretch>
        </p:blipFill>
        <p:spPr bwMode="auto">
          <a:xfrm>
            <a:off x="230393" y="699446"/>
            <a:ext cx="1662601" cy="446275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339752" y="93747"/>
            <a:ext cx="6912768" cy="1823085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5" name="Прямоугольник 6"/>
          <p:cNvSpPr>
            <a:spLocks noChangeArrowheads="1"/>
          </p:cNvSpPr>
          <p:nvPr/>
        </p:nvSpPr>
        <p:spPr bwMode="auto">
          <a:xfrm>
            <a:off x="249238" y="2198688"/>
            <a:ext cx="8894762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Blip>
                <a:blip r:embed="rId7"/>
              </a:buBlip>
              <a:defRPr/>
            </a:pPr>
            <a:r>
              <a:rPr lang="uk-UA" altLang="ru-RU" sz="2000" smtClean="0">
                <a:latin typeface="+mn-lt"/>
              </a:rPr>
              <a:t>Забезпечити формування гнучкої мережі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uk-UA" altLang="ru-RU" sz="2000" smtClean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Blip>
                <a:blip r:embed="rId7"/>
              </a:buBlip>
              <a:defRPr/>
            </a:pPr>
            <a:r>
              <a:rPr lang="uk-UA" altLang="ru-RU" sz="2000" smtClean="0">
                <a:latin typeface="+mn-lt"/>
              </a:rPr>
              <a:t>Забезпечити контроль за організацією  безкоштовного гарячого харчування учнів 1-4-х класів, дітей пільгових категорій</a:t>
            </a:r>
          </a:p>
          <a:p>
            <a:pPr eaLnBrk="1" hangingPunct="1">
              <a:spcBef>
                <a:spcPct val="0"/>
              </a:spcBef>
              <a:defRPr/>
            </a:pPr>
            <a:endParaRPr lang="uk-UA" altLang="ru-RU" sz="2000" smtClean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Blip>
                <a:blip r:embed="rId7"/>
              </a:buBlip>
              <a:defRPr/>
            </a:pPr>
            <a:r>
              <a:rPr lang="uk-UA" altLang="ru-RU" sz="2000" smtClean="0">
                <a:latin typeface="+mn-lt"/>
              </a:rPr>
              <a:t>Створити умови навчання для дітей з особливими освітніми потребами</a:t>
            </a:r>
          </a:p>
          <a:p>
            <a:pPr eaLnBrk="1" hangingPunct="1">
              <a:spcBef>
                <a:spcPct val="0"/>
              </a:spcBef>
              <a:defRPr/>
            </a:pPr>
            <a:endParaRPr lang="uk-UA" altLang="ru-RU" sz="2000" smtClean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Blip>
                <a:blip r:embed="rId7"/>
              </a:buBlip>
              <a:defRPr/>
            </a:pPr>
            <a:r>
              <a:rPr lang="uk-UA" altLang="ru-RU" sz="2000" smtClean="0">
                <a:latin typeface="+mn-lt"/>
              </a:rPr>
              <a:t>Створити умови щодо якісної підготовки учнів до  ЗНО </a:t>
            </a:r>
          </a:p>
          <a:p>
            <a:pPr eaLnBrk="1" hangingPunct="1">
              <a:spcBef>
                <a:spcPct val="0"/>
              </a:spcBef>
              <a:defRPr/>
            </a:pPr>
            <a:endParaRPr lang="uk-UA" altLang="ru-RU" sz="2000" smtClean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Blip>
                <a:blip r:embed="rId7"/>
              </a:buBlip>
              <a:defRPr/>
            </a:pPr>
            <a:r>
              <a:rPr lang="uk-UA" altLang="ru-RU" sz="2000" smtClean="0">
                <a:latin typeface="+mn-lt"/>
              </a:rPr>
              <a:t>Здійснити моніторинг навченості учнів </a:t>
            </a:r>
          </a:p>
          <a:p>
            <a:pPr eaLnBrk="1" hangingPunct="1">
              <a:spcBef>
                <a:spcPct val="0"/>
              </a:spcBef>
              <a:defRPr/>
            </a:pPr>
            <a:endParaRPr lang="uk-UA" altLang="ru-RU" sz="2000" smtClean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Blip>
                <a:blip r:embed="rId7"/>
              </a:buBlip>
              <a:defRPr/>
            </a:pPr>
            <a:r>
              <a:rPr lang="uk-UA" altLang="ru-RU" sz="2000" smtClean="0">
                <a:latin typeface="+mn-lt"/>
              </a:rPr>
              <a:t>Приймати участь у районних, міських  масових заходах серед учнів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uk-UA" altLang="ru-RU" sz="2000" smtClean="0">
                <a:latin typeface="+mn-lt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Blip>
                <a:blip r:embed="rId7"/>
              </a:buBlip>
              <a:defRPr/>
            </a:pPr>
            <a:r>
              <a:rPr lang="uk-UA" altLang="ru-RU" sz="2000" smtClean="0">
                <a:latin typeface="+mn-lt"/>
              </a:rPr>
              <a:t>Поліпшувати матеріально-технічну базу школи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uk-UA" altLang="ru-RU" sz="180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762648">
            <a:off x="1719472" y="471855"/>
            <a:ext cx="720725" cy="9874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000" b="54974"/>
          <a:stretch>
            <a:fillRect/>
          </a:stretch>
        </p:blipFill>
        <p:spPr bwMode="auto">
          <a:xfrm>
            <a:off x="6132513" y="4508500"/>
            <a:ext cx="2992437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392" t="39864" r="0"/>
          <a:stretch>
            <a:fillRect/>
          </a:stretch>
        </p:blipFill>
        <p:spPr bwMode="auto">
          <a:xfrm>
            <a:off x="-28575" y="0"/>
            <a:ext cx="6162675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392" t="39864" r="0"/>
          <a:stretch>
            <a:fillRect/>
          </a:stretch>
        </p:blipFill>
        <p:spPr bwMode="auto">
          <a:xfrm>
            <a:off x="-23813" y="-1588"/>
            <a:ext cx="2843213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6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4392" b="39864"/>
          <a:stretch>
            <a:fillRect/>
          </a:stretch>
        </p:blipFill>
        <p:spPr bwMode="auto">
          <a:xfrm flipH="1">
            <a:off x="-28306" y="416983"/>
            <a:ext cx="8344721" cy="1391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6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4392" b="39864"/>
          <a:stretch>
            <a:fillRect/>
          </a:stretch>
        </p:blipFill>
        <p:spPr bwMode="auto">
          <a:xfrm flipH="1" flipV="1">
            <a:off x="-28306" y="416981"/>
            <a:ext cx="7984681" cy="1183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55575" y="255588"/>
            <a:ext cx="2430463" cy="1484312"/>
          </a:xfrm>
          <a:custGeom>
            <a:gdLst>
              <a:gd name="connsiteX0" fmla="*/ 75304 w 2431227"/>
              <a:gd name="connsiteY0" fmla="*/ 311972 h 1484555"/>
              <a:gd name="connsiteX1" fmla="*/ 1764255 w 2431227"/>
              <a:gd name="connsiteY1" fmla="*/ 0 h 1484555"/>
              <a:gd name="connsiteX2" fmla="*/ 2431227 w 2431227"/>
              <a:gd name="connsiteY2" fmla="*/ 1323191 h 1484555"/>
              <a:gd name="connsiteX3" fmla="*/ 0 w 2431227"/>
              <a:gd name="connsiteY3" fmla="*/ 1484555 h 1484555"/>
              <a:gd name="connsiteX4" fmla="*/ 75304 w 2431227"/>
              <a:gd name="connsiteY4" fmla="*/ 311972 h 148455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1227" h="1484555">
                <a:moveTo>
                  <a:pt x="75304" y="311972"/>
                </a:moveTo>
                <a:lnTo>
                  <a:pt x="1764255" y="0"/>
                </a:lnTo>
                <a:lnTo>
                  <a:pt x="2431227" y="1323191"/>
                </a:lnTo>
                <a:lnTo>
                  <a:pt x="0" y="1484555"/>
                </a:lnTo>
                <a:lnTo>
                  <a:pt x="75304" y="31197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311" t="33134" r="28598" b="21943"/>
          <a:stretch>
            <a:fillRect/>
          </a:stretch>
        </p:blipFill>
        <p:spPr bwMode="auto">
          <a:xfrm>
            <a:off x="230393" y="699446"/>
            <a:ext cx="1662601" cy="446275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339752" y="93747"/>
            <a:ext cx="6912768" cy="1823085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5" name="Прямоугольник 6"/>
          <p:cNvSpPr>
            <a:spLocks noChangeArrowheads="1"/>
          </p:cNvSpPr>
          <p:nvPr/>
        </p:nvSpPr>
        <p:spPr bwMode="auto">
          <a:xfrm>
            <a:off x="249238" y="2198688"/>
            <a:ext cx="8894762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uk-UA" altLang="ru-RU" sz="2000" smtClean="0">
                <a:latin typeface="Times New Roman" pitchFamily="18" charset="0"/>
              </a:rPr>
              <a:t>Забезпечити фаховий психолого-медико-педагогічний супровід дітей з особливими освітніми потребами </a:t>
            </a:r>
          </a:p>
          <a:p>
            <a:pPr marL="0" indent="0" eaLnBrk="1" hangingPunct="1">
              <a:buClr>
                <a:srgbClr val="C00000"/>
              </a:buClr>
              <a:defRPr/>
            </a:pPr>
            <a:endParaRPr lang="uk-UA" altLang="ru-RU" sz="2000" smtClean="0">
              <a:latin typeface="Times New Roman" pitchFamily="18" charset="0"/>
            </a:endParaRPr>
          </a:p>
          <a:p>
            <a:pPr eaLnBrk="1" hangingPunct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uk-UA" altLang="ru-RU" sz="2000" smtClean="0">
                <a:latin typeface="Times New Roman" pitchFamily="18" charset="0"/>
              </a:rPr>
              <a:t>Сприяти ранньому виявленню, діагностиці дітей з порушеннями психо-фізичного розвитку та організовувати їх обстеження в умовах психолого-медико-педагогічних консультацій з метою вибору оптимальної програми та форми навчання</a:t>
            </a:r>
          </a:p>
          <a:p>
            <a:pPr marL="0" indent="0" eaLnBrk="1" hangingPunct="1">
              <a:buClr>
                <a:srgbClr val="C00000"/>
              </a:buClr>
              <a:defRPr/>
            </a:pPr>
            <a:endParaRPr lang="uk-UA" altLang="ru-RU" sz="2000" smtClean="0">
              <a:latin typeface="Times New Roman" pitchFamily="18" charset="0"/>
            </a:endParaRPr>
          </a:p>
          <a:p>
            <a:pPr eaLnBrk="1" hangingPunct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uk-UA" altLang="ru-RU" sz="2000" smtClean="0">
                <a:latin typeface="Times New Roman" pitchFamily="18" charset="0"/>
              </a:rPr>
              <a:t>Забезпечити надання консультаційних послуг з питань корекційно-відновлювальної роботи батькам дітей з особливими освітніми потребами</a:t>
            </a:r>
          </a:p>
          <a:p>
            <a:pPr eaLnBrk="1" hangingPunct="1">
              <a:buClr>
                <a:srgbClr val="C00000"/>
              </a:buClr>
              <a:buNone/>
              <a:defRPr/>
            </a:pPr>
            <a:endParaRPr lang="uk-UA" altLang="ru-RU" sz="2000" smtClean="0">
              <a:latin typeface="Times New Roman" pitchFamily="18" charset="0"/>
            </a:endParaRPr>
          </a:p>
          <a:p>
            <a:pPr eaLnBrk="1" hangingPunct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uk-UA" altLang="ru-RU" sz="2000" smtClean="0">
                <a:latin typeface="Times New Roman" pitchFamily="18" charset="0"/>
              </a:rPr>
              <a:t>Забезпечити роботу Школи майбутнього першокласника 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uk-UA" altLang="ru-RU" sz="180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762648">
            <a:off x="1719472" y="471855"/>
            <a:ext cx="720725" cy="9874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17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000" b="54974"/>
          <a:stretch>
            <a:fillRect/>
          </a:stretch>
        </p:blipFill>
        <p:spPr bwMode="auto">
          <a:xfrm>
            <a:off x="6132513" y="4508500"/>
            <a:ext cx="2992437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684213" y="260350"/>
            <a:ext cx="588962" cy="1323975"/>
          </a:xfrm>
          <a:prstGeom prst="lin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96863" y="765175"/>
            <a:ext cx="1250950" cy="527050"/>
          </a:xfrm>
          <a:prstGeom prst="lin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2"/>
          <p:cNvSpPr/>
          <p:nvPr/>
        </p:nvSpPr>
        <p:spPr>
          <a:xfrm rot="218377">
            <a:off x="1204631" y="1001530"/>
            <a:ext cx="673100" cy="557213"/>
          </a:xfrm>
          <a:custGeom>
            <a:gdLst>
              <a:gd name="connsiteX0" fmla="*/ 0 w 1603023"/>
              <a:gd name="connsiteY0" fmla="*/ 237067 h 1670756"/>
              <a:gd name="connsiteX1" fmla="*/ 1106311 w 1603023"/>
              <a:gd name="connsiteY1" fmla="*/ 0 h 1670756"/>
              <a:gd name="connsiteX2" fmla="*/ 1603023 w 1603023"/>
              <a:gd name="connsiteY2" fmla="*/ 1027290 h 1670756"/>
              <a:gd name="connsiteX3" fmla="*/ 1183209 w 1603023"/>
              <a:gd name="connsiteY3" fmla="*/ 1404300 h 1670756"/>
              <a:gd name="connsiteX4" fmla="*/ 575734 w 1603023"/>
              <a:gd name="connsiteY4" fmla="*/ 1670756 h 1670756"/>
              <a:gd name="connsiteX5" fmla="*/ 280098 w 1603023"/>
              <a:gd name="connsiteY5" fmla="*/ 1088211 h 1670756"/>
              <a:gd name="connsiteX6" fmla="*/ 0 w 1603023"/>
              <a:gd name="connsiteY6" fmla="*/ 237067 h 16707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3023" h="1670756">
                <a:moveTo>
                  <a:pt x="0" y="237067"/>
                </a:moveTo>
                <a:cubicBezTo>
                  <a:pt x="361245" y="169334"/>
                  <a:pt x="745066" y="22578"/>
                  <a:pt x="1106311" y="0"/>
                </a:cubicBezTo>
                <a:cubicBezTo>
                  <a:pt x="1392296" y="466607"/>
                  <a:pt x="1396061" y="447793"/>
                  <a:pt x="1603023" y="1027290"/>
                </a:cubicBezTo>
                <a:cubicBezTo>
                  <a:pt x="1451796" y="1122856"/>
                  <a:pt x="1334436" y="1308734"/>
                  <a:pt x="1183209" y="1404300"/>
                </a:cubicBezTo>
                <a:lnTo>
                  <a:pt x="575734" y="1670756"/>
                </a:lnTo>
                <a:cubicBezTo>
                  <a:pt x="488477" y="1446471"/>
                  <a:pt x="367355" y="1312496"/>
                  <a:pt x="280098" y="1088211"/>
                </a:cubicBezTo>
                <a:lnTo>
                  <a:pt x="0" y="23706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Прямоугольник 2"/>
          <p:cNvSpPr/>
          <p:nvPr/>
        </p:nvSpPr>
        <p:spPr>
          <a:xfrm rot="18129130">
            <a:off x="-37307" y="-19843"/>
            <a:ext cx="1825625" cy="1982788"/>
          </a:xfrm>
          <a:custGeom>
            <a:gdLst>
              <a:gd name="connsiteX0" fmla="*/ 3633 w 2009817"/>
              <a:gd name="connsiteY0" fmla="*/ 830163 h 2098110"/>
              <a:gd name="connsiteX1" fmla="*/ 504736 w 2009817"/>
              <a:gd name="connsiteY1" fmla="*/ 548734 h 2098110"/>
              <a:gd name="connsiteX2" fmla="*/ 1064243 w 2009817"/>
              <a:gd name="connsiteY2" fmla="*/ 39385 h 2098110"/>
              <a:gd name="connsiteX3" fmla="*/ 1225424 w 2009817"/>
              <a:gd name="connsiteY3" fmla="*/ 99465 h 2098110"/>
              <a:gd name="connsiteX4" fmla="*/ 1666350 w 2009817"/>
              <a:gd name="connsiteY4" fmla="*/ 593406 h 2098110"/>
              <a:gd name="connsiteX5" fmla="*/ 2009666 w 2009817"/>
              <a:gd name="connsiteY5" fmla="*/ 1231024 h 2098110"/>
              <a:gd name="connsiteX6" fmla="*/ 1935155 w 2009817"/>
              <a:gd name="connsiteY6" fmla="*/ 1421809 h 2098110"/>
              <a:gd name="connsiteX7" fmla="*/ 1457943 w 2009817"/>
              <a:gd name="connsiteY7" fmla="*/ 1785741 h 2098110"/>
              <a:gd name="connsiteX8" fmla="*/ 896199 w 2009817"/>
              <a:gd name="connsiteY8" fmla="*/ 2098110 h 2098110"/>
              <a:gd name="connsiteX9" fmla="*/ 481444 w 2009817"/>
              <a:gd name="connsiteY9" fmla="*/ 1481177 h 2098110"/>
              <a:gd name="connsiteX10" fmla="*/ 149542 w 2009817"/>
              <a:gd name="connsiteY10" fmla="*/ 1052805 h 2098110"/>
              <a:gd name="connsiteX11" fmla="*/ 3633 w 2009817"/>
              <a:gd name="connsiteY11" fmla="*/ 830163 h 209811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9817" h="2098110">
                <a:moveTo>
                  <a:pt x="3633" y="830163"/>
                </a:moveTo>
                <a:cubicBezTo>
                  <a:pt x="-39776" y="689224"/>
                  <a:pt x="316436" y="810773"/>
                  <a:pt x="504736" y="548734"/>
                </a:cubicBezTo>
                <a:cubicBezTo>
                  <a:pt x="645676" y="459985"/>
                  <a:pt x="297693" y="723476"/>
                  <a:pt x="1064243" y="39385"/>
                </a:cubicBezTo>
                <a:cubicBezTo>
                  <a:pt x="1169332" y="-38787"/>
                  <a:pt x="1126233" y="8902"/>
                  <a:pt x="1225424" y="99465"/>
                </a:cubicBezTo>
                <a:cubicBezTo>
                  <a:pt x="1324615" y="190028"/>
                  <a:pt x="1520617" y="401519"/>
                  <a:pt x="1666350" y="593406"/>
                </a:cubicBezTo>
                <a:cubicBezTo>
                  <a:pt x="1738346" y="773112"/>
                  <a:pt x="2017237" y="1155985"/>
                  <a:pt x="2009666" y="1231024"/>
                </a:cubicBezTo>
                <a:cubicBezTo>
                  <a:pt x="2002095" y="1306063"/>
                  <a:pt x="1987302" y="1316078"/>
                  <a:pt x="1935155" y="1421809"/>
                </a:cubicBezTo>
                <a:cubicBezTo>
                  <a:pt x="1783928" y="1517375"/>
                  <a:pt x="1609170" y="1690175"/>
                  <a:pt x="1457943" y="1785741"/>
                </a:cubicBezTo>
                <a:cubicBezTo>
                  <a:pt x="1242202" y="1920926"/>
                  <a:pt x="1174573" y="2058702"/>
                  <a:pt x="896199" y="2098110"/>
                </a:cubicBezTo>
                <a:cubicBezTo>
                  <a:pt x="808942" y="1873825"/>
                  <a:pt x="568701" y="1705462"/>
                  <a:pt x="481444" y="1481177"/>
                </a:cubicBezTo>
                <a:cubicBezTo>
                  <a:pt x="386678" y="1297380"/>
                  <a:pt x="244308" y="1236602"/>
                  <a:pt x="149542" y="1052805"/>
                </a:cubicBezTo>
                <a:lnTo>
                  <a:pt x="3633" y="83016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3" name="Прямоугольник 2"/>
          <p:cNvSpPr/>
          <p:nvPr/>
        </p:nvSpPr>
        <p:spPr>
          <a:xfrm rot="218377">
            <a:off x="907421" y="1358942"/>
            <a:ext cx="581025" cy="265112"/>
          </a:xfrm>
          <a:custGeom>
            <a:gdLst>
              <a:gd name="connsiteX0" fmla="*/ 0 w 1603023"/>
              <a:gd name="connsiteY0" fmla="*/ 237067 h 1670756"/>
              <a:gd name="connsiteX1" fmla="*/ 1106311 w 1603023"/>
              <a:gd name="connsiteY1" fmla="*/ 0 h 1670756"/>
              <a:gd name="connsiteX2" fmla="*/ 1603023 w 1603023"/>
              <a:gd name="connsiteY2" fmla="*/ 1027290 h 1670756"/>
              <a:gd name="connsiteX3" fmla="*/ 1183209 w 1603023"/>
              <a:gd name="connsiteY3" fmla="*/ 1404300 h 1670756"/>
              <a:gd name="connsiteX4" fmla="*/ 575734 w 1603023"/>
              <a:gd name="connsiteY4" fmla="*/ 1670756 h 1670756"/>
              <a:gd name="connsiteX5" fmla="*/ 280098 w 1603023"/>
              <a:gd name="connsiteY5" fmla="*/ 1088211 h 1670756"/>
              <a:gd name="connsiteX6" fmla="*/ 0 w 1603023"/>
              <a:gd name="connsiteY6" fmla="*/ 237067 h 16707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3023" h="1670756">
                <a:moveTo>
                  <a:pt x="0" y="237067"/>
                </a:moveTo>
                <a:cubicBezTo>
                  <a:pt x="361245" y="169334"/>
                  <a:pt x="745066" y="22578"/>
                  <a:pt x="1106311" y="0"/>
                </a:cubicBezTo>
                <a:cubicBezTo>
                  <a:pt x="1392296" y="466607"/>
                  <a:pt x="1396061" y="447793"/>
                  <a:pt x="1603023" y="1027290"/>
                </a:cubicBezTo>
                <a:cubicBezTo>
                  <a:pt x="1451796" y="1122856"/>
                  <a:pt x="1334436" y="1308734"/>
                  <a:pt x="1183209" y="1404300"/>
                </a:cubicBezTo>
                <a:lnTo>
                  <a:pt x="575734" y="1670756"/>
                </a:lnTo>
                <a:cubicBezTo>
                  <a:pt x="488477" y="1446471"/>
                  <a:pt x="367355" y="1312496"/>
                  <a:pt x="280098" y="1088211"/>
                </a:cubicBezTo>
                <a:lnTo>
                  <a:pt x="0" y="23706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131" name="Прямоугольник 1"/>
          <p:cNvSpPr>
            <a:spLocks noChangeArrowheads="1"/>
          </p:cNvSpPr>
          <p:nvPr/>
        </p:nvSpPr>
        <p:spPr bwMode="auto">
          <a:xfrm>
            <a:off x="611560" y="1700808"/>
            <a:ext cx="8532440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endParaRPr lang="ru-RU" altLang="ru-RU" sz="1800" smtClean="0"/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uk-UA" altLang="ru-RU" sz="2000" b="1" i="1" smtClean="0">
                <a:latin typeface="+mn-lt"/>
              </a:rPr>
              <a:t>     Здійснювати  замовлення на послуги та  закупівлю через програму                      </a:t>
            </a:r>
            <a:r>
              <a:rPr lang="uk-UA" altLang="ru-RU" b="1" i="1" smtClean="0">
                <a:latin typeface="+mn-lt"/>
              </a:rPr>
              <a:t>“</a:t>
            </a:r>
            <a:r>
              <a:rPr lang="en-US" altLang="ru-RU" b="1" i="1" err="1" smtClean="0">
                <a:latin typeface="+mn-lt"/>
              </a:rPr>
              <a:t>Prozorro </a:t>
            </a:r>
            <a:r>
              <a:rPr lang="uk-UA" altLang="ru-RU" b="1" i="1" smtClean="0"/>
              <a:t>“ :</a:t>
            </a:r>
            <a:endParaRPr lang="uk-UA" altLang="ru-RU" b="1" smtClean="0"/>
          </a:p>
          <a:p>
            <a:pPr eaLnBrk="1" hangingPunct="1">
              <a:spcBef>
                <a:spcPct val="0"/>
              </a:spcBef>
              <a:buFont typeface="Arial"/>
              <a:buChar char="•"/>
              <a:defRPr/>
            </a:pPr>
            <a:r>
              <a:rPr lang="uk-UA" altLang="ru-RU" sz="1800" smtClean="0">
                <a:latin typeface="+mn-lt"/>
              </a:rPr>
              <a:t>Ремонт крівлі шкільної будівлі – 2017р.</a:t>
            </a:r>
          </a:p>
          <a:p>
            <a:pPr eaLnBrk="1" hangingPunct="1">
              <a:spcBef>
                <a:spcPct val="0"/>
              </a:spcBef>
              <a:buFont typeface="Arial"/>
              <a:buChar char="•"/>
              <a:defRPr/>
            </a:pPr>
            <a:r>
              <a:rPr lang="uk-UA" altLang="ru-RU" sz="1800" smtClean="0">
                <a:latin typeface="+mn-lt"/>
              </a:rPr>
              <a:t>Придбання офісної  та учнівської меблі « НУШ» – 2018р-2021р</a:t>
            </a:r>
          </a:p>
          <a:p>
            <a:pPr eaLnBrk="1" hangingPunct="1">
              <a:spcBef>
                <a:spcPct val="0"/>
              </a:spcBef>
              <a:buFont typeface="Arial"/>
              <a:buChar char="•"/>
              <a:defRPr/>
            </a:pPr>
            <a:r>
              <a:rPr lang="uk-UA" altLang="ru-RU" sz="1800" smtClean="0">
                <a:latin typeface="+mn-lt"/>
              </a:rPr>
              <a:t>Придбання (заправка) вогнегасників -2017-2022р.р..</a:t>
            </a:r>
          </a:p>
          <a:p>
            <a:pPr eaLnBrk="1" hangingPunct="1">
              <a:spcBef>
                <a:spcPct val="0"/>
              </a:spcBef>
              <a:buFont typeface="Arial"/>
              <a:buChar char="•"/>
              <a:defRPr/>
            </a:pPr>
            <a:r>
              <a:rPr lang="uk-UA" altLang="ru-RU" sz="1800" smtClean="0">
                <a:latin typeface="+mn-lt"/>
              </a:rPr>
              <a:t>Встановлення “ Тривожної кнопки ”- 2017р.</a:t>
            </a:r>
          </a:p>
          <a:p>
            <a:pPr eaLnBrk="1" hangingPunct="1">
              <a:spcBef>
                <a:spcPct val="0"/>
              </a:spcBef>
              <a:buFont typeface="Arial"/>
              <a:buChar char="•"/>
              <a:defRPr/>
            </a:pPr>
            <a:r>
              <a:rPr lang="uk-UA" altLang="ru-RU" sz="1800" smtClean="0">
                <a:latin typeface="+mn-lt"/>
              </a:rPr>
              <a:t> Капітальний ремонт санвузлів відповідно до санітарно-гігієничних вимог- 2017р.</a:t>
            </a:r>
          </a:p>
          <a:p>
            <a:pPr eaLnBrk="1" hangingPunct="1">
              <a:spcBef>
                <a:spcPct val="0"/>
              </a:spcBef>
              <a:buFont typeface="Arial"/>
              <a:buChar char="•"/>
              <a:defRPr/>
            </a:pPr>
            <a:r>
              <a:rPr lang="uk-UA" altLang="ru-RU" sz="1800" smtClean="0">
                <a:latin typeface="+mn-lt"/>
              </a:rPr>
              <a:t> Створити кабінетну систему навчання в старшій школі  -2022р.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uk-UA" altLang="ru-RU" sz="1800" smtClean="0">
              <a:latin typeface="+mn-lt"/>
            </a:endParaRPr>
          </a:p>
          <a:p>
            <a:pPr eaLnBrk="1" hangingPunct="1">
              <a:spcBef>
                <a:spcPct val="0"/>
              </a:spcBef>
              <a:buFont typeface="Arial"/>
              <a:buChar char="•"/>
              <a:defRPr/>
            </a:pPr>
            <a:endParaRPr lang="uk-UA" altLang="ru-RU" sz="1800" smtClean="0">
              <a:latin typeface="+mn-lt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uk-UA" altLang="ru-RU" sz="1800" smtClean="0"/>
              <a:t>  </a:t>
            </a:r>
          </a:p>
        </p:txBody>
      </p:sp>
      <p:pic>
        <p:nvPicPr>
          <p:cNvPr id="7177" name="Picture 2" descr="C:\Users\АДМИН\Downloads\ШКОЛА\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 rot="-335481">
            <a:off x="139816" y="372314"/>
            <a:ext cx="1707979" cy="827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2"/>
          <p:cNvSpPr/>
          <p:nvPr/>
        </p:nvSpPr>
        <p:spPr>
          <a:xfrm rot="218377">
            <a:off x="1284553" y="712642"/>
            <a:ext cx="654050" cy="805919"/>
          </a:xfrm>
          <a:custGeom>
            <a:gdLst>
              <a:gd name="connsiteX0" fmla="*/ 0 w 1603023"/>
              <a:gd name="connsiteY0" fmla="*/ 237067 h 1670756"/>
              <a:gd name="connsiteX1" fmla="*/ 1106311 w 1603023"/>
              <a:gd name="connsiteY1" fmla="*/ 0 h 1670756"/>
              <a:gd name="connsiteX2" fmla="*/ 1603023 w 1603023"/>
              <a:gd name="connsiteY2" fmla="*/ 1027290 h 1670756"/>
              <a:gd name="connsiteX3" fmla="*/ 1183209 w 1603023"/>
              <a:gd name="connsiteY3" fmla="*/ 1404300 h 1670756"/>
              <a:gd name="connsiteX4" fmla="*/ 575734 w 1603023"/>
              <a:gd name="connsiteY4" fmla="*/ 1670756 h 1670756"/>
              <a:gd name="connsiteX5" fmla="*/ 280098 w 1603023"/>
              <a:gd name="connsiteY5" fmla="*/ 1088211 h 1670756"/>
              <a:gd name="connsiteX6" fmla="*/ 0 w 1603023"/>
              <a:gd name="connsiteY6" fmla="*/ 237067 h 16707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3023" h="1670756">
                <a:moveTo>
                  <a:pt x="0" y="237067"/>
                </a:moveTo>
                <a:cubicBezTo>
                  <a:pt x="361245" y="169334"/>
                  <a:pt x="745066" y="22578"/>
                  <a:pt x="1106311" y="0"/>
                </a:cubicBezTo>
                <a:cubicBezTo>
                  <a:pt x="1392296" y="466607"/>
                  <a:pt x="1396061" y="447793"/>
                  <a:pt x="1603023" y="1027290"/>
                </a:cubicBezTo>
                <a:cubicBezTo>
                  <a:pt x="1451796" y="1122856"/>
                  <a:pt x="1334436" y="1308734"/>
                  <a:pt x="1183209" y="1404300"/>
                </a:cubicBezTo>
                <a:lnTo>
                  <a:pt x="575734" y="1670756"/>
                </a:lnTo>
                <a:cubicBezTo>
                  <a:pt x="488477" y="1446471"/>
                  <a:pt x="367355" y="1312496"/>
                  <a:pt x="280098" y="1088211"/>
                </a:cubicBezTo>
                <a:lnTo>
                  <a:pt x="0" y="23706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1000">
                <a:solidFill>
                  <a:srgbClr val="C00000"/>
                </a:solidFill>
              </a:rPr>
              <a:t>2018</a:t>
            </a:r>
            <a:endParaRPr lang="ru-RU" sz="1000">
              <a:solidFill>
                <a:srgbClr val="C00000"/>
              </a:solidFill>
            </a:endParaRPr>
          </a:p>
        </p:txBody>
      </p:sp>
      <p:sp>
        <p:nvSpPr>
          <p:cNvPr id="16" name="Прямоугольник 2"/>
          <p:cNvSpPr/>
          <p:nvPr/>
        </p:nvSpPr>
        <p:spPr>
          <a:xfrm rot="10427974">
            <a:off x="199603" y="941823"/>
            <a:ext cx="635000" cy="406400"/>
          </a:xfrm>
          <a:custGeom>
            <a:gdLst>
              <a:gd name="connsiteX0" fmla="*/ 0 w 1603023"/>
              <a:gd name="connsiteY0" fmla="*/ 237067 h 1670756"/>
              <a:gd name="connsiteX1" fmla="*/ 1106311 w 1603023"/>
              <a:gd name="connsiteY1" fmla="*/ 0 h 1670756"/>
              <a:gd name="connsiteX2" fmla="*/ 1603023 w 1603023"/>
              <a:gd name="connsiteY2" fmla="*/ 1027290 h 1670756"/>
              <a:gd name="connsiteX3" fmla="*/ 1183209 w 1603023"/>
              <a:gd name="connsiteY3" fmla="*/ 1404300 h 1670756"/>
              <a:gd name="connsiteX4" fmla="*/ 575734 w 1603023"/>
              <a:gd name="connsiteY4" fmla="*/ 1670756 h 1670756"/>
              <a:gd name="connsiteX5" fmla="*/ 280098 w 1603023"/>
              <a:gd name="connsiteY5" fmla="*/ 1088211 h 1670756"/>
              <a:gd name="connsiteX6" fmla="*/ 0 w 1603023"/>
              <a:gd name="connsiteY6" fmla="*/ 237067 h 16707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3023" h="1670756">
                <a:moveTo>
                  <a:pt x="0" y="237067"/>
                </a:moveTo>
                <a:cubicBezTo>
                  <a:pt x="361245" y="169334"/>
                  <a:pt x="745066" y="22578"/>
                  <a:pt x="1106311" y="0"/>
                </a:cubicBezTo>
                <a:cubicBezTo>
                  <a:pt x="1392296" y="466607"/>
                  <a:pt x="1396061" y="447793"/>
                  <a:pt x="1603023" y="1027290"/>
                </a:cubicBezTo>
                <a:cubicBezTo>
                  <a:pt x="1451796" y="1122856"/>
                  <a:pt x="1334436" y="1308734"/>
                  <a:pt x="1183209" y="1404300"/>
                </a:cubicBezTo>
                <a:lnTo>
                  <a:pt x="575734" y="1670756"/>
                </a:lnTo>
                <a:cubicBezTo>
                  <a:pt x="488477" y="1446471"/>
                  <a:pt x="367355" y="1312496"/>
                  <a:pt x="280098" y="1088211"/>
                </a:cubicBezTo>
                <a:lnTo>
                  <a:pt x="0" y="23706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" name="Прямоугольник 2"/>
          <p:cNvSpPr/>
          <p:nvPr/>
        </p:nvSpPr>
        <p:spPr>
          <a:xfrm rot="20530512">
            <a:off x="509364" y="1060284"/>
            <a:ext cx="652462" cy="846032"/>
          </a:xfrm>
          <a:custGeom>
            <a:gdLst>
              <a:gd name="connsiteX0" fmla="*/ 0 w 1603023"/>
              <a:gd name="connsiteY0" fmla="*/ 237067 h 1670756"/>
              <a:gd name="connsiteX1" fmla="*/ 1106311 w 1603023"/>
              <a:gd name="connsiteY1" fmla="*/ 0 h 1670756"/>
              <a:gd name="connsiteX2" fmla="*/ 1603023 w 1603023"/>
              <a:gd name="connsiteY2" fmla="*/ 1027290 h 1670756"/>
              <a:gd name="connsiteX3" fmla="*/ 1183209 w 1603023"/>
              <a:gd name="connsiteY3" fmla="*/ 1404300 h 1670756"/>
              <a:gd name="connsiteX4" fmla="*/ 575734 w 1603023"/>
              <a:gd name="connsiteY4" fmla="*/ 1670756 h 1670756"/>
              <a:gd name="connsiteX5" fmla="*/ 280098 w 1603023"/>
              <a:gd name="connsiteY5" fmla="*/ 1088211 h 1670756"/>
              <a:gd name="connsiteX6" fmla="*/ 0 w 1603023"/>
              <a:gd name="connsiteY6" fmla="*/ 237067 h 16707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3023" h="1670756">
                <a:moveTo>
                  <a:pt x="0" y="237067"/>
                </a:moveTo>
                <a:cubicBezTo>
                  <a:pt x="361245" y="169334"/>
                  <a:pt x="745066" y="22578"/>
                  <a:pt x="1106311" y="0"/>
                </a:cubicBezTo>
                <a:cubicBezTo>
                  <a:pt x="1392296" y="466607"/>
                  <a:pt x="1396061" y="447793"/>
                  <a:pt x="1603023" y="1027290"/>
                </a:cubicBezTo>
                <a:cubicBezTo>
                  <a:pt x="1451796" y="1122856"/>
                  <a:pt x="1334436" y="1308734"/>
                  <a:pt x="1183209" y="1404300"/>
                </a:cubicBezTo>
                <a:lnTo>
                  <a:pt x="575734" y="1670756"/>
                </a:lnTo>
                <a:cubicBezTo>
                  <a:pt x="488477" y="1446471"/>
                  <a:pt x="367355" y="1312496"/>
                  <a:pt x="280098" y="1088211"/>
                </a:cubicBezTo>
                <a:lnTo>
                  <a:pt x="0" y="23706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1000" smtClean="0">
                <a:solidFill>
                  <a:srgbClr val="C00000"/>
                </a:solidFill>
              </a:rPr>
              <a:t>2016</a:t>
            </a:r>
            <a:endParaRPr lang="ru-RU" sz="1000">
              <a:solidFill>
                <a:srgbClr val="C00000"/>
              </a:solidFill>
            </a:endParaRPr>
          </a:p>
        </p:txBody>
      </p:sp>
      <p:pic>
        <p:nvPicPr>
          <p:cNvPr id="7181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979712" y="-171400"/>
            <a:ext cx="742632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8639" b="22263"/>
          <a:stretch>
            <a:fillRect/>
          </a:stretch>
        </p:blipFill>
        <p:spPr bwMode="auto">
          <a:xfrm>
            <a:off x="5148063" y="3789040"/>
            <a:ext cx="4019749" cy="313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000" b="54974"/>
          <a:stretch>
            <a:fillRect/>
          </a:stretch>
        </p:blipFill>
        <p:spPr bwMode="auto">
          <a:xfrm>
            <a:off x="6132513" y="4508500"/>
            <a:ext cx="2992437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392" t="39864" r="0"/>
          <a:stretch>
            <a:fillRect/>
          </a:stretch>
        </p:blipFill>
        <p:spPr bwMode="auto">
          <a:xfrm>
            <a:off x="-28575" y="0"/>
            <a:ext cx="6162675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392" t="39864" r="0"/>
          <a:stretch>
            <a:fillRect/>
          </a:stretch>
        </p:blipFill>
        <p:spPr bwMode="auto">
          <a:xfrm>
            <a:off x="-23813" y="-1588"/>
            <a:ext cx="2843213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6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4392" b="39864"/>
          <a:stretch>
            <a:fillRect/>
          </a:stretch>
        </p:blipFill>
        <p:spPr bwMode="auto">
          <a:xfrm flipH="1">
            <a:off x="-28306" y="416983"/>
            <a:ext cx="8344721" cy="1391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6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4392" b="39864"/>
          <a:stretch>
            <a:fillRect/>
          </a:stretch>
        </p:blipFill>
        <p:spPr bwMode="auto">
          <a:xfrm flipH="1" flipV="1">
            <a:off x="-28306" y="416981"/>
            <a:ext cx="7984681" cy="1183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55575" y="255588"/>
            <a:ext cx="2430463" cy="1484312"/>
          </a:xfrm>
          <a:custGeom>
            <a:gdLst>
              <a:gd name="connsiteX0" fmla="*/ 75304 w 2431227"/>
              <a:gd name="connsiteY0" fmla="*/ 311972 h 1484555"/>
              <a:gd name="connsiteX1" fmla="*/ 1764255 w 2431227"/>
              <a:gd name="connsiteY1" fmla="*/ 0 h 1484555"/>
              <a:gd name="connsiteX2" fmla="*/ 2431227 w 2431227"/>
              <a:gd name="connsiteY2" fmla="*/ 1323191 h 1484555"/>
              <a:gd name="connsiteX3" fmla="*/ 0 w 2431227"/>
              <a:gd name="connsiteY3" fmla="*/ 1484555 h 1484555"/>
              <a:gd name="connsiteX4" fmla="*/ 75304 w 2431227"/>
              <a:gd name="connsiteY4" fmla="*/ 311972 h 148455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1227" h="1484555">
                <a:moveTo>
                  <a:pt x="75304" y="311972"/>
                </a:moveTo>
                <a:lnTo>
                  <a:pt x="1764255" y="0"/>
                </a:lnTo>
                <a:lnTo>
                  <a:pt x="2431227" y="1323191"/>
                </a:lnTo>
                <a:lnTo>
                  <a:pt x="0" y="1484555"/>
                </a:lnTo>
                <a:lnTo>
                  <a:pt x="75304" y="31197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311" t="33134" r="28598" b="21943"/>
          <a:stretch>
            <a:fillRect/>
          </a:stretch>
        </p:blipFill>
        <p:spPr bwMode="auto">
          <a:xfrm>
            <a:off x="230393" y="699446"/>
            <a:ext cx="1662601" cy="446275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636713" y="-14288"/>
            <a:ext cx="852487" cy="755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54163" y="-41275"/>
            <a:ext cx="804862" cy="9699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3851920" y="764704"/>
            <a:ext cx="52441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i="1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Інтегроване</a:t>
            </a:r>
            <a:r>
              <a:rPr lang="uk-UA" sz="3200" b="1" i="1" smtClean="0">
                <a:solidFill>
                  <a:schemeClr val="bg2">
                    <a:lumMod val="50000"/>
                  </a:schemeClr>
                </a:solidFill>
              </a:rPr>
              <a:t> навчання </a:t>
            </a:r>
            <a:endParaRPr lang="ru-RU" sz="3200" b="1" i="1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2132856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2000" smtClean="0">
                <a:latin typeface="+mn-lt"/>
              </a:rPr>
              <a:t> Підготовка до ЗНО в інтегрованому режимі                  ( </a:t>
            </a:r>
            <a:r>
              <a:rPr lang="uk-UA" err="1" smtClean="0">
                <a:latin typeface="+mn-lt"/>
              </a:rPr>
              <a:t>відп. Нестеренко І.І.)</a:t>
            </a:r>
          </a:p>
          <a:p>
            <a:pPr>
              <a:buFont typeface="Arial" pitchFamily="34" charset="0"/>
              <a:buChar char="•"/>
            </a:pPr>
            <a:r>
              <a:rPr lang="uk-UA" sz="2000" smtClean="0">
                <a:latin typeface="+mn-lt"/>
              </a:rPr>
              <a:t> Участь у обласній експериментальній роботі учителів </a:t>
            </a:r>
          </a:p>
          <a:p>
            <a:r>
              <a:rPr lang="uk-UA" sz="2000" smtClean="0">
                <a:latin typeface="+mn-lt"/>
              </a:rPr>
              <a:t>української мови та літератури. Проект “ Сходинки до ЗНО”</a:t>
            </a:r>
            <a:r>
              <a:rPr lang="uk-UA" smtClean="0"/>
              <a:t> </a:t>
            </a:r>
            <a:r>
              <a:rPr lang="uk-UA" smtClean="0">
                <a:latin typeface="+mn-lt"/>
              </a:rPr>
              <a:t>( відп. Покотило Н.М.)</a:t>
            </a:r>
          </a:p>
          <a:p>
            <a:pPr>
              <a:buFont typeface="Arial" pitchFamily="34" charset="0"/>
              <a:buChar char="•"/>
            </a:pPr>
            <a:r>
              <a:rPr lang="uk-UA" sz="2000" smtClean="0">
                <a:latin typeface="+mn-lt"/>
              </a:rPr>
              <a:t>  Здійснення міжпредметних зв'язків на уроках та у позаурочних заходах.</a:t>
            </a:r>
          </a:p>
          <a:p>
            <a:pPr>
              <a:buFont typeface="Arial" pitchFamily="34" charset="0"/>
              <a:buChar char="•"/>
            </a:pPr>
            <a:r>
              <a:rPr lang="uk-UA" sz="2000" smtClean="0">
                <a:latin typeface="+mn-lt"/>
              </a:rPr>
              <a:t>   Виготовлення та застосування  кластерів ,інтелект-карт, кроссенсів в інтегрованому підході  викладання</a:t>
            </a:r>
          </a:p>
          <a:p>
            <a:pPr>
              <a:buFont typeface="Arial" pitchFamily="34" charset="0"/>
              <a:buChar char="•"/>
            </a:pPr>
            <a:r>
              <a:rPr lang="uk-UA" sz="2000" smtClean="0">
                <a:latin typeface="+mn-lt"/>
              </a:rPr>
              <a:t> Проходження  вчителями курсів підвищення кваліфікації за різною формою проведення,тренінгів,семінарів   щодо опанування технологією інтегрованого навчання та  інновацій  в методиці викладання </a:t>
            </a:r>
          </a:p>
          <a:p>
            <a:pPr>
              <a:buFont typeface="Arial" pitchFamily="34" charset="0"/>
              <a:buChar char="•"/>
            </a:pPr>
            <a:r>
              <a:rPr lang="uk-UA" sz="2000" smtClean="0">
                <a:latin typeface="+mn-lt"/>
              </a:rPr>
              <a:t> Опис досвіду  - 2018р.</a:t>
            </a:r>
            <a:r>
              <a:rPr lang="uk-UA" sz="2400" smtClean="0"/>
              <a:t>                                              </a:t>
            </a:r>
            <a:r>
              <a:rPr lang="uk-UA" smtClean="0">
                <a:latin typeface="+mn-lt"/>
              </a:rPr>
              <a:t>( відп. Нестеренко І.І.)</a:t>
            </a:r>
          </a:p>
          <a:p>
            <a:pPr>
              <a:buFont typeface="Arial" pitchFamily="34" charset="0"/>
              <a:buChar char="•"/>
            </a:pPr>
            <a:endParaRPr lang="uk-UA" sz="2000" smtClean="0">
              <a:latin typeface="+mn-lt"/>
            </a:endParaRPr>
          </a:p>
          <a:p>
            <a:endParaRPr lang="uk-UA" sz="2000" smtClean="0">
              <a:latin typeface="+mn-lt"/>
            </a:endParaRPr>
          </a:p>
          <a:p>
            <a:endParaRPr lang="ru-RU" sz="2000">
              <a:latin typeface="+mn-lt"/>
            </a:endParaRPr>
          </a:p>
        </p:txBody>
      </p:sp>
      <p:pic>
        <p:nvPicPr>
          <p:cNvPr id="17" name="Picture 3" descr="C:\Users\Star\Saved Games\Desktop\logo1111.jpg"/>
          <p:cNvPicPr>
            <a:picLocks noGrp="1" noChangeAspect="1" noChangeArrowheads="1"/>
          </p:cNvPicPr>
          <p:nvPr>
            <p:ph idx="1"/>
          </p:nvPr>
        </p:nvPicPr>
        <p:blipFill>
          <a:blip r:embed="rId8"/>
          <a:stretch>
            <a:fillRect/>
          </a:stretch>
        </p:blipFill>
        <p:spPr bwMode="auto">
          <a:xfrm>
            <a:off x="3851920" y="5373216"/>
            <a:ext cx="2664296" cy="1484784"/>
          </a:xfrm>
          <a:prstGeom prst="rect">
            <a:avLst/>
          </a:prstGeom>
          <a:noFill/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000" b="54974"/>
          <a:stretch>
            <a:fillRect/>
          </a:stretch>
        </p:blipFill>
        <p:spPr bwMode="auto">
          <a:xfrm>
            <a:off x="6132513" y="4508500"/>
            <a:ext cx="2992437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392" t="39864" r="0"/>
          <a:stretch>
            <a:fillRect/>
          </a:stretch>
        </p:blipFill>
        <p:spPr bwMode="auto">
          <a:xfrm>
            <a:off x="-28575" y="0"/>
            <a:ext cx="6162675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392" t="39864" r="0"/>
          <a:stretch>
            <a:fillRect/>
          </a:stretch>
        </p:blipFill>
        <p:spPr bwMode="auto">
          <a:xfrm>
            <a:off x="-23813" y="-1588"/>
            <a:ext cx="2843213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6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4392" b="39864"/>
          <a:stretch>
            <a:fillRect/>
          </a:stretch>
        </p:blipFill>
        <p:spPr bwMode="auto">
          <a:xfrm flipH="1">
            <a:off x="-28306" y="416983"/>
            <a:ext cx="8344721" cy="1391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6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4392" b="39864"/>
          <a:stretch>
            <a:fillRect/>
          </a:stretch>
        </p:blipFill>
        <p:spPr bwMode="auto">
          <a:xfrm flipH="1" flipV="1">
            <a:off x="-28306" y="416981"/>
            <a:ext cx="7984681" cy="1183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55575" y="255588"/>
            <a:ext cx="2430463" cy="1484312"/>
          </a:xfrm>
          <a:custGeom>
            <a:gdLst>
              <a:gd name="connsiteX0" fmla="*/ 75304 w 2431227"/>
              <a:gd name="connsiteY0" fmla="*/ 311972 h 1484555"/>
              <a:gd name="connsiteX1" fmla="*/ 1764255 w 2431227"/>
              <a:gd name="connsiteY1" fmla="*/ 0 h 1484555"/>
              <a:gd name="connsiteX2" fmla="*/ 2431227 w 2431227"/>
              <a:gd name="connsiteY2" fmla="*/ 1323191 h 1484555"/>
              <a:gd name="connsiteX3" fmla="*/ 0 w 2431227"/>
              <a:gd name="connsiteY3" fmla="*/ 1484555 h 1484555"/>
              <a:gd name="connsiteX4" fmla="*/ 75304 w 2431227"/>
              <a:gd name="connsiteY4" fmla="*/ 311972 h 148455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1227" h="1484555">
                <a:moveTo>
                  <a:pt x="75304" y="311972"/>
                </a:moveTo>
                <a:lnTo>
                  <a:pt x="1764255" y="0"/>
                </a:lnTo>
                <a:lnTo>
                  <a:pt x="2431227" y="1323191"/>
                </a:lnTo>
                <a:lnTo>
                  <a:pt x="0" y="1484555"/>
                </a:lnTo>
                <a:lnTo>
                  <a:pt x="75304" y="31197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311" t="33134" r="28598" b="21943"/>
          <a:stretch>
            <a:fillRect/>
          </a:stretch>
        </p:blipFill>
        <p:spPr bwMode="auto">
          <a:xfrm>
            <a:off x="230393" y="699446"/>
            <a:ext cx="1662601" cy="446275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422400" y="-69850"/>
            <a:ext cx="85407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27013" y="2060848"/>
            <a:ext cx="8737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ru-RU" err="1">
                <a:latin typeface="+mn-lt"/>
                <a:cs typeface="Arial" pitchFamily="34" charset="0"/>
              </a:rPr>
              <a:t>Сприяти в організації виїзних зустрічей викладачів  вищих, професійно-технічних навчальних закладів, представників з учнями школи</a:t>
            </a:r>
          </a:p>
          <a:p>
            <a:pPr>
              <a:buClr>
                <a:srgbClr val="C00000"/>
              </a:buClr>
              <a:defRPr/>
            </a:pPr>
            <a:endParaRPr lang="ru-RU">
              <a:latin typeface="+mn-lt"/>
              <a:cs typeface="Arial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ru-RU" err="1">
                <a:latin typeface="+mn-lt"/>
                <a:cs typeface="Arial" pitchFamily="34" charset="0"/>
              </a:rPr>
              <a:t>Активізувати інформаційно-роз’яснювальну   роботу  серед  учнів,  батьків, громадськості з метою забезпечення усвідомленого вибору майбутньої професії </a:t>
            </a:r>
            <a:r>
              <a:rPr lang="ru-RU" err="1" smtClean="0">
                <a:latin typeface="+mn-lt"/>
                <a:cs typeface="Arial" pitchFamily="34" charset="0"/>
              </a:rPr>
              <a:t>старшокласниками</a:t>
            </a:r>
          </a:p>
          <a:p>
            <a:pPr marL="285750" indent="-285750">
              <a:buClr>
                <a:srgbClr val="C00000"/>
              </a:buClr>
              <a:defRPr/>
            </a:pPr>
            <a:endParaRPr lang="ru-RU" smtClean="0">
              <a:latin typeface="+mn-lt"/>
              <a:cs typeface="Arial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uk-UA" smtClean="0">
                <a:latin typeface="+mn-lt"/>
                <a:cs typeface="Arial" pitchFamily="34" charset="0"/>
              </a:rPr>
              <a:t> Продовжити співпрацю з позашкільними закладами щодо проведення нестандартних уроків ( бінарні, інтегровані, за біоадекватною технологією, з використанням ІКТ))</a:t>
            </a:r>
            <a:endParaRPr lang="ru-RU" smtClean="0">
              <a:latin typeface="+mn-lt"/>
              <a:cs typeface="Arial" pitchFamily="34" charset="0"/>
            </a:endParaRPr>
          </a:p>
          <a:p>
            <a:pPr marL="285750" indent="-285750">
              <a:buClr>
                <a:srgbClr val="C00000"/>
              </a:buClr>
              <a:defRPr/>
            </a:pPr>
            <a:endParaRPr lang="ru-RU" smtClean="0">
              <a:latin typeface="+mn-lt"/>
              <a:cs typeface="Arial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uk-UA" err="1" smtClean="0">
                <a:latin typeface="+mn-lt"/>
                <a:cs typeface="Arial" pitchFamily="34" charset="0"/>
              </a:rPr>
              <a:t>Популярізувати роботу музейної кімнати “ Українська світлиця”</a:t>
            </a:r>
          </a:p>
          <a:p>
            <a:pPr marL="285750" indent="-285750">
              <a:buClr>
                <a:srgbClr val="C00000"/>
              </a:buClr>
              <a:defRPr/>
            </a:pPr>
            <a:endParaRPr lang="ru-RU" smtClean="0">
              <a:latin typeface="+mn-lt"/>
              <a:cs typeface="Arial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uk-UA" smtClean="0">
                <a:latin typeface="+mn-lt"/>
                <a:cs typeface="Arial" pitchFamily="34" charset="0"/>
              </a:rPr>
              <a:t> Продовжити впровадження  курсу за вибором “ Народознавство”</a:t>
            </a:r>
          </a:p>
          <a:p>
            <a:pPr marL="285750" indent="-285750">
              <a:buClr>
                <a:srgbClr val="C00000"/>
              </a:buClr>
              <a:defRPr/>
            </a:pPr>
            <a:r>
              <a:rPr lang="uk-UA" smtClean="0">
                <a:latin typeface="+mn-lt"/>
                <a:cs typeface="Arial" pitchFamily="34" charset="0"/>
              </a:rPr>
              <a:t>     ( автор  програми учитель української мови та літератури Покотило Н.М.)</a:t>
            </a:r>
          </a:p>
          <a:p>
            <a:pPr marL="285750" indent="-285750">
              <a:buClr>
                <a:srgbClr val="C00000"/>
              </a:buClr>
              <a:defRPr/>
            </a:pPr>
            <a:endParaRPr lang="uk-UA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C00000"/>
              </a:buClr>
              <a:defRPr/>
            </a:pPr>
            <a:r>
              <a:rPr lang="uk-UA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285750" indent="-285750">
              <a:buClr>
                <a:srgbClr val="C00000"/>
              </a:buClr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C00000"/>
              </a:buClr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55526" y="692696"/>
            <a:ext cx="52608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Інтегроване</a:t>
            </a:r>
            <a:r>
              <a:rPr lang="uk-UA" sz="2800" b="1" i="1" smtClean="0">
                <a:solidFill>
                  <a:schemeClr val="bg2">
                    <a:lumMod val="50000"/>
                  </a:schemeClr>
                </a:solidFill>
              </a:rPr>
              <a:t> навчання </a:t>
            </a:r>
            <a:endParaRPr lang="ru-RU" sz="2800" b="1" i="1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91680" y="1"/>
            <a:ext cx="644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smtClean="0">
                <a:solidFill>
                  <a:srgbClr val="FF0000"/>
                </a:solidFill>
              </a:rPr>
              <a:t>2</a:t>
            </a:r>
            <a:endParaRPr lang="ru-RU" sz="2400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000" b="54974"/>
          <a:stretch>
            <a:fillRect/>
          </a:stretch>
        </p:blipFill>
        <p:spPr bwMode="auto">
          <a:xfrm>
            <a:off x="6132513" y="4508500"/>
            <a:ext cx="2992437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392" t="39864" r="0"/>
          <a:stretch>
            <a:fillRect/>
          </a:stretch>
        </p:blipFill>
        <p:spPr bwMode="auto">
          <a:xfrm>
            <a:off x="-28575" y="0"/>
            <a:ext cx="6162675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392" t="39864" r="0"/>
          <a:stretch>
            <a:fillRect/>
          </a:stretch>
        </p:blipFill>
        <p:spPr bwMode="auto">
          <a:xfrm>
            <a:off x="-23813" y="-1588"/>
            <a:ext cx="2843213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6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4392" b="39864"/>
          <a:stretch>
            <a:fillRect/>
          </a:stretch>
        </p:blipFill>
        <p:spPr bwMode="auto">
          <a:xfrm flipH="1">
            <a:off x="-28306" y="416983"/>
            <a:ext cx="8344721" cy="1391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6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4392" b="39864"/>
          <a:stretch>
            <a:fillRect/>
          </a:stretch>
        </p:blipFill>
        <p:spPr bwMode="auto">
          <a:xfrm flipH="1" flipV="1">
            <a:off x="-28306" y="416981"/>
            <a:ext cx="7984681" cy="1183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55575" y="255588"/>
            <a:ext cx="2430463" cy="1484312"/>
          </a:xfrm>
          <a:custGeom>
            <a:gdLst>
              <a:gd name="connsiteX0" fmla="*/ 75304 w 2431227"/>
              <a:gd name="connsiteY0" fmla="*/ 311972 h 1484555"/>
              <a:gd name="connsiteX1" fmla="*/ 1764255 w 2431227"/>
              <a:gd name="connsiteY1" fmla="*/ 0 h 1484555"/>
              <a:gd name="connsiteX2" fmla="*/ 2431227 w 2431227"/>
              <a:gd name="connsiteY2" fmla="*/ 1323191 h 1484555"/>
              <a:gd name="connsiteX3" fmla="*/ 0 w 2431227"/>
              <a:gd name="connsiteY3" fmla="*/ 1484555 h 1484555"/>
              <a:gd name="connsiteX4" fmla="*/ 75304 w 2431227"/>
              <a:gd name="connsiteY4" fmla="*/ 311972 h 148455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1227" h="1484555">
                <a:moveTo>
                  <a:pt x="75304" y="311972"/>
                </a:moveTo>
                <a:lnTo>
                  <a:pt x="1764255" y="0"/>
                </a:lnTo>
                <a:lnTo>
                  <a:pt x="2431227" y="1323191"/>
                </a:lnTo>
                <a:lnTo>
                  <a:pt x="0" y="1484555"/>
                </a:lnTo>
                <a:lnTo>
                  <a:pt x="75304" y="31197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311" t="33134" r="28598" b="21943"/>
          <a:stretch>
            <a:fillRect/>
          </a:stretch>
        </p:blipFill>
        <p:spPr bwMode="auto">
          <a:xfrm>
            <a:off x="395536" y="692696"/>
            <a:ext cx="1662601" cy="446275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2" name="Прямоугольник 2"/>
          <p:cNvSpPr>
            <a:spLocks noChangeArrowheads="1"/>
          </p:cNvSpPr>
          <p:nvPr/>
        </p:nvSpPr>
        <p:spPr bwMode="auto">
          <a:xfrm>
            <a:off x="323528" y="1555750"/>
            <a:ext cx="858711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9pPr>
          </a:lstStyle>
          <a:p>
            <a:pPr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altLang="ru-RU" sz="1800"/>
          </a:p>
          <a:p>
            <a:pPr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altLang="ru-RU" sz="1800"/>
          </a:p>
          <a:p>
            <a:pPr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uk-UA" altLang="ru-RU" sz="1800">
                <a:latin typeface="+mn-lt"/>
              </a:rPr>
              <a:t>Здійснювати заходи щодо організації й виконання основних завдань, функцій системи управління охороною праці в </a:t>
            </a:r>
            <a:r>
              <a:rPr lang="uk-UA" altLang="ru-RU" sz="1800" smtClean="0">
                <a:latin typeface="+mn-lt"/>
              </a:rPr>
              <a:t>ЗОШ </a:t>
            </a:r>
            <a:r>
              <a:rPr lang="uk-UA" altLang="ru-RU" sz="1800">
                <a:latin typeface="+mn-lt"/>
              </a:rPr>
              <a:t>№37 відносно якості організації, проектування та діагностування безпечних умов праці й навчання в школі </a:t>
            </a:r>
          </a:p>
          <a:p>
            <a:pPr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uk-UA" altLang="ru-RU" sz="1800">
                <a:latin typeface="+mn-lt"/>
              </a:rPr>
              <a:t>Здійснювати систематичне оновлення та модернізацію спортивних споруд, спортивного  інвентарю в школі</a:t>
            </a:r>
          </a:p>
          <a:p>
            <a:pPr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uk-UA" altLang="ru-RU" sz="1800" smtClean="0">
                <a:latin typeface="+mn-lt"/>
              </a:rPr>
              <a:t>Забезпечити </a:t>
            </a:r>
            <a:r>
              <a:rPr lang="uk-UA" altLang="ru-RU" sz="1800">
                <a:latin typeface="+mn-lt"/>
              </a:rPr>
              <a:t>участь  учнів школи  у районних заходах з розвитку фізкультури і спорту серед дітей і </a:t>
            </a:r>
            <a:r>
              <a:rPr lang="uk-UA" altLang="ru-RU" sz="1800" smtClean="0">
                <a:latin typeface="+mn-lt"/>
              </a:rPr>
              <a:t>підлітків</a:t>
            </a:r>
            <a:endParaRPr lang="uk-UA" altLang="ru-RU" sz="1800">
              <a:latin typeface="+mn-lt"/>
            </a:endParaRPr>
          </a:p>
          <a:p>
            <a:pPr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uk-UA" altLang="ru-RU" sz="1800">
                <a:latin typeface="+mn-lt"/>
              </a:rPr>
              <a:t>Вивчати стан </a:t>
            </a:r>
            <a:r>
              <a:rPr lang="uk-UA" altLang="ru-RU" sz="1800" smtClean="0">
                <a:latin typeface="+mn-lt"/>
              </a:rPr>
              <a:t>безпеки життєдіяльності </a:t>
            </a:r>
            <a:r>
              <a:rPr lang="uk-UA" altLang="ru-RU" sz="1800">
                <a:latin typeface="+mn-lt"/>
              </a:rPr>
              <a:t>, вживати заходів щодо поліпшення санітарно-гігієнічних умов, забезпечення відповідно чинним нормативам протипожежного захисту, засобами індивідуального захисту учасників навчально-виховного </a:t>
            </a:r>
            <a:r>
              <a:rPr lang="uk-UA" altLang="ru-RU" sz="1800" smtClean="0">
                <a:latin typeface="+mn-lt"/>
              </a:rPr>
              <a:t>процесу</a:t>
            </a:r>
          </a:p>
        </p:txBody>
      </p:sp>
      <p:pic>
        <p:nvPicPr>
          <p:cNvPr id="13325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422400" y="-69850"/>
            <a:ext cx="85407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211960" y="1412776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mtClean="0"/>
              <a:t> </a:t>
            </a:r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411760" y="332656"/>
            <a:ext cx="64087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Збереження  і розвиток здоров'я, </a:t>
            </a:r>
          </a:p>
          <a:p>
            <a:r>
              <a:rPr lang="uk-UA" sz="2800" b="1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гарантування безпеки особистості  школярів</a:t>
            </a:r>
            <a:endParaRPr lang="ru-RU" sz="2800" b="1" smtClean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  <a:p>
            <a:endParaRPr lang="uk-UA" sz="2800" smtClean="0">
              <a:latin typeface="Monotype Corsiva" pitchFamily="66" charset="0"/>
            </a:endParaRPr>
          </a:p>
          <a:p>
            <a:r>
              <a:rPr lang="uk-UA" sz="3600" smtClean="0">
                <a:latin typeface="Monotype Corsiva" pitchFamily="66" charset="0"/>
              </a:rPr>
              <a:t>  </a:t>
            </a:r>
            <a:endParaRPr lang="ru-RU" sz="3600"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19672" y="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i="1" smtClean="0">
                <a:solidFill>
                  <a:srgbClr val="FF0000"/>
                </a:solidFill>
              </a:rPr>
              <a:t>3</a:t>
            </a:r>
            <a:endParaRPr lang="ru-RU" sz="2800" b="1" i="1">
              <a:solidFill>
                <a:srgbClr val="FF0000"/>
              </a:solidFill>
            </a:endParaRPr>
          </a:p>
        </p:txBody>
      </p:sp>
      <p:pic>
        <p:nvPicPr>
          <p:cNvPr id="6146" name="Picture 2" descr="C:\Users\Star\Saved Games\Desktop\IMG_2321.jpg"/>
          <p:cNvPicPr>
            <a:picLocks noChangeAspect="1" noChangeArrowheads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5724128" y="5057800"/>
            <a:ext cx="3203848" cy="1611560"/>
          </a:xfrm>
          <a:prstGeom prst="rect">
            <a:avLst/>
          </a:prstGeom>
          <a:noFill/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_rels/theme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jpeg" /></Relationships>
</file>

<file path=ppt/theme/theme1.xml><?xml version="1.0" encoding="utf-8"?>
<a:theme xmlns:r="http://schemas.openxmlformats.org/officeDocument/2006/relationships"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лассическая">
      <a:majorFont>
        <a:latin typeface="Arial"/>
        <a:ea typeface="Arial"/>
        <a:cs typeface="Arial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Arial"/>
        <a:cs typeface="Arial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Toshiba</Company>
  <PresentationFormat>On-screen Show (4:3)</PresentationFormat>
  <Paragraphs>91</Paragraphs>
  <Slides>13</Slides>
  <Notes>0</Notes>
  <TotalTime>13580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baseType="lpstr" size="14">
      <vt:lpstr>Трек</vt:lpstr>
      <vt:lpstr>СТРАТЕГІЯ  РОЗВИТКУ  НА 2017-2022РОКИ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Diapositiva 1</dc:title>
  <dc:creator>Mariajose</dc:creator>
  <cp:lastModifiedBy>Sekretar</cp:lastModifiedBy>
  <cp:revision>993</cp:revision>
  <dcterms:created xsi:type="dcterms:W3CDTF">2010-05-23T14:28:12Z</dcterms:created>
  <dcterms:modified xsi:type="dcterms:W3CDTF">2021-08-13T08:47:03Z</dcterms:modified>
</cp:coreProperties>
</file>