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8"/>
  </p:notesMasterIdLst>
  <p:sldIdLst>
    <p:sldId id="258" r:id="rId2"/>
    <p:sldId id="273"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300" r:id="rId19"/>
    <p:sldId id="293" r:id="rId20"/>
    <p:sldId id="298" r:id="rId21"/>
    <p:sldId id="294" r:id="rId22"/>
    <p:sldId id="295" r:id="rId23"/>
    <p:sldId id="297" r:id="rId24"/>
    <p:sldId id="296" r:id="rId25"/>
    <p:sldId id="301" r:id="rId26"/>
    <p:sldId id="30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54C2F-75F6-40E2-AA10-A2F8C0F848BE}" type="datetimeFigureOut">
              <a:rPr lang="uk-UA" smtClean="0"/>
              <a:t>26.01.2020</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FA8AD-E2B3-47E9-B315-1F8F75739378}" type="slidenum">
              <a:rPr lang="uk-UA" smtClean="0"/>
              <a:t>‹#›</a:t>
            </a:fld>
            <a:endParaRPr lang="uk-UA"/>
          </a:p>
        </p:txBody>
      </p:sp>
    </p:spTree>
    <p:extLst>
      <p:ext uri="{BB962C8B-B14F-4D97-AF65-F5344CB8AC3E}">
        <p14:creationId xmlns:p14="http://schemas.microsoft.com/office/powerpoint/2010/main" val="1092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У 2016-2017 навчальному році 7 учнів школи взяли участь у районному етапі конкурсу-захисту науково-дослідницьких  робіт МАН. Переможців районного етапу 6 – із них ІІ місце зайняли Татар Ангеліна – учениця 9 класу (секція «Українська мова») та </a:t>
            </a:r>
            <a:r>
              <a:rPr lang="uk-UA" sz="1200" kern="1200" dirty="0" err="1" smtClean="0">
                <a:solidFill>
                  <a:schemeClr val="tx1"/>
                </a:solidFill>
                <a:effectLst/>
                <a:latin typeface="+mn-lt"/>
                <a:ea typeface="+mn-ea"/>
                <a:cs typeface="+mn-cs"/>
              </a:rPr>
              <a:t>Вербіцька</a:t>
            </a:r>
            <a:r>
              <a:rPr lang="uk-UA" sz="1200" kern="1200" dirty="0" smtClean="0">
                <a:solidFill>
                  <a:schemeClr val="tx1"/>
                </a:solidFill>
                <a:effectLst/>
                <a:latin typeface="+mn-lt"/>
                <a:ea typeface="+mn-ea"/>
                <a:cs typeface="+mn-cs"/>
              </a:rPr>
              <a:t> Юлія – учениця 11 класу (секція «Математика»), Тістечок Аліна (9 клас, секція «Математика»), ІІІ місце посіли </a:t>
            </a:r>
            <a:r>
              <a:rPr lang="uk-UA" sz="1200" kern="1200" dirty="0" err="1" smtClean="0">
                <a:solidFill>
                  <a:schemeClr val="tx1"/>
                </a:solidFill>
                <a:effectLst/>
                <a:latin typeface="+mn-lt"/>
                <a:ea typeface="+mn-ea"/>
                <a:cs typeface="+mn-cs"/>
              </a:rPr>
              <a:t>Овсянік</a:t>
            </a:r>
            <a:r>
              <a:rPr lang="uk-UA" sz="1200" kern="1200" dirty="0" smtClean="0">
                <a:solidFill>
                  <a:schemeClr val="tx1"/>
                </a:solidFill>
                <a:effectLst/>
                <a:latin typeface="+mn-lt"/>
                <a:ea typeface="+mn-ea"/>
                <a:cs typeface="+mn-cs"/>
              </a:rPr>
              <a:t> Валерія (секція «Математика»), Татар Ангеліна (секція «Математика»), Артеменко Анастасія (секція «українська мова»). Переможців обласного конкурсу-захисту МАНУМ по району - 4, із них 1 учениця нашої школи Татар Ангеліна, яка зайняла ІІІ місце (секція «Українська мова»). </a:t>
            </a:r>
            <a:endParaRPr lang="uk-UA" dirty="0"/>
          </a:p>
        </p:txBody>
      </p:sp>
      <p:sp>
        <p:nvSpPr>
          <p:cNvPr id="4" name="Номер слайда 3"/>
          <p:cNvSpPr>
            <a:spLocks noGrp="1"/>
          </p:cNvSpPr>
          <p:nvPr>
            <p:ph type="sldNum" sz="quarter" idx="10"/>
          </p:nvPr>
        </p:nvSpPr>
        <p:spPr/>
        <p:txBody>
          <a:bodyPr/>
          <a:lstStyle/>
          <a:p>
            <a:fld id="{0FCFA8AD-E2B3-47E9-B315-1F8F75739378}" type="slidenum">
              <a:rPr lang="uk-UA" smtClean="0"/>
              <a:t>4</a:t>
            </a:fld>
            <a:endParaRPr lang="uk-UA"/>
          </a:p>
        </p:txBody>
      </p:sp>
    </p:spTree>
    <p:extLst>
      <p:ext uri="{BB962C8B-B14F-4D97-AF65-F5344CB8AC3E}">
        <p14:creationId xmlns:p14="http://schemas.microsoft.com/office/powerpoint/2010/main" val="209479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Переможців районних олімпіад 21 із 148, що складає 14,2 % від переможців району, обласних олімпіад - 1 із 9 переможців району, що складає 22%, переможців МАН – 1 із 4 представників району, що складає – 25%, свідоцтва з відзнакою отримали – 3 учнів із 7 учнів району, що становить 42% при 2,4% від загальної кількості випускників 9-х класів району та 14,3% від випускників 9 класу школи.</a:t>
            </a:r>
          </a:p>
          <a:p>
            <a:r>
              <a:rPr lang="uk-UA" sz="1200" kern="1200" dirty="0" smtClean="0">
                <a:solidFill>
                  <a:schemeClr val="tx1"/>
                </a:solidFill>
                <a:effectLst/>
                <a:latin typeface="+mn-lt"/>
                <a:ea typeface="+mn-ea"/>
                <a:cs typeface="+mn-cs"/>
              </a:rPr>
              <a:t>Ці результати ми маємо завдяки належній роботі вчителів із талановитою та обдарованою молоддю в напрямку пошуку та розвитку здібностей обдарованих дітей. Збільшилась кількість учнів, які взяли участь в обласних предметних олімпіадах (9). Стали переможцями обласних олімпіад – Тістечок Аліна (ІІІ місце з української мови та літератури (учитель – Соломина І. А.), Соловей Сергій. (ІІІ місце з трудового навчання (учитель – Шевченко Л. В.)).</a:t>
            </a:r>
          </a:p>
        </p:txBody>
      </p:sp>
      <p:sp>
        <p:nvSpPr>
          <p:cNvPr id="4" name="Номер слайда 3"/>
          <p:cNvSpPr>
            <a:spLocks noGrp="1"/>
          </p:cNvSpPr>
          <p:nvPr>
            <p:ph type="sldNum" sz="quarter" idx="10"/>
          </p:nvPr>
        </p:nvSpPr>
        <p:spPr/>
        <p:txBody>
          <a:bodyPr/>
          <a:lstStyle/>
          <a:p>
            <a:fld id="{0FCFA8AD-E2B3-47E9-B315-1F8F75739378}" type="slidenum">
              <a:rPr lang="uk-UA" smtClean="0"/>
              <a:t>5</a:t>
            </a:fld>
            <a:endParaRPr lang="uk-UA"/>
          </a:p>
        </p:txBody>
      </p:sp>
    </p:spTree>
    <p:extLst>
      <p:ext uri="{BB962C8B-B14F-4D97-AF65-F5344CB8AC3E}">
        <p14:creationId xmlns:p14="http://schemas.microsoft.com/office/powerpoint/2010/main" val="344738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За підсумками навчального року високий рівень навчальних досягнень у 18 учнів школи із 166 учнів району, що становить 12% (в районі – 7%), але у минулому році - 19 учнів школи із 225 учнів району мали високий рівень, що становило 11% (в районі – 9,8 %)) від загальної кількості учнів, що оцінюються, достатній – 41 учень (25%) в районі – 744 (33%), середній – 76 (47%) в районі – 1084 (47%), і початковий – 26 (13%), в районі - 299, що становить - 13 %. У минулому році відповідно - достатній – 52 учня (30%) в районі – 767 (29%), середній – 77 (45%) в районі – 1058 (44,8%), і початковий – 24 (13,9%), в районі - 238, що становить - 10,4 %. </a:t>
            </a:r>
          </a:p>
        </p:txBody>
      </p:sp>
      <p:sp>
        <p:nvSpPr>
          <p:cNvPr id="4" name="Номер слайда 3"/>
          <p:cNvSpPr>
            <a:spLocks noGrp="1"/>
          </p:cNvSpPr>
          <p:nvPr>
            <p:ph type="sldNum" sz="quarter" idx="10"/>
          </p:nvPr>
        </p:nvSpPr>
        <p:spPr/>
        <p:txBody>
          <a:bodyPr/>
          <a:lstStyle/>
          <a:p>
            <a:fld id="{0FCFA8AD-E2B3-47E9-B315-1F8F75739378}" type="slidenum">
              <a:rPr lang="uk-UA" smtClean="0"/>
              <a:t>6</a:t>
            </a:fld>
            <a:endParaRPr lang="uk-UA"/>
          </a:p>
        </p:txBody>
      </p:sp>
    </p:spTree>
    <p:extLst>
      <p:ext uri="{BB962C8B-B14F-4D97-AF65-F5344CB8AC3E}">
        <p14:creationId xmlns:p14="http://schemas.microsoft.com/office/powerpoint/2010/main" val="411237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0FCFA8AD-E2B3-47E9-B315-1F8F75739378}" type="slidenum">
              <a:rPr lang="uk-UA" smtClean="0"/>
              <a:t>7</a:t>
            </a:fld>
            <a:endParaRPr lang="uk-UA"/>
          </a:p>
        </p:txBody>
      </p:sp>
    </p:spTree>
    <p:extLst>
      <p:ext uri="{BB962C8B-B14F-4D97-AF65-F5344CB8AC3E}">
        <p14:creationId xmlns:p14="http://schemas.microsoft.com/office/powerpoint/2010/main" val="54561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31746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70FD69B-1D5E-4F8F-8291-43FEE1B77405}" type="datetimeFigureOut">
              <a:rPr lang="ru-RU" smtClean="0"/>
              <a:t>26.01.2020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61921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8272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926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46059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9928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35598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354408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89276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150396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0FD69B-1D5E-4F8F-8291-43FEE1B77405}"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11017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0FD69B-1D5E-4F8F-8291-43FEE1B77405}" type="datetimeFigureOut">
              <a:rPr lang="ru-RU" smtClean="0"/>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42653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0FD69B-1D5E-4F8F-8291-43FEE1B77405}" type="datetimeFigureOut">
              <a:rPr lang="ru-RU" smtClean="0"/>
              <a:t>26.01.2020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19673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0FD69B-1D5E-4F8F-8291-43FEE1B77405}" type="datetimeFigureOut">
              <a:rPr lang="ru-RU" smtClean="0"/>
              <a:t>26.01.2020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34943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FD69B-1D5E-4F8F-8291-43FEE1B77405}" type="datetimeFigureOut">
              <a:rPr lang="ru-RU" smtClean="0"/>
              <a:t>26.01.2020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199310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0FD69B-1D5E-4F8F-8291-43FEE1B77405}" type="datetimeFigureOut">
              <a:rPr lang="ru-RU" smtClean="0"/>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159417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0FD69B-1D5E-4F8F-8291-43FEE1B77405}" type="datetimeFigureOut">
              <a:rPr lang="ru-RU" smtClean="0"/>
              <a:t>26.01.2020</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61731238-1F7D-4E43-989A-434BCB3EA19C}" type="slidenum">
              <a:rPr lang="ru-RU" smtClean="0"/>
              <a:t>‹#›</a:t>
            </a:fld>
            <a:endParaRPr lang="ru-RU"/>
          </a:p>
        </p:txBody>
      </p:sp>
    </p:spTree>
    <p:extLst>
      <p:ext uri="{BB962C8B-B14F-4D97-AF65-F5344CB8AC3E}">
        <p14:creationId xmlns:p14="http://schemas.microsoft.com/office/powerpoint/2010/main" val="297583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70FD69B-1D5E-4F8F-8291-43FEE1B77405}" type="datetimeFigureOut">
              <a:rPr lang="ru-RU" smtClean="0"/>
              <a:t>26.01.2020</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731238-1F7D-4E43-989A-434BCB3EA19C}" type="slidenum">
              <a:rPr lang="ru-RU" smtClean="0"/>
              <a:t>‹#›</a:t>
            </a:fld>
            <a:endParaRPr lang="ru-RU"/>
          </a:p>
        </p:txBody>
      </p:sp>
    </p:spTree>
    <p:extLst>
      <p:ext uri="{BB962C8B-B14F-4D97-AF65-F5344CB8AC3E}">
        <p14:creationId xmlns:p14="http://schemas.microsoft.com/office/powerpoint/2010/main" val="301237238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88640"/>
            <a:ext cx="8712968" cy="6740307"/>
          </a:xfrm>
          <a:prstGeom prst="rect">
            <a:avLst/>
          </a:prstGeom>
        </p:spPr>
        <p:txBody>
          <a:bodyPr wrap="square">
            <a:spAutoFit/>
          </a:bodyPr>
          <a:lstStyle/>
          <a:p>
            <a:r>
              <a:rPr lang="uk-UA" sz="7200" b="1" i="1" dirty="0" smtClean="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Звіт директора щодо підсумків </a:t>
            </a:r>
            <a:r>
              <a:rPr lang="uk-UA" sz="7200" b="1" i="1" dirty="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роботи школи у </a:t>
            </a:r>
            <a:r>
              <a:rPr lang="uk-UA" sz="7200" b="1" i="1" dirty="0" smtClean="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2016-2017</a:t>
            </a:r>
            <a:r>
              <a:rPr lang="uk-UA" sz="7200" b="1" i="1" dirty="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
            </a:r>
            <a:br>
              <a:rPr lang="uk-UA" sz="7200" b="1" i="1" dirty="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br>
            <a:r>
              <a:rPr lang="uk-UA" sz="7200" b="1" i="1" dirty="0" smtClean="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навчальному році</a:t>
            </a:r>
          </a:p>
          <a:p>
            <a:pPr algn="r"/>
            <a:r>
              <a:rPr lang="uk-UA" sz="7200" b="1" i="1" dirty="0" smtClean="0">
                <a:solidFill>
                  <a:schemeClr val="accent3">
                    <a:tint val="90000"/>
                    <a:satMod val="120000"/>
                  </a:schemeClr>
                </a:solidFill>
                <a:effectLst>
                  <a:outerShdw blurRad="38100" dist="25400" dir="5400000" algn="tl" rotWithShape="0">
                    <a:srgbClr val="000000">
                      <a:alpha val="43000"/>
                    </a:srgbClr>
                  </a:outerShdw>
                </a:effectLst>
                <a:latin typeface="Times New Roman" panose="02020603050405020304" pitchFamily="18" charset="0"/>
                <a:cs typeface="Times New Roman" panose="02020603050405020304" pitchFamily="18" charset="0"/>
              </a:rPr>
              <a:t>О. Руденко</a:t>
            </a:r>
            <a:endParaRPr lang="uk-UA"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705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3960440"/>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53218" y="4365104"/>
            <a:ext cx="8640960" cy="2312670"/>
          </a:xfrm>
          <a:prstGeom prst="rect">
            <a:avLst/>
          </a:prstGeom>
          <a:noFill/>
          <a:ln>
            <a:noFill/>
          </a:ln>
        </p:spPr>
      </p:pic>
    </p:spTree>
    <p:extLst>
      <p:ext uri="{BB962C8B-B14F-4D97-AF65-F5344CB8AC3E}">
        <p14:creationId xmlns:p14="http://schemas.microsoft.com/office/powerpoint/2010/main" val="404396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4351020"/>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25144"/>
            <a:ext cx="8640960" cy="1944216"/>
          </a:xfrm>
          <a:prstGeom prst="rect">
            <a:avLst/>
          </a:prstGeom>
          <a:noFill/>
          <a:ln>
            <a:noFill/>
          </a:ln>
        </p:spPr>
      </p:pic>
    </p:spTree>
    <p:extLst>
      <p:ext uri="{BB962C8B-B14F-4D97-AF65-F5344CB8AC3E}">
        <p14:creationId xmlns:p14="http://schemas.microsoft.com/office/powerpoint/2010/main" val="138021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1"/>
            <a:ext cx="8712968" cy="4608512"/>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8712968" cy="1802899"/>
          </a:xfrm>
          <a:prstGeom prst="rect">
            <a:avLst/>
          </a:prstGeom>
          <a:noFill/>
          <a:ln>
            <a:noFill/>
          </a:ln>
        </p:spPr>
      </p:pic>
    </p:spTree>
    <p:extLst>
      <p:ext uri="{BB962C8B-B14F-4D97-AF65-F5344CB8AC3E}">
        <p14:creationId xmlns:p14="http://schemas.microsoft.com/office/powerpoint/2010/main" val="2742563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4032448"/>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77387" y="4365104"/>
            <a:ext cx="8615093" cy="2247265"/>
          </a:xfrm>
          <a:prstGeom prst="rect">
            <a:avLst/>
          </a:prstGeom>
          <a:noFill/>
          <a:ln>
            <a:noFill/>
          </a:ln>
        </p:spPr>
      </p:pic>
    </p:spTree>
    <p:extLst>
      <p:ext uri="{BB962C8B-B14F-4D97-AF65-F5344CB8AC3E}">
        <p14:creationId xmlns:p14="http://schemas.microsoft.com/office/powerpoint/2010/main" val="305795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4176464"/>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09120"/>
            <a:ext cx="8640960" cy="2205355"/>
          </a:xfrm>
          <a:prstGeom prst="rect">
            <a:avLst/>
          </a:prstGeom>
          <a:noFill/>
          <a:ln>
            <a:noFill/>
          </a:ln>
        </p:spPr>
      </p:pic>
    </p:spTree>
    <p:extLst>
      <p:ext uri="{BB962C8B-B14F-4D97-AF65-F5344CB8AC3E}">
        <p14:creationId xmlns:p14="http://schemas.microsoft.com/office/powerpoint/2010/main" val="43743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1"/>
            <a:ext cx="8784976" cy="4536504"/>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00180" y="4850130"/>
            <a:ext cx="8764308" cy="1819230"/>
          </a:xfrm>
          <a:prstGeom prst="rect">
            <a:avLst/>
          </a:prstGeom>
          <a:noFill/>
          <a:ln>
            <a:noFill/>
          </a:ln>
        </p:spPr>
      </p:pic>
    </p:spTree>
    <p:extLst>
      <p:ext uri="{BB962C8B-B14F-4D97-AF65-F5344CB8AC3E}">
        <p14:creationId xmlns:p14="http://schemas.microsoft.com/office/powerpoint/2010/main" val="333307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25144"/>
            <a:ext cx="8640960" cy="1800200"/>
          </a:xfrm>
        </p:spPr>
        <p:txBody>
          <a:bodyPr/>
          <a:lstStyle/>
          <a:p>
            <a:endParaRPr lang="uk-UA"/>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0820"/>
            <a:ext cx="8640960" cy="4284980"/>
          </a:xfrm>
          <a:prstGeom prst="rect">
            <a:avLst/>
          </a:prstGeom>
          <a:noFill/>
          <a:ln>
            <a:noFill/>
          </a:ln>
        </p:spPr>
      </p:pic>
    </p:spTree>
    <p:extLst>
      <p:ext uri="{BB962C8B-B14F-4D97-AF65-F5344CB8AC3E}">
        <p14:creationId xmlns:p14="http://schemas.microsoft.com/office/powerpoint/2010/main" val="1894629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301208"/>
            <a:ext cx="8712968" cy="1091952"/>
          </a:xfrm>
        </p:spPr>
        <p:txBody>
          <a:bodyPr>
            <a:noAutofit/>
          </a:bodyPr>
          <a:lstStyle/>
          <a:p>
            <a:pPr algn="just" fontAlgn="base"/>
            <a:r>
              <a:rPr lang="uk-UA" sz="1400" dirty="0"/>
              <a:t>В Українському центрі оцінювання якості освіти підбито підсумки проведення зовнішнього незалежного оцінювання 2017 року та оприлюднено узагальнені результати учасників основної сесії зовнішнього незалежного оцінювання. </a:t>
            </a:r>
            <a:br>
              <a:rPr lang="uk-UA" sz="1400" dirty="0"/>
            </a:br>
            <a:r>
              <a:rPr lang="uk-UA" sz="1400" dirty="0"/>
              <a:t>Крім того, матеріали представлено за показники щодо результатів зовнішнього незалежного оцінювання випускників поточного навчального року у розрізі загальноосвітніх навчальних закладів. А саме місце кожної школи у всеукраїнському рейтингу за підсумками ЗНО з предметів, які складали учні школи. </a:t>
            </a:r>
          </a:p>
        </p:txBody>
      </p:sp>
      <p:pic>
        <p:nvPicPr>
          <p:cNvPr id="1027" name="Picture 3" descr="Рейтинг З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0648"/>
            <a:ext cx="8027089" cy="470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95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506535" cy="6336704"/>
          </a:xfrm>
          <a:prstGeom prst="rect">
            <a:avLst/>
          </a:prstGeom>
        </p:spPr>
      </p:pic>
    </p:spTree>
    <p:extLst>
      <p:ext uri="{BB962C8B-B14F-4D97-AF65-F5344CB8AC3E}">
        <p14:creationId xmlns:p14="http://schemas.microsoft.com/office/powerpoint/2010/main" val="99828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Без імен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3"/>
          <p:cNvSpPr>
            <a:spLocks noGrp="1"/>
          </p:cNvSpPr>
          <p:nvPr>
            <p:ph type="title"/>
          </p:nvPr>
        </p:nvSpPr>
        <p:spPr>
          <a:xfrm>
            <a:off x="324262" y="5085184"/>
            <a:ext cx="8496210" cy="1524000"/>
          </a:xfrm>
        </p:spPr>
        <p:txBody>
          <a:bodyPr>
            <a:noAutofit/>
          </a:bodyPr>
          <a:lstStyle/>
          <a:p>
            <a:pPr algn="just"/>
            <a:r>
              <a:rPr lang="uk-UA" sz="2000" b="1" dirty="0"/>
              <a:t>Середній бал ЗНО нашої школи серед закладів району один із найвищих – 123,7 (у минулому-115,3), при середньому в Україні – 116,27 бали, в області середній бал – 109,76 бали, в районі середній бал – 103 (у минулому - 95,84).</a:t>
            </a:r>
          </a:p>
        </p:txBody>
      </p:sp>
    </p:spTree>
    <p:extLst>
      <p:ext uri="{BB962C8B-B14F-4D97-AF65-F5344CB8AC3E}">
        <p14:creationId xmlns:p14="http://schemas.microsoft.com/office/powerpoint/2010/main" val="403351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42" y="3344097"/>
            <a:ext cx="8964488" cy="3409103"/>
          </a:xfrm>
        </p:spPr>
        <p:txBody>
          <a:bodyPr>
            <a:noAutofit/>
          </a:bodyPr>
          <a:lstStyle/>
          <a:p>
            <a:pPr algn="ctr"/>
            <a:r>
              <a:rPr lang="uk-UA" sz="2600" dirty="0" smtClean="0"/>
              <a:t>Здобувають загальну середню освіту у поточному році  186 учнів</a:t>
            </a:r>
            <a:br>
              <a:rPr lang="uk-UA" sz="2600" dirty="0" smtClean="0"/>
            </a:br>
            <a:r>
              <a:rPr lang="uk-UA" sz="2800" dirty="0" smtClean="0"/>
              <a:t>із </a:t>
            </a:r>
            <a:r>
              <a:rPr lang="uk-UA" sz="2800" dirty="0"/>
              <a:t>2737 учнів району, що складає 6,75</a:t>
            </a:r>
            <a:r>
              <a:rPr lang="uk-UA" sz="2800" dirty="0" smtClean="0"/>
              <a:t>%,</a:t>
            </a:r>
            <a:r>
              <a:rPr lang="uk-UA" sz="2600" dirty="0" smtClean="0"/>
              <a:t> 18 </a:t>
            </a:r>
            <a:r>
              <a:rPr lang="uk-UA" sz="2600" dirty="0"/>
              <a:t>учнів нагороджено Похвальними грамотами, у тому числі троє випускників 9 класу</a:t>
            </a:r>
            <a:r>
              <a:rPr lang="uk-UA" sz="2600" dirty="0" smtClean="0"/>
              <a:t>.</a:t>
            </a:r>
            <a:r>
              <a:rPr lang="uk-UA" sz="2600" dirty="0"/>
              <a:t> працюють 19 вчителів</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01" y="476672"/>
            <a:ext cx="8383170" cy="2867425"/>
          </a:xfrm>
          <a:prstGeom prst="rect">
            <a:avLst/>
          </a:prstGeom>
        </p:spPr>
      </p:pic>
    </p:spTree>
    <p:extLst>
      <p:ext uri="{BB962C8B-B14F-4D97-AF65-F5344CB8AC3E}">
        <p14:creationId xmlns:p14="http://schemas.microsoft.com/office/powerpoint/2010/main" val="244205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8472661" cy="6336704"/>
          </a:xfrm>
          <a:prstGeom prst="rect">
            <a:avLst/>
          </a:prstGeom>
        </p:spPr>
      </p:pic>
    </p:spTree>
    <p:extLst>
      <p:ext uri="{BB962C8B-B14F-4D97-AF65-F5344CB8AC3E}">
        <p14:creationId xmlns:p14="http://schemas.microsoft.com/office/powerpoint/2010/main" val="279346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ейтинг українська мо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26014"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16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Матема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8459977"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26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10" y="167438"/>
            <a:ext cx="8635570" cy="6429913"/>
          </a:xfrm>
          <a:prstGeom prst="rect">
            <a:avLst/>
          </a:prstGeom>
        </p:spPr>
      </p:pic>
    </p:spTree>
    <p:extLst>
      <p:ext uri="{BB962C8B-B14F-4D97-AF65-F5344CB8AC3E}">
        <p14:creationId xmlns:p14="http://schemas.microsoft.com/office/powerpoint/2010/main" val="230651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640"/>
            <a:ext cx="8343900" cy="6264696"/>
          </a:xfrm>
          <a:prstGeom prst="rect">
            <a:avLst/>
          </a:prstGeom>
        </p:spPr>
      </p:pic>
    </p:spTree>
    <p:extLst>
      <p:ext uri="{BB962C8B-B14F-4D97-AF65-F5344CB8AC3E}">
        <p14:creationId xmlns:p14="http://schemas.microsoft.com/office/powerpoint/2010/main" val="1300768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33" y="31955"/>
            <a:ext cx="8831455" cy="1164797"/>
          </a:xfrm>
        </p:spPr>
        <p:txBody>
          <a:bodyPr>
            <a:normAutofit/>
          </a:bodyPr>
          <a:lstStyle/>
          <a:p>
            <a:pPr algn="ctr"/>
            <a:r>
              <a:rPr lang="uk-UA" dirty="0" smtClean="0"/>
              <a:t>НАВЧАЛЬНИЙ ЗАКЛАД ПРИЙМАЄ БЛАГОДІЙНУ ДОПОМОГУ БАТЬКІВ УЧНІВ</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33" y="1124744"/>
            <a:ext cx="8975471" cy="5474342"/>
          </a:xfrm>
        </p:spPr>
      </p:pic>
    </p:spTree>
    <p:extLst>
      <p:ext uri="{BB962C8B-B14F-4D97-AF65-F5344CB8AC3E}">
        <p14:creationId xmlns:p14="http://schemas.microsoft.com/office/powerpoint/2010/main" val="179951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207"/>
            <a:ext cx="8964488" cy="1325561"/>
          </a:xfrm>
        </p:spPr>
        <p:txBody>
          <a:bodyPr>
            <a:normAutofit fontScale="90000"/>
          </a:bodyPr>
          <a:lstStyle/>
          <a:p>
            <a:pPr algn="ctr"/>
            <a:r>
              <a:rPr lang="uk-UA" dirty="0"/>
              <a:t>НАВЧАЛЬНИЙ ЗАКЛАД ПРИЙМАЄ БЛАГОДІЙНУ ДОПОМОГУ </a:t>
            </a:r>
            <a:r>
              <a:rPr lang="uk-UA" dirty="0" smtClean="0"/>
              <a:t>ФІЗИЧНИХ ТА ЮРИДИЧНИХ ОСІБ</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96753"/>
            <a:ext cx="8856984" cy="5462854"/>
          </a:xfrm>
        </p:spPr>
      </p:pic>
    </p:spTree>
    <p:extLst>
      <p:ext uri="{BB962C8B-B14F-4D97-AF65-F5344CB8AC3E}">
        <p14:creationId xmlns:p14="http://schemas.microsoft.com/office/powerpoint/2010/main" val="310845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l="12549" r="13054"/>
          <a:stretch>
            <a:fillRect/>
          </a:stretch>
        </p:blipFill>
        <p:spPr bwMode="auto">
          <a:xfrm>
            <a:off x="395536" y="332656"/>
            <a:ext cx="8352928" cy="6120680"/>
          </a:xfrm>
          <a:prstGeom prst="rect">
            <a:avLst/>
          </a:prstGeom>
          <a:noFill/>
          <a:ln>
            <a:noFill/>
          </a:ln>
        </p:spPr>
      </p:pic>
    </p:spTree>
    <p:extLst>
      <p:ext uri="{BB962C8B-B14F-4D97-AF65-F5344CB8AC3E}">
        <p14:creationId xmlns:p14="http://schemas.microsoft.com/office/powerpoint/2010/main" val="34174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4896544" cy="3024336"/>
          </a:xfrm>
          <a:prstGeom prst="rect">
            <a:avLst/>
          </a:prstGeom>
          <a:noFill/>
          <a:ln>
            <a:noFill/>
          </a:ln>
        </p:spPr>
      </p:pic>
      <p:pic>
        <p:nvPicPr>
          <p:cNvPr id="3" name="Рисунок 2"/>
          <p:cNvPicPr/>
          <p:nvPr/>
        </p:nvPicPr>
        <p:blipFill>
          <a:blip r:embed="rId4">
            <a:extLst>
              <a:ext uri="{28A0092B-C50C-407E-A947-70E740481C1C}">
                <a14:useLocalDpi xmlns:a14="http://schemas.microsoft.com/office/drawing/2010/main" val="0"/>
              </a:ext>
            </a:extLst>
          </a:blip>
          <a:srcRect/>
          <a:stretch>
            <a:fillRect/>
          </a:stretch>
        </p:blipFill>
        <p:spPr bwMode="auto">
          <a:xfrm>
            <a:off x="5446099" y="908720"/>
            <a:ext cx="3456384" cy="3024336"/>
          </a:xfrm>
          <a:prstGeom prst="rect">
            <a:avLst/>
          </a:prstGeom>
          <a:noFill/>
          <a:ln>
            <a:noFill/>
          </a:ln>
        </p:spPr>
      </p:pic>
      <p:pic>
        <p:nvPicPr>
          <p:cNvPr id="4" name="Рисунок 3"/>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81395"/>
            <a:ext cx="3309426" cy="2558792"/>
          </a:xfrm>
          <a:prstGeom prst="rect">
            <a:avLst/>
          </a:prstGeom>
          <a:noFill/>
          <a:ln>
            <a:noFill/>
          </a:ln>
        </p:spPr>
      </p:pic>
      <p:pic>
        <p:nvPicPr>
          <p:cNvPr id="5" name="Рисунок 4"/>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081395"/>
            <a:ext cx="4906547" cy="2553361"/>
          </a:xfrm>
          <a:prstGeom prst="rect">
            <a:avLst/>
          </a:prstGeom>
          <a:noFill/>
          <a:ln>
            <a:noFill/>
          </a:ln>
        </p:spPr>
      </p:pic>
      <p:sp>
        <p:nvSpPr>
          <p:cNvPr id="2" name="Заголовок 1"/>
          <p:cNvSpPr>
            <a:spLocks noGrp="1"/>
          </p:cNvSpPr>
          <p:nvPr>
            <p:ph type="title"/>
          </p:nvPr>
        </p:nvSpPr>
        <p:spPr>
          <a:xfrm>
            <a:off x="755576" y="31068"/>
            <a:ext cx="7632848" cy="877652"/>
          </a:xfrm>
        </p:spPr>
        <p:txBody>
          <a:bodyPr>
            <a:normAutofit fontScale="90000"/>
          </a:bodyPr>
          <a:lstStyle/>
          <a:p>
            <a:pPr algn="ctr"/>
            <a:r>
              <a:rPr lang="uk-UA" b="1" dirty="0" smtClean="0"/>
              <a:t>Результативність участі учнів школи у конкурсах МАН</a:t>
            </a:r>
            <a:endParaRPr lang="uk-UA" b="1" dirty="0"/>
          </a:p>
        </p:txBody>
      </p:sp>
    </p:spTree>
    <p:extLst>
      <p:ext uri="{BB962C8B-B14F-4D97-AF65-F5344CB8AC3E}">
        <p14:creationId xmlns:p14="http://schemas.microsoft.com/office/powerpoint/2010/main" val="60306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251520" y="92017"/>
            <a:ext cx="4898884" cy="3769031"/>
          </a:xfrm>
          <a:prstGeom prst="rect">
            <a:avLst/>
          </a:prstGeom>
          <a:noFill/>
          <a:ln>
            <a:noFill/>
          </a:ln>
        </p:spPr>
      </p:pic>
      <p:pic>
        <p:nvPicPr>
          <p:cNvPr id="5" name="Рисунок 4"/>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780928"/>
            <a:ext cx="5254244" cy="3891052"/>
          </a:xfrm>
          <a:prstGeom prst="rect">
            <a:avLst/>
          </a:prstGeom>
          <a:noFill/>
          <a:ln>
            <a:noFill/>
          </a:ln>
        </p:spPr>
      </p:pic>
      <p:sp>
        <p:nvSpPr>
          <p:cNvPr id="6" name="Заголовок 5"/>
          <p:cNvSpPr>
            <a:spLocks noGrp="1"/>
          </p:cNvSpPr>
          <p:nvPr>
            <p:ph type="title"/>
          </p:nvPr>
        </p:nvSpPr>
        <p:spPr>
          <a:xfrm>
            <a:off x="5150404" y="92017"/>
            <a:ext cx="3993596" cy="2688911"/>
          </a:xfrm>
        </p:spPr>
        <p:txBody>
          <a:bodyPr>
            <a:normAutofit/>
          </a:bodyPr>
          <a:lstStyle/>
          <a:p>
            <a:pPr algn="ctr"/>
            <a:r>
              <a:rPr lang="uk-UA" b="1" dirty="0" smtClean="0"/>
              <a:t>Результативність участі учнів в олімпіадах та конкурсах</a:t>
            </a:r>
            <a:endParaRPr lang="uk-UA" b="1" dirty="0"/>
          </a:p>
        </p:txBody>
      </p:sp>
      <p:sp>
        <p:nvSpPr>
          <p:cNvPr id="8" name="Текст 7"/>
          <p:cNvSpPr>
            <a:spLocks noGrp="1"/>
          </p:cNvSpPr>
          <p:nvPr>
            <p:ph type="body" idx="1"/>
          </p:nvPr>
        </p:nvSpPr>
        <p:spPr>
          <a:xfrm>
            <a:off x="251520" y="3861048"/>
            <a:ext cx="3384376" cy="2810932"/>
          </a:xfrm>
        </p:spPr>
        <p:txBody>
          <a:bodyPr>
            <a:normAutofit fontScale="85000" lnSpcReduction="20000"/>
          </a:bodyPr>
          <a:lstStyle/>
          <a:p>
            <a:pPr algn="just"/>
            <a:r>
              <a:rPr lang="uk-UA" dirty="0">
                <a:solidFill>
                  <a:schemeClr val="tx1"/>
                </a:solidFill>
              </a:rPr>
              <a:t>Переможців районних олімпіад 21 із 148, що складає 14,2 % від переможців району, обласних олімпіад - 1 із 9 переможців району, що складає 22%, переможців МАН – 1 із 4 представників району, що складає – 25%, свідоцтва з відзнакою отримали – 3 учнів із 7 учнів району, що становить 42% при 2,4% від загальної кількості випускників 9-х класів району та 14,3% від випускників 9 класу школи</a:t>
            </a:r>
            <a:r>
              <a:rPr lang="uk-UA" dirty="0" smtClean="0">
                <a:solidFill>
                  <a:schemeClr val="tx1"/>
                </a:solidFill>
              </a:rPr>
              <a:t>.</a:t>
            </a:r>
            <a:endParaRPr lang="uk-UA" dirty="0">
              <a:solidFill>
                <a:schemeClr val="tx1"/>
              </a:solidFill>
            </a:endParaRPr>
          </a:p>
        </p:txBody>
      </p:sp>
    </p:spTree>
    <p:extLst>
      <p:ext uri="{BB962C8B-B14F-4D97-AF65-F5344CB8AC3E}">
        <p14:creationId xmlns:p14="http://schemas.microsoft.com/office/powerpoint/2010/main" val="342994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017815"/>
            <a:ext cx="9144000" cy="1840185"/>
          </a:xfrm>
        </p:spPr>
        <p:txBody>
          <a:bodyPr>
            <a:noAutofit/>
          </a:bodyPr>
          <a:lstStyle/>
          <a:p>
            <a:pPr algn="just"/>
            <a:r>
              <a:rPr lang="uk-UA" dirty="0">
                <a:solidFill>
                  <a:schemeClr val="tx1"/>
                </a:solidFill>
              </a:rPr>
              <a:t>За підсумками навчального року високий рівень навчальних досягнень у 18 учнів школи із 166 учнів району, що становить 12% (в районі – 7</a:t>
            </a:r>
            <a:r>
              <a:rPr lang="uk-UA" dirty="0" smtClean="0">
                <a:solidFill>
                  <a:schemeClr val="tx1"/>
                </a:solidFill>
              </a:rPr>
              <a:t>%), </a:t>
            </a:r>
            <a:r>
              <a:rPr lang="uk-UA" dirty="0">
                <a:solidFill>
                  <a:schemeClr val="tx1"/>
                </a:solidFill>
              </a:rPr>
              <a:t>достатній – 41 учень (25%) в районі – 744 (33%), середній – 76 (47%) в районі – 1084 (47%), і початковий – 26 (13%), в районі - 299, що становить - 13 %. </a:t>
            </a:r>
            <a:endParaRPr lang="uk-UA" dirty="0"/>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568952" cy="4829175"/>
          </a:xfrm>
          <a:prstGeom prst="rect">
            <a:avLst/>
          </a:prstGeom>
          <a:noFill/>
          <a:ln>
            <a:noFill/>
          </a:ln>
        </p:spPr>
      </p:pic>
    </p:spTree>
    <p:extLst>
      <p:ext uri="{BB962C8B-B14F-4D97-AF65-F5344CB8AC3E}">
        <p14:creationId xmlns:p14="http://schemas.microsoft.com/office/powerpoint/2010/main" val="426914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509120"/>
            <a:ext cx="7920880" cy="2348880"/>
          </a:xfrm>
        </p:spPr>
        <p:txBody>
          <a:bodyPr>
            <a:normAutofit/>
          </a:bodyPr>
          <a:lstStyle/>
          <a:p>
            <a:pPr marL="0" indent="0" algn="just">
              <a:buNone/>
            </a:pPr>
            <a:r>
              <a:rPr lang="uk-UA" sz="3300" b="1" dirty="0">
                <a:solidFill>
                  <a:schemeClr val="tx1"/>
                </a:solidFill>
              </a:rPr>
              <a:t>Цього року ДПА у </a:t>
            </a:r>
            <a:r>
              <a:rPr lang="uk-UA" sz="3300" b="1" dirty="0" smtClean="0">
                <a:solidFill>
                  <a:schemeClr val="tx1"/>
                </a:solidFill>
              </a:rPr>
              <a:t>4-му класі проводили </a:t>
            </a:r>
            <a:r>
              <a:rPr lang="uk-UA" sz="3300" b="1" dirty="0">
                <a:solidFill>
                  <a:schemeClr val="tx1"/>
                </a:solidFill>
              </a:rPr>
              <a:t>з української мови, літературного </a:t>
            </a:r>
            <a:r>
              <a:rPr lang="uk-UA" sz="3300" b="1" dirty="0" smtClean="0">
                <a:solidFill>
                  <a:schemeClr val="tx1"/>
                </a:solidFill>
              </a:rPr>
              <a:t>читання та   </a:t>
            </a:r>
            <a:r>
              <a:rPr lang="uk-UA" sz="3300" b="1" dirty="0">
                <a:solidFill>
                  <a:schemeClr val="tx1"/>
                </a:solidFill>
              </a:rPr>
              <a:t>математики</a:t>
            </a:r>
            <a:r>
              <a:rPr lang="uk-UA" sz="3300" b="1" dirty="0" smtClean="0">
                <a:solidFill>
                  <a:schemeClr val="tx1"/>
                </a:solidFill>
              </a:rPr>
              <a:t>. </a:t>
            </a:r>
            <a:endParaRPr lang="uk-UA" sz="3300" dirty="0"/>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856984" cy="4320480"/>
          </a:xfrm>
          <a:prstGeom prst="rect">
            <a:avLst/>
          </a:prstGeom>
          <a:noFill/>
          <a:ln>
            <a:noFill/>
          </a:ln>
        </p:spPr>
      </p:pic>
    </p:spTree>
    <p:extLst>
      <p:ext uri="{BB962C8B-B14F-4D97-AF65-F5344CB8AC3E}">
        <p14:creationId xmlns:p14="http://schemas.microsoft.com/office/powerpoint/2010/main" val="374333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968464"/>
            <a:ext cx="8640960" cy="1463414"/>
          </a:xfrm>
        </p:spPr>
        <p:txBody>
          <a:bodyPr/>
          <a:lstStyle/>
          <a:p>
            <a:endParaRPr lang="uk-UA"/>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265954" y="247014"/>
            <a:ext cx="8640960" cy="6350338"/>
          </a:xfrm>
          <a:prstGeom prst="rect">
            <a:avLst/>
          </a:prstGeom>
          <a:noFill/>
          <a:ln>
            <a:noFill/>
          </a:ln>
        </p:spPr>
      </p:pic>
    </p:spTree>
    <p:extLst>
      <p:ext uri="{BB962C8B-B14F-4D97-AF65-F5344CB8AC3E}">
        <p14:creationId xmlns:p14="http://schemas.microsoft.com/office/powerpoint/2010/main" val="27954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6264696"/>
          </a:xfrm>
          <a:prstGeom prst="rect">
            <a:avLst/>
          </a:prstGeom>
          <a:noFill/>
          <a:ln>
            <a:noFill/>
          </a:ln>
        </p:spPr>
      </p:pic>
    </p:spTree>
    <p:extLst>
      <p:ext uri="{BB962C8B-B14F-4D97-AF65-F5344CB8AC3E}">
        <p14:creationId xmlns:p14="http://schemas.microsoft.com/office/powerpoint/2010/main" val="2868875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450</TotalTime>
  <Words>706</Words>
  <Application>Microsoft Office PowerPoint</Application>
  <PresentationFormat>Экран (4:3)</PresentationFormat>
  <Paragraphs>20</Paragraphs>
  <Slides>26</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Calibri</vt:lpstr>
      <vt:lpstr>Century Gothic</vt:lpstr>
      <vt:lpstr>Times New Roman</vt:lpstr>
      <vt:lpstr>Wingdings 3</vt:lpstr>
      <vt:lpstr>Сектор</vt:lpstr>
      <vt:lpstr>Презентация PowerPoint</vt:lpstr>
      <vt:lpstr>Здобувають загальну середню освіту у поточному році  186 учнів із 2737 учнів району, що складає 6,75%, 18 учнів нагороджено Похвальними грамотами, у тому числі троє випускників 9 класу. працюють 19 вчителів</vt:lpstr>
      <vt:lpstr>Презентация PowerPoint</vt:lpstr>
      <vt:lpstr>Результативність участі учнів школи у конкурсах МАН</vt:lpstr>
      <vt:lpstr>Результативність участі учнів в олімпіадах та конкурсах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Українському центрі оцінювання якості освіти підбито підсумки проведення зовнішнього незалежного оцінювання 2017 року та оприлюднено узагальнені результати учасників основної сесії зовнішнього незалежного оцінювання.  Крім того, матеріали представлено за показники щодо результатів зовнішнього незалежного оцінювання випускників поточного навчального року у розрізі загальноосвітніх навчальних закладів. А саме місце кожної школи у всеукраїнському рейтингу за підсумками ЗНО з предметів, які складали учні школи. </vt:lpstr>
      <vt:lpstr>Презентация PowerPoint</vt:lpstr>
      <vt:lpstr>Середній бал ЗНО нашої школи серед закладів району один із найвищих – 123,7 (у минулому-115,3), при середньому в Україні – 116,27 бали, в області середній бал – 109,76 бали, в районі середній бал – 103 (у минулому - 95,84).</vt:lpstr>
      <vt:lpstr>Презентация PowerPoint</vt:lpstr>
      <vt:lpstr>Презентация PowerPoint</vt:lpstr>
      <vt:lpstr>Презентация PowerPoint</vt:lpstr>
      <vt:lpstr>Презентация PowerPoint</vt:lpstr>
      <vt:lpstr>Презентация PowerPoint</vt:lpstr>
      <vt:lpstr>НАВЧАЛЬНИЙ ЗАКЛАД ПРИЙМАЄ БЛАГОДІЙНУ ДОПОМОГУ БАТЬКІВ УЧНІВ</vt:lpstr>
      <vt:lpstr>НАВЧАЛЬНИЙ ЗАКЛАД ПРИЙМАЄ БЛАГОДІЙНУ ДОПОМОГУ ФІЗИЧНИХ ТА ЮРИДИЧНИХ ОСІБ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1</cp:lastModifiedBy>
  <cp:revision>44</cp:revision>
  <dcterms:created xsi:type="dcterms:W3CDTF">2016-08-01T12:32:20Z</dcterms:created>
  <dcterms:modified xsi:type="dcterms:W3CDTF">2020-01-26T21:03:11Z</dcterms:modified>
</cp:coreProperties>
</file>