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81" r:id="rId2"/>
    <p:sldId id="296" r:id="rId3"/>
    <p:sldId id="298" r:id="rId4"/>
    <p:sldId id="284" r:id="rId5"/>
    <p:sldId id="282" r:id="rId6"/>
    <p:sldId id="257" r:id="rId7"/>
    <p:sldId id="285" r:id="rId8"/>
    <p:sldId id="306" r:id="rId9"/>
    <p:sldId id="299" r:id="rId10"/>
    <p:sldId id="286" r:id="rId11"/>
    <p:sldId id="287" r:id="rId12"/>
    <p:sldId id="261" r:id="rId13"/>
    <p:sldId id="262" r:id="rId14"/>
    <p:sldId id="263" r:id="rId15"/>
    <p:sldId id="264" r:id="rId16"/>
    <p:sldId id="265" r:id="rId17"/>
    <p:sldId id="288" r:id="rId18"/>
    <p:sldId id="289" r:id="rId19"/>
    <p:sldId id="266" r:id="rId20"/>
    <p:sldId id="295" r:id="rId21"/>
    <p:sldId id="267" r:id="rId22"/>
    <p:sldId id="268" r:id="rId23"/>
    <p:sldId id="269" r:id="rId24"/>
    <p:sldId id="290" r:id="rId25"/>
    <p:sldId id="270" r:id="rId26"/>
    <p:sldId id="291" r:id="rId27"/>
    <p:sldId id="292" r:id="rId28"/>
    <p:sldId id="307" r:id="rId29"/>
    <p:sldId id="293" r:id="rId30"/>
    <p:sldId id="272" r:id="rId31"/>
    <p:sldId id="273" r:id="rId32"/>
    <p:sldId id="274" r:id="rId33"/>
    <p:sldId id="308" r:id="rId34"/>
    <p:sldId id="294" r:id="rId35"/>
    <p:sldId id="275" r:id="rId36"/>
    <p:sldId id="310" r:id="rId37"/>
    <p:sldId id="276" r:id="rId38"/>
    <p:sldId id="278" r:id="rId39"/>
    <p:sldId id="301" r:id="rId40"/>
    <p:sldId id="302" r:id="rId41"/>
    <p:sldId id="303" r:id="rId42"/>
    <p:sldId id="304" r:id="rId43"/>
    <p:sldId id="305" r:id="rId44"/>
    <p:sldId id="28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5209" autoAdjust="0"/>
  </p:normalViewPr>
  <p:slideViewPr>
    <p:cSldViewPr>
      <p:cViewPr varScale="1">
        <p:scale>
          <a:sx n="71" d="100"/>
          <a:sy n="71" d="100"/>
        </p:scale>
        <p:origin x="4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Кроки</a:t>
            </a:r>
            <a:r>
              <a:rPr lang="uk-UA" sz="4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успіху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296296296296294E-3"/>
          <c:y val="0.13112590624359943"/>
          <c:w val="0.96604938271604934"/>
          <c:h val="0.774973193550190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Проекти</c:v>
                </c:pt>
              </c:strCache>
            </c:strRef>
          </c:tx>
          <c:explosion val="29"/>
          <c:dPt>
            <c:idx val="0"/>
            <c:bubble3D val="0"/>
            <c:explosion val="38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EDE-455D-B02B-774202EEA095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EDE-455D-B02B-774202EEA0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EDE-455D-B02B-774202EEA0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F4-4634-A612-67105311A6AC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0BE080-BF32-47A5-B628-C5749357DEEC}" type="VALUE">
                      <a:rPr lang="uk-UA" sz="2000" baseline="0" smtClean="0"/>
                      <a:pPr>
                        <a:defRPr sz="2000" baseline="0"/>
                      </a:pPr>
                      <a:t>[ЗНАЧЕНИЕ]</a:t>
                    </a:fld>
                    <a:r>
                      <a:rPr lang="uk-UA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проектів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99074074074075"/>
                      <c:h val="0.10789952073748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DE-455D-B02B-774202EEA095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F50A4C-CFAA-4AD7-B178-7A41019E092D}" type="VALUE">
                      <a:rPr lang="uk-UA" sz="2000" baseline="0" smtClean="0"/>
                      <a:pPr>
                        <a:defRPr sz="2000" baseline="0"/>
                      </a:pPr>
                      <a:t>[ЗНАЧЕНИЕ]</a:t>
                    </a:fld>
                    <a:r>
                      <a:rPr lang="uk-UA" sz="2000" baseline="0" dirty="0" smtClean="0"/>
                      <a:t> проектів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43358121901426"/>
                      <c:h val="5.90661643041447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DE-455D-B02B-774202EEA0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2011-2018 р.р.</c:v>
                </c:pt>
                <c:pt idx="1">
                  <c:v>2001-2010 р.р.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DE-455D-B02B-774202EEA0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574215028676971"/>
          <c:y val="0.80227589134069366"/>
          <c:w val="0.56170020414114907"/>
          <c:h val="0.18930601067662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uk-UA" dirty="0" smtClean="0"/>
              <a:t>Результативність у районних</a:t>
            </a:r>
            <a:r>
              <a:rPr lang="uk-UA" baseline="0" dirty="0" smtClean="0"/>
              <a:t> олімпіадах</a:t>
            </a:r>
            <a:endParaRPr lang="uk-UA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І місце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2016-2017 р.р.</c:v>
                </c:pt>
                <c:pt idx="1">
                  <c:v>2017-2018 р.р.</c:v>
                </c:pt>
                <c:pt idx="2">
                  <c:v>2018-2019 р.р.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34-4BD1-AAE8-465CB5BF50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ІІ місце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2016-2017 р.р.</c:v>
                </c:pt>
                <c:pt idx="1">
                  <c:v>2017-2018 р.р.</c:v>
                </c:pt>
                <c:pt idx="2">
                  <c:v>2018-2019 р.р.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34-4BD1-AAE8-465CB5BF50C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ІІІ місце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2016-2017 р.р.</c:v>
                </c:pt>
                <c:pt idx="1">
                  <c:v>2017-2018 р.р.</c:v>
                </c:pt>
                <c:pt idx="2">
                  <c:v>2018-2019 р.р.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34-4BD1-AAE8-465CB5BF5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08906648"/>
        <c:axId val="408906976"/>
      </c:barChart>
      <c:catAx>
        <c:axId val="40890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08906976"/>
        <c:crosses val="autoZero"/>
        <c:auto val="1"/>
        <c:lblAlgn val="ctr"/>
        <c:lblOffset val="100"/>
        <c:noMultiLvlLbl val="0"/>
      </c:catAx>
      <c:valAx>
        <c:axId val="40890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08906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ayout>
        <c:manualLayout>
          <c:xMode val="edge"/>
          <c:yMode val="edge"/>
          <c:x val="0.5379042755955733"/>
          <c:y val="4.069517997451353E-2"/>
          <c:w val="0.44377953622301869"/>
          <c:h val="0.17145606137255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E6CFC-5674-4B19-B5A8-21563C51BD35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7C839-BA1F-40C4-ABE8-32C5A8D24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56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7C839-BA1F-40C4-ABE8-32C5A8D244C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64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дослідницьких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компетенцій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та в 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позакласній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здобутки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плани</a:t>
            </a:r>
            <a:r>
              <a:rPr lang="ru-RU" sz="4800" b="1" dirty="0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800" b="1" dirty="0" err="1" smtClean="0">
                <a:ln w="15875" cmpd="sng">
                  <a:solidFill>
                    <a:schemeClr val="tx1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endParaRPr lang="ru-RU" sz="4800" b="1" dirty="0">
              <a:ln w="15875" cmpd="sng">
                <a:solidFill>
                  <a:schemeClr val="tx1"/>
                </a:solidFill>
                <a:round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8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4868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експеримент під час виконання  практичної, лабораторної роботи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IMG_345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248" b="26154"/>
          <a:stretch>
            <a:fillRect/>
          </a:stretch>
        </p:blipFill>
        <p:spPr bwMode="auto">
          <a:xfrm>
            <a:off x="233718" y="1702024"/>
            <a:ext cx="4866515" cy="3411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D:\фото 2014 - 2015 нові\Андреєнко\IMG_5015.JPG"/>
          <p:cNvPicPr>
            <a:picLocks noChangeAspect="1" noChangeArrowheads="1"/>
          </p:cNvPicPr>
          <p:nvPr/>
        </p:nvPicPr>
        <p:blipFill rotWithShape="1">
          <a:blip r:embed="rId3" cstate="print"/>
          <a:srcRect t="26370" r="13455"/>
          <a:stretch/>
        </p:blipFill>
        <p:spPr>
          <a:xfrm>
            <a:off x="4572000" y="1570336"/>
            <a:ext cx="4458371" cy="284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6" descr="DSCF5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03160" y="3788892"/>
            <a:ext cx="4194145" cy="280197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3"/>
            <a:ext cx="8229600" cy="792087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дослідження джерел  інформації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content.e-schools.info/cache/a9/d3/a9d399b18246a4fe62d59d673b0ab367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99770"/>
            <a:ext cx="5170521" cy="3456383"/>
          </a:xfrm>
          <a:prstGeom prst="snip2DiagRect">
            <a:avLst>
              <a:gd name="adj1" fmla="val 1964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5"/>
          <a:stretch/>
        </p:blipFill>
        <p:spPr bwMode="auto">
          <a:xfrm>
            <a:off x="467544" y="3140968"/>
            <a:ext cx="5520792" cy="3528392"/>
          </a:xfrm>
          <a:prstGeom prst="snip2DiagRect">
            <a:avLst>
              <a:gd name="adj1" fmla="val 863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8056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6635080" cy="36481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1" b="12629"/>
          <a:stretch/>
        </p:blipFill>
        <p:spPr bwMode="auto">
          <a:xfrm>
            <a:off x="323528" y="274638"/>
            <a:ext cx="5400600" cy="3513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616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32183"/>
            <a:ext cx="4592949" cy="344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07" y="128416"/>
            <a:ext cx="4464678" cy="3346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7"/>
          <a:stretch/>
        </p:blipFill>
        <p:spPr bwMode="auto">
          <a:xfrm>
            <a:off x="1783395" y="3541681"/>
            <a:ext cx="5577210" cy="3302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5616624" cy="4209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9"/>
          <a:stretch/>
        </p:blipFill>
        <p:spPr bwMode="auto">
          <a:xfrm>
            <a:off x="3374144" y="274639"/>
            <a:ext cx="5460868" cy="3370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18922"/>
          <a:stretch/>
        </p:blipFill>
        <p:spPr bwMode="auto">
          <a:xfrm>
            <a:off x="2866419" y="476672"/>
            <a:ext cx="5915000" cy="3607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5015734" cy="3759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Використання ІКТ </a:t>
            </a:r>
            <a:endParaRPr lang="ru-RU" dirty="0"/>
          </a:p>
        </p:txBody>
      </p:sp>
      <p:pic>
        <p:nvPicPr>
          <p:cNvPr id="4" name="Содержимое 7" descr="DSCF910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404664"/>
            <a:ext cx="5256584" cy="3509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content.e-schools.info/cache/96/cf/96cfeb627ef9d90b5571f3e0b834487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5616624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6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учнями проектних робіт та презентацій на уроках  та позаурочний час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DSC039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95" y="3140968"/>
            <a:ext cx="4883339" cy="3511784"/>
          </a:xfrm>
          <a:prstGeom prst="snip2DiagRect">
            <a:avLst>
              <a:gd name="adj1" fmla="val 1263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ÐÐ° Ð´Ð°Ð½Ð½Ð¾Ð¼ Ð¸Ð·Ð¾Ð±ÑÐ°Ð¶ÐµÐ½Ð¸Ð¸ Ð¼Ð¾Ð¶ÐµÑ Ð½Ð°ÑÐ¾Ð´Ð¸ÑÑÑÑ: 3 ÑÐµÐ»Ð¾Ð²ÐµÐºÐ°, Ð»ÑÐ´Ð¸ ÑÐ¸Ð´ÑÑ Ð¸ Ð² Ð¿Ð¾Ð¼ÐµÑÐµÐ½Ð¸Ð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2" y="1565372"/>
            <a:ext cx="5076329" cy="3506922"/>
          </a:xfrm>
          <a:prstGeom prst="snip2DiagRect">
            <a:avLst>
              <a:gd name="adj1" fmla="val 1955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128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 â ÐÐ¸ÑÐ¾Ð²Ð°Ð½Ð½Ñ ÑÐ¾Ð·ÑÐ¼Ð½Ð¸Ñ, Ð²ÑÐµÐ±ÑÑÐ½Ð¾ ÑÐ¾Ð·Ð²Ð¸Ð½ÐµÐ½Ð¸Ñ Ð»ÑÐ´ÐµÐ¹ Ð¼Ð¾Ð¶Ð»Ð¸Ð²Ðµ Ð»Ð¸ÑÐµ ÑÐ¾Ð´Ñ, ÐºÐ¾Ð»Ð¸ Ð´ÑÑÐ¸, Ð¼Ð¾Ð»Ð¾Ð´Ñ Ð²Ð¸ÐºÐ¾ÑÐ¸ÑÑÐ¾Ð²ÑÑÑÑ ÑÐ¾Ð´Ð½Ñ Ð½Ðµ Ð¼ÐµÐ½ÑÐµ 5-6 Ð³Ð¾Ð´Ð¸Ð½ Ð²ÑÐ»ÑÐ½Ð¾Ð³Ð¾ ÑÐ°ÑÑ Ð·Ð° ÑÐ²Ð¾ÑÐ¼ Ð±Ð°Ð¶Ð°Ð½Ð½ÑÐ¼ (Ð° Ð±Ð°Ð¶Ð°Ð½Ð½Ñ ÑÑ ÑÐ»ÑÐ´ Ð²Ð¸ÑÐ¾Ð²ÑÐ²Ð°ÑÐ¸), Ð½Ð° Ð²Ð¸Ð±ÑÑ â¦â, â ÑÑÐ²ÐµÑÐ´Ð¶ÑÐ²Ð°Ð² Ð.Ð¡ÑÑÐ¾Ð¼Ð»Ð¸Ð½ÑÑÐºÐ¸Ð¹. 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3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https://content.e-schools.info/cache/cf/e3/cfe347d8dfbbed59a9029a080ecfdf9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0" y="469116"/>
            <a:ext cx="3886773" cy="288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27403" r="3346"/>
          <a:stretch/>
        </p:blipFill>
        <p:spPr bwMode="auto">
          <a:xfrm>
            <a:off x="4273624" y="311692"/>
            <a:ext cx="4884730" cy="300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https://content.e-schools.info/cache/21/7c/217c3ce533f2d2e126c3c1f3b13009cd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2577" r="7256" b="3424"/>
          <a:stretch/>
        </p:blipFill>
        <p:spPr bwMode="auto">
          <a:xfrm>
            <a:off x="1243921" y="2945741"/>
            <a:ext cx="677577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7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9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900" b="1" dirty="0" err="1" smtClean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900" b="1" dirty="0" smtClean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нас,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900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мудрості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900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характер, воля,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інтелектуальне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900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роль у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підростаючого</a:t>
            </a:r>
            <a:r>
              <a:rPr lang="ru-RU" sz="3900" b="1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err="1" smtClean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3900" b="1" dirty="0" smtClean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900" dirty="0">
              <a:ln w="15875">
                <a:solidFill>
                  <a:schemeClr val="tx1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900" b="1" dirty="0">
                <a:ln w="15875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 </a:t>
            </a:r>
            <a:r>
              <a:rPr lang="ru-RU" sz="3900" dirty="0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В.О. </a:t>
            </a:r>
            <a:r>
              <a:rPr lang="ru-RU" sz="3900" dirty="0" err="1">
                <a:ln w="158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endParaRPr lang="ru-RU" sz="3900" dirty="0">
              <a:ln w="15875">
                <a:solidFill>
                  <a:schemeClr val="tx1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6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5"/>
          <a:stretch/>
        </p:blipFill>
        <p:spPr bwMode="auto">
          <a:xfrm>
            <a:off x="5364088" y="637867"/>
            <a:ext cx="3661502" cy="549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4" r="8784"/>
          <a:stretch/>
        </p:blipFill>
        <p:spPr bwMode="auto">
          <a:xfrm>
            <a:off x="146175" y="1966474"/>
            <a:ext cx="5210073" cy="365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56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931224" cy="724942"/>
          </a:xfrm>
        </p:spPr>
        <p:txBody>
          <a:bodyPr>
            <a:noAutofit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endParaRPr lang="ru-RU" sz="2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23528" y="548680"/>
            <a:ext cx="8640960" cy="5616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освітньому процесі використовують такі типи проектів:</a:t>
            </a:r>
            <a:b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-дослідницькі, підпорядковані </a:t>
            </a:r>
            <a:r>
              <a:rPr lang="uk-UA" dirty="0" err="1" smtClean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логіці</a:t>
            </a:r>
            <a:r>
              <a:rPr lang="uk-UA" dirty="0" smtClean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</a:t>
            </a:r>
            <a: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творчі, що мають на меті спільну творчу діяльність;</a:t>
            </a:r>
            <a:b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ігрові;</a:t>
            </a:r>
            <a:b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інформаційні, спрямовані на збирання інформації;</a:t>
            </a:r>
            <a:b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 зорієнтовані, що опираються на соціальні інтереси учасників проекту.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2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Ураховуючи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доробок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Сухомлинського, до практичних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 відносимо:</a:t>
            </a:r>
          </a:p>
          <a:p>
            <a:pPr marL="0" indent="0">
              <a:buNone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лабораторні роботи;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практичні роботи;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екскурсії;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навчально- польові збори;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екологічні походи;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робота за модулями на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навчання,  технологій , фізичної культури.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https://content.e-schools.info/cache/d2/7b/d27b450ffbcf58cfbb7bc423318ae6f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116632"/>
            <a:ext cx="8430507" cy="63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8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Перспективною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формою організації діяльності школярів є розробка та реалізація проектів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DSCF9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17" y="1772816"/>
            <a:ext cx="4414552" cy="2948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6" descr="DSCF9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8318" y="1772816"/>
            <a:ext cx="4215682" cy="281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2" descr="DSC01463"/>
          <p:cNvPicPr>
            <a:picLocks noChangeAspect="1" noChangeArrowheads="1"/>
          </p:cNvPicPr>
          <p:nvPr/>
        </p:nvPicPr>
        <p:blipFill>
          <a:blip r:embed="rId4"/>
          <a:srcRect t="19037"/>
          <a:stretch>
            <a:fillRect/>
          </a:stretch>
        </p:blipFill>
        <p:spPr bwMode="auto">
          <a:xfrm>
            <a:off x="2472546" y="4005064"/>
            <a:ext cx="4198907" cy="2706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71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 нашого закладу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беруть участь  у проектах: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7638"/>
            <a:ext cx="8856984" cy="470852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довгостроковий проект «Дружбою ми здружені»;</a:t>
            </a:r>
          </a:p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 сталого розвитку  « Збудуй своє майбутнє»;</a:t>
            </a:r>
          </a:p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"Healthy Schools: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участь у Всеукраїнському конкурсі «Практика молодіжних проектів » по історичному краєзнавству;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заклад  приєднаний  до обласної мережі шкіл  лідерської освіти.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ÐÐ° Ð´Ð°Ð½Ð½Ð¾Ð¼ Ð¸Ð·Ð¾Ð±ÑÐ°Ð¶ÐµÐ½Ð¸Ð¸ Ð¼Ð¾Ð¶ÐµÑ Ð½Ð°ÑÐ¾Ð´Ð¸ÑÑÑÑ: 10 ÑÐµÐ»Ð¾Ð²ÐµÐº, Ð»ÑÐ´Ð¸ ÑÐ»ÑÐ±Ð°ÑÑÑÑ, Ð»ÑÐ´Ð¸ ÑÑÐ¾ÑÑ, Ð´ÐµÑÐµÐ²Ð¾ Ð¸ Ð½Ð° ÑÐ»Ð¸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90" y="2768656"/>
            <a:ext cx="6967532" cy="3919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Ð° Ð´Ð°Ð½Ð½Ð¾Ð¼ Ð¸Ð·Ð¾Ð±ÑÐ°Ð¶ÐµÐ½Ð¸Ð¸ Ð¼Ð¾Ð¶ÐµÑ Ð½Ð°ÑÐ¾Ð´Ð¸ÑÑÑÑ: 5 ÑÐµÐ»Ð¾Ð²ÐµÐº, Ð»ÑÐ´Ð¸ ÑÐ»ÑÐ±Ð°ÑÑÑÑ, Ð»ÑÐ´Ð¸ ÑÑÐ¾ÑÑ, Ð´ÐµÑÐµÐ²Ð¾, Ð½Ð° ÑÐ»Ð¸ÑÐµ Ð¸ Ð¿ÑÐ¸ÑÐ¾Ð´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7"/>
          <a:stretch/>
        </p:blipFill>
        <p:spPr bwMode="auto">
          <a:xfrm>
            <a:off x="245278" y="274638"/>
            <a:ext cx="6950822" cy="3056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00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7200800" cy="40504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4831" y="3284984"/>
            <a:ext cx="5841969" cy="340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77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544" y="307074"/>
            <a:ext cx="9793088" cy="560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41904"/>
          <a:stretch/>
        </p:blipFill>
        <p:spPr bwMode="auto">
          <a:xfrm>
            <a:off x="2915816" y="365416"/>
            <a:ext cx="5925065" cy="3485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5" y="2924944"/>
            <a:ext cx="6387595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9103"/>
          <a:stretch/>
        </p:blipFill>
        <p:spPr bwMode="auto">
          <a:xfrm>
            <a:off x="18289" y="140973"/>
            <a:ext cx="4553711" cy="3023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572001" y="140973"/>
            <a:ext cx="4572000" cy="59851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 не повинно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нещасливих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душу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гнітить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 bwMode="auto">
          <a:xfrm>
            <a:off x="709585" y="3004542"/>
            <a:ext cx="7959552" cy="3853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5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організації науково - дослідницької роботи особливу увагу звертаємо: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формування в учнів умінь працювати з джерелами наукової інформації під час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язування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певної проблеми ( підготовка доповідей,  рефератів, диспутів, розробок власних гіпотез, бюлетенів, 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проведення експериментів;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самостійних наукових досліджень.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5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розроблена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пошуково-дослідницької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Ð£ ÑÐºÐ¾Ð»Ñ ÑÐ¾Ð·ÑÐ¾Ð±Ð»ÐµÐ½Ð° ÑÐ¸ÑÑÐµÐ¼Ð° Ð¿Ð¾ÑÑÐºÐ¾Ð²Ð¾-Ð´Ð¾ÑÐ»ÑÐ´Ð½Ð¸ÑÑÐºÐ¾Ñ ÑÐ¾Ð±Ð¾ÑÐ¸ ÑÑÐ½ÑÐ²:   Ð²Ð¸ÑÐ²Ð»ÐµÐ½Ð½Ñ ÑÑÐ½ÑÐ², ÑÐºÑ Ð±Ð°Ð¶Ð°ÑÑÑ Ð·Ð°Ð¹Ð¼Ð°ÑÐ¸ÑÑ  Ð´Ð¾ÑÐ»ÑÐ´Ð½Ð¾Ñ Ð´ÑÑÐ»ÑÐ½ÑÑÑÑ;  ÑÐ¾Ð·Ð²Ð¸ÑÐ¾Ðº ÑÐ²Ð¾ÑÑÐ¸Ñ Ð·Ð´ÑÐ±Ð½Ð¾ÑÑÐµÐ¹ ÑÑÐ½ÑÐ² ÑÐµÑÐµÐ·  Ð·Ð°Ð»ÑÑÐµÐ½Ð½Ñ Ð´Ð¾ Ð´Ð¾Â­ÑÐ»ÑÐ´Ð½Ð¾Ñ ÑÐ° Ð¿Ð¾ÑÑÐºÐ¾Ð²Ð¾Ñ ÑÐ¾Ð±Ð¾ÑÐ¸;  ÑÑÐ°ÑÑÑ Ð² Ð°ÐºÑÑÑÑ, ÐÑÐµÑÐºÑÐ°ÑÐ½ÑÑÐºÐ¸Ñ ÐºÐ¾Ð½ÐºÑÑÑÐ°Ñ,  ÐºÐ¾Ð½ÐºÑÑÑÐ°Ñ-Ð·Ð°ÑÐ¸ÑÑÐ°Ñ Ð½Ð°ÑÐºÐ¾Ð²Ð¸Ñ ÑÐ¾Ð±ÑÑ. 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6667"/>
          <a:stretch/>
        </p:blipFill>
        <p:spPr bwMode="auto">
          <a:xfrm>
            <a:off x="457200" y="1700808"/>
            <a:ext cx="8352928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2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5184808" cy="3888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4824536" cy="361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89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27" y="2492896"/>
            <a:ext cx="5598773" cy="419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058"/>
            <a:ext cx="5075997" cy="380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/>
          <a:stretch/>
        </p:blipFill>
        <p:spPr bwMode="auto">
          <a:xfrm>
            <a:off x="447612" y="274638"/>
            <a:ext cx="4802820" cy="3843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5472608" cy="4107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3782"/>
            <a:ext cx="5400600" cy="405045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40968"/>
            <a:ext cx="6375576" cy="3586261"/>
          </a:xfrm>
          <a:prstGeom prst="round2DiagRect">
            <a:avLst>
              <a:gd name="adj1" fmla="val 4398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8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2"/>
          <a:stretch/>
        </p:blipFill>
        <p:spPr>
          <a:xfrm>
            <a:off x="3491880" y="2996952"/>
            <a:ext cx="5328592" cy="3581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3"/>
          <a:stretch/>
        </p:blipFill>
        <p:spPr>
          <a:xfrm>
            <a:off x="323528" y="274638"/>
            <a:ext cx="5400600" cy="34023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23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" r="3188" b="55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3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661" y="908720"/>
            <a:ext cx="8229600" cy="1431032"/>
          </a:xfrm>
        </p:spPr>
        <p:txBody>
          <a:bodyPr>
            <a:noAutofit/>
          </a:bodyPr>
          <a:lstStyle/>
          <a:p>
            <a:pPr algn="l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 процесі співпраці учителів та учнів  визначаємо головні напрями дослідної діяльності: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широкомасштабні;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локальні;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практичні.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83709"/>
              </p:ext>
            </p:extLst>
          </p:nvPr>
        </p:nvGraphicFramePr>
        <p:xfrm>
          <a:off x="457200" y="404664"/>
          <a:ext cx="8229600" cy="572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7733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8079" b="22443"/>
          <a:stretch/>
        </p:blipFill>
        <p:spPr bwMode="auto">
          <a:xfrm>
            <a:off x="1835696" y="421431"/>
            <a:ext cx="5794003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27" y="2996952"/>
            <a:ext cx="4417003" cy="3315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6" y="3545994"/>
            <a:ext cx="4018405" cy="3015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41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ru-RU" sz="3100" b="1" i="1" dirty="0">
                <a:solidFill>
                  <a:srgbClr val="005024"/>
                </a:solidFill>
              </a:rPr>
              <a:t>Учитель може виховувати і навчати доти,</a:t>
            </a:r>
            <a:br>
              <a:rPr lang="uk-UA" altLang="ru-RU" sz="3100" b="1" i="1" dirty="0">
                <a:solidFill>
                  <a:srgbClr val="005024"/>
                </a:solidFill>
              </a:rPr>
            </a:br>
            <a:r>
              <a:rPr lang="uk-UA" altLang="ru-RU" sz="3100" b="1" i="1" dirty="0">
                <a:solidFill>
                  <a:srgbClr val="005024"/>
                </a:solidFill>
              </a:rPr>
              <a:t> доки сам працює над своїм вихованням і освітою.</a:t>
            </a:r>
            <a:r>
              <a:rPr lang="uk-UA" altLang="ru-RU" b="1" i="1" dirty="0">
                <a:solidFill>
                  <a:srgbClr val="005024"/>
                </a:solidFill>
              </a:rPr>
              <a:t/>
            </a:r>
            <a:br>
              <a:rPr lang="uk-UA" altLang="ru-RU" b="1" i="1" dirty="0">
                <a:solidFill>
                  <a:srgbClr val="005024"/>
                </a:solidFill>
              </a:rPr>
            </a:br>
            <a:r>
              <a:rPr lang="uk-UA" altLang="ru-RU" b="1" i="1" dirty="0" smtClean="0">
                <a:solidFill>
                  <a:srgbClr val="005024"/>
                </a:solidFill>
              </a:rPr>
              <a:t>                                                 </a:t>
            </a:r>
            <a:r>
              <a:rPr lang="uk-UA" altLang="ru-RU" sz="3100" b="1" i="1" dirty="0" smtClean="0">
                <a:solidFill>
                  <a:srgbClr val="005024"/>
                </a:solidFill>
              </a:rPr>
              <a:t>К</a:t>
            </a:r>
            <a:r>
              <a:rPr lang="uk-UA" altLang="ru-RU" sz="3100" b="1" i="1" dirty="0">
                <a:solidFill>
                  <a:srgbClr val="005024"/>
                </a:solidFill>
              </a:rPr>
              <a:t>. Ушинський</a:t>
            </a:r>
            <a:endParaRPr lang="ru-RU" sz="31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286479"/>
              </p:ext>
            </p:extLst>
          </p:nvPr>
        </p:nvGraphicFramePr>
        <p:xfrm>
          <a:off x="457200" y="1556792"/>
          <a:ext cx="85792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4314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участі в МАН, науково – практичних конференціях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 – лауреат  І етапу - Іванюк Т.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обласного  історичного конкурсу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–Коростельова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учасник обласної конференції « Пізнання історичної минувшини в іменах –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підгрунтя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нації»-Свистун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   -     переможець  І етапу МАН ,  учасник ІІ етапу – Свистун А.;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 обласної конференції « Пізнання історичної минувшини в іменах –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підгрунтя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»-Свистун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5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 Міжнародної конференції – учасників МАН «Україна очима молодих » - Свистун А.</a:t>
            </a:r>
          </a:p>
          <a:p>
            <a:pPr marL="0" indent="0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– лауреат І етапу МАН – Свистун А., учасник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 конференції « Пізнання історичної минувшини в іменах –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підґрунтя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нації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Свистун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4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6178698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 особливості організації дослідницької роботи потрібно педагогам  працювати над формуванням творчої особистості з достатнім  рівнем дослідницьких  компетенцій та потребою в інтелектуальному самовдосконаленні, бачити перспективу особистісного розвитку, сприяти посиленню потреби в науковому пізнанні й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дослідництві.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 ÐÐ±Ð¸ÑÐ°ÑÐ¸ÑÑ ÑÐ°Ð·Ð¾Ð¼ â ÑÐµ Ð¿Ð¾ÑÐ°ÑÐ¾Ðº,  Ð¢ÑÐ¸Ð¼Ð°ÑÐ¸ÑÑ ÑÐ°Ð·Ð¾Ð¼ - ÑÐµ Ð¿ÑÐ¾ÑÐµÑ,  ÐÑÐ°ÑÑÐ²Ð°ÑÐ¸ ÑÐ°Ð·Ð¾Ð¼ â ÑÐµ ÑÑÐ¿ÑÑ.  Ð. Ð¤Ð¾ÑÐ´ 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4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ÐÐ¾ÑÐ»ÑÐ´Ð½Ð¸ÑÑÐºÐ° ÑÐ¾Ð±Ð¾ÑÐ° Ð² ÑÐºÐ¾Ð»Ñ Ð³Ð¾Ñ ÑÑ Â Ð¼Ð°Ð¹Ð±ÑÑÐ½ÑÑ Ð³ÑÐ¾Ð¼Ð°Ð´ÑÐ½ Ð´Ð¾ ÑÑÐ¿ÑÑÐ½Ð¾Ð³Ð¾  Ð²Ð¸ÐºÐ¾Ð½Ð°Ð½Ð½Ñ Ð±Ñ Ð´Ñ- ÑÐºÐ¸Ñ Ð¶Ð¸ÑÑÑÐ²Ð¸Ñ ÑÐ° ÑÐ¾ÑÑÐ°Ð»ÑÐ½Ð¸Ñ ÑÐ¾Ð»ÐµÐ¹; Ð´Ð¾Ð¿Ð¾Ð¼Ð°Ð³Ð°Ñ Ð±ÑÑÐ¸ ÑÐ²Ð¾ÑÑÐµÐ¼ ÑÐ²Ð¾Ð³Ð¾ Ð¶Ð¸ÑÑÑ. 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3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,, ÐÐ¸ÑÐ¸Ð½Ð° Ð²ÑÐ´ ÑÐ²Ð¾ÑÑ Ð¿ÑÐ¸ÑÐ¾Ð´Ð¸  -  Ð´Ð¾Ð¿Ð¸ÑÐ»Ð¸Ð²Ð¸Ð¹ Ð´Ð¾ÑÐ»ÑÐ´Ð½Ð¸Ðº, Ð²ÑÐ´ÐºÑÐ¸Ð²Ð°Ñ ÑÐ²ÑÑÑâ¦ Ð¡Ð»ÑÐ´Â  Ð´Ð¸ÑÐ¸Ð½Ñ ÑÐ¿Ð¾Ð½ÑÐºÐ°ÑÐ¸ Ð´Ð¾ ÑÐ°Ð¼Ð¾ÑÑÑÐ¹Ð½Ð¾Ñ Ð¿ÑÐ·Ð½Ð°Ð²Ð°Ð»ÑÐ½Ð¾Ñ Ð´ÑÑÐ»ÑÐ½Ð¾ÑÑÑ,  ÑÐ¾ÑÐ¼ÑÑÑÐ¸ Ð· Ð¼Ð°Ð»Ð¸Ñ Ð»ÑÑ Ð´Ð¾Ð¿Ð¸ÑÐ»Ð¸Ð²ÑÑÑÑ, Ð¿ÑÐ°Ð³Ð½ÐµÐ½Ð½Ñ Ð´Ð¾ Ð½Ð°Ð²ÑÐ°Ð½Ð½Ñ, ÑÐºÐµ Ð¼Ð°Ñ Ð±ÑÑÐ¸ ÑÐ°Ð´ÑÑÐ½Ð¾Ñ Ð¿ÑÐ°ÑÐµÑ.â Â Â Â Â Â Â Â Â Â Â Â Â Â Â Â Â Â Â Â Â Â Â Â Â Â Â Â Â Â Â Â Â  Â  Ð.Ð.Ð¡ÑÑÐ¾Ð¼Ð»Ð¸Ð½ÑÑÐºÐ¸Ð¹ 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" b="5238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8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content.e-schools.info/cache/01/19/01190274456cb991d3a58f94d11b1adc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7" t="13837" r="1297" b="19369"/>
          <a:stretch/>
        </p:blipFill>
        <p:spPr bwMode="auto">
          <a:xfrm>
            <a:off x="4067945" y="253786"/>
            <a:ext cx="4930370" cy="3247221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 descr="https://content.e-schools.info/cache/17/02/17024dcef8d3e3774dd09957739e2da7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5868144" cy="2998871"/>
          </a:xfrm>
          <a:prstGeom prst="round2DiagRect">
            <a:avLst>
              <a:gd name="adj1" fmla="val 713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content.e-schools.info/cache/63/7d/637ddc64bf03d0459542cf1ef17ba8d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243" r="-189" b="24017"/>
          <a:stretch/>
        </p:blipFill>
        <p:spPr bwMode="auto">
          <a:xfrm>
            <a:off x="118338" y="1268760"/>
            <a:ext cx="4911171" cy="3168352"/>
          </a:xfrm>
          <a:prstGeom prst="snip2DiagRect">
            <a:avLst>
              <a:gd name="adj1" fmla="val 6770"/>
              <a:gd name="adj2" fmla="val 344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74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Ð¤Ð¾ÑÐ¼ÑÐ²Ð°Ð½Ð½ÑÂ  Ð´Ð¾ÑÐ»ÑÐ´Ð½Ð¸ÑÑÐºÐ¸Ñ ÑÐ¼ÑÐ½Ñ ÑÑÐ½ÑÐ² Ð·Ð´ÑÐ¹ÑÐ½ÑÑÑÑÑÑ Ð² ÑÑÐ¸ ÐµÑÐ°Ð¿Ð¸:  ÐÐµÑÑÐ¸Ð¹ ÐµÑÐ°Ð¿ â Ð¿ÑÐ´Ð³Ð¾ÑÐ¾Ð²ÑÐ¸Ð¹ (5-6 ÐºÐ».) , Ð½Ð° ÑÐºÐ¾Ð¼Ñ ÑÐ¾ÑÐ¼ÑÑÑÑÑÑ Ð¾ÑÐ½Ð¾Ð²Ð½Ñ Ð½Ð°Ð²ÑÐ°Ð»ÑÐ½Ñ Ð²Ð¼ÑÐ½Ð½Ñ.  ÐÑÑÐ³Ð¸Ð¹ ÐµÑÐ°Ð¿ â ÑÐ¾Ð·Ð²Ð¸ÑÐ¾Ðº Ð´Ð¾ÑÐ»ÑÐ´Ð½Ð¸ÑÑÐºÐ¸Ñ ÑÐ¼ÑÐ½Ñ (7-8 ÐºÐ».),  Ð¢ÑÐµÑÑÐ¹ ÐµÑÐ°Ð¿ â ÑÐ°Ð¼Ð¾ÑÑÑÐ¹Ð½Ð° Ð´Ð¾ÑÐ»ÑÐ´Ð½Ð¸ÑÑÐºÐ° Ð´ÑÑÐ»ÑÐ½ÑÑÑÑ ÑÐºÐ¾Ð»ÑÑÑÐ² (9- ÐºÐ».). 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" y="11288"/>
            <a:ext cx="9126198" cy="6846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1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482935" cy="1584176"/>
          </a:xfrm>
        </p:spPr>
        <p:txBody>
          <a:bodyPr>
            <a:noAutofit/>
          </a:bodyPr>
          <a:lstStyle/>
          <a:p>
            <a:pPr algn="just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Шляхи </a:t>
            </a: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в учнів інтересу до науково – дослідницької роботи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а)через спостереження;</a:t>
            </a:r>
            <a:endParaRPr lang="ru-RU" sz="32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Документы\фото про школу\Фото\школа\1 клас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20621" r="2703"/>
          <a:stretch/>
        </p:blipFill>
        <p:spPr bwMode="auto">
          <a:xfrm>
            <a:off x="3851920" y="1556792"/>
            <a:ext cx="5292080" cy="360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ы\фото про школу\Фото\школа\3 клас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6" b="5764"/>
          <a:stretch/>
        </p:blipFill>
        <p:spPr bwMode="auto">
          <a:xfrm>
            <a:off x="179512" y="3119640"/>
            <a:ext cx="4752528" cy="3520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300</Words>
  <Application>Microsoft Office PowerPoint</Application>
  <PresentationFormat>Экран (4:3)</PresentationFormat>
  <Paragraphs>38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Шляхи формування в учнів інтересу до науково – дослідницької роботи: а)через спостереження;</vt:lpstr>
      <vt:lpstr>Презентация PowerPoint</vt:lpstr>
      <vt:lpstr>В) дослідження джерел  інформації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Використання ІКТ </vt:lpstr>
      <vt:lpstr>Використання учнями проектних робіт та презентацій на уроках  та позаурочний час</vt:lpstr>
      <vt:lpstr>Презентация PowerPoint</vt:lpstr>
      <vt:lpstr>Презентация PowerPoint</vt:lpstr>
      <vt:lpstr>Презентация PowerPoint</vt:lpstr>
      <vt:lpstr>          </vt:lpstr>
      <vt:lpstr>Презентация PowerPoint</vt:lpstr>
      <vt:lpstr>Презентация PowerPoint</vt:lpstr>
      <vt:lpstr> Перспективною формою організації діяльності школярів є розробка та реалізація проектів</vt:lpstr>
      <vt:lpstr>Учні нашого закладу  беруть участь  у проектах: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закладі розроблена система пошуково-дослідницької роботи учнів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У процесі співпраці учителів та учнів  визначаємо головні напрями дослідної діяльності:  - широкомасштабні; - локальні; - практичні. </vt:lpstr>
      <vt:lpstr>Презентация PowerPoint</vt:lpstr>
      <vt:lpstr>Учитель може виховувати і навчати доти,  доки сам працює над своїм вихованням і освітою.                                                  К. Ушинський</vt:lpstr>
      <vt:lpstr>Результати участі в МАН, науково – практичних конференціях</vt:lpstr>
      <vt:lpstr>Презентация PowerPoint</vt:lpstr>
      <vt:lpstr>Враховуючи особливості організації дослідницької роботи потрібно педагогам  працювати над формуванням творчої особистості з достатнім  рівнем дослідницьких  компетенцій та потребою в інтелектуальному самовдосконаленні, бачити перспективу особистісного розвитку, сприяти посиленню потреби в науковому пізнанні й дослідництві.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66</cp:revision>
  <dcterms:created xsi:type="dcterms:W3CDTF">2019-02-02T15:59:41Z</dcterms:created>
  <dcterms:modified xsi:type="dcterms:W3CDTF">2019-02-04T10:16:15Z</dcterms:modified>
</cp:coreProperties>
</file>