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2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2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4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1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5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9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81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9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1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64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5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1" y="1433947"/>
            <a:ext cx="82089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Формування дослідницьких компетентностей учнів на уроках української мови та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літератури, в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позакласній роботі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-облако 4"/>
          <p:cNvSpPr/>
          <p:nvPr/>
        </p:nvSpPr>
        <p:spPr>
          <a:xfrm>
            <a:off x="2884093" y="2276872"/>
            <a:ext cx="3240360" cy="151216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Нестандартні уроки</a:t>
            </a:r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199991" y="1053995"/>
            <a:ext cx="1584176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Урок-казка</a:t>
            </a:r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811085" y="548680"/>
            <a:ext cx="114300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аукціон</a:t>
            </a:r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535944" y="548680"/>
            <a:ext cx="1348424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екскурсія</a:t>
            </a:r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7092280" y="2516320"/>
            <a:ext cx="1728192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</a:t>
            </a:r>
            <a:endParaRPr lang="ru-RU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137060" y="4280516"/>
            <a:ext cx="1363588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репортаж</a:t>
            </a: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203848" y="4797152"/>
            <a:ext cx="1512168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Урок-гра</a:t>
            </a:r>
            <a:endParaRPr lang="ru-RU" dirty="0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971600" y="3403840"/>
            <a:ext cx="144016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вікторина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3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692696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Система вправ: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Творче конструювання;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Синтаксичне конструювання;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Лінгвістичне дослідження;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Лінгвістичний двобій;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Хвилина ерудита;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Я – лінгвіст;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Я – редактор;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Мовна мозаїка;</a:t>
            </a:r>
          </a:p>
        </p:txBody>
      </p:sp>
      <p:pic>
        <p:nvPicPr>
          <p:cNvPr id="6147" name="Picture 3" descr="C:\Users\Dima\Desktop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72" y="3331061"/>
            <a:ext cx="4028167" cy="211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7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520940"/>
            <a:ext cx="7848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Робота з таблицями (схемами-опорами);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Робота з словниками;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Орфографічна хвилина;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Стилістичний експеримент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Коло ідей;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Завдання за вибором учнів;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Вправи з ключем;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Випереджувальні домашні завдання;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78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620688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Ігрова діяльність: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Третій зайвий;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Відшукай відповідник;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Хто так говорить;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Троїстий ланцюжок;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Хто більше?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Хто швидше?</a:t>
            </a:r>
          </a:p>
        </p:txBody>
      </p:sp>
      <p:pic>
        <p:nvPicPr>
          <p:cNvPr id="5122" name="Picture 2" descr="C:\Users\Dima\Desktop\gr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400" y="2100262"/>
            <a:ext cx="4460095" cy="428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5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692696"/>
            <a:ext cx="74888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Проекти: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Стилі мовлення;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Типи мовлення;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Колективний проект;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Поетична скарбничка;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Знамениті люди України;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Сучасний письменник;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3200" dirty="0"/>
          </a:p>
        </p:txBody>
      </p:sp>
      <p:pic>
        <p:nvPicPr>
          <p:cNvPr id="6" name="Picture 2" descr="C:\Users\Dima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041" y="4149080"/>
            <a:ext cx="4176464" cy="243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2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807" y="-14955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Круглая лента лицом вниз 6"/>
          <p:cNvSpPr/>
          <p:nvPr/>
        </p:nvSpPr>
        <p:spPr>
          <a:xfrm>
            <a:off x="2987824" y="2204864"/>
            <a:ext cx="2880320" cy="1872208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Диктанти</a:t>
            </a:r>
            <a:endParaRPr lang="ru-RU" dirty="0"/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684992" y="1001594"/>
            <a:ext cx="2158815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тест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6597561" y="979743"/>
            <a:ext cx="1728192" cy="120243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поянювальний</a:t>
            </a:r>
            <a:endParaRPr lang="ru-RU" dirty="0"/>
          </a:p>
        </p:txBody>
      </p:sp>
      <p:sp>
        <p:nvSpPr>
          <p:cNvPr id="10" name="Выноска со стрелкой влево 9"/>
          <p:cNvSpPr/>
          <p:nvPr/>
        </p:nvSpPr>
        <p:spPr>
          <a:xfrm>
            <a:off x="6453545" y="4520983"/>
            <a:ext cx="1872208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творчий</a:t>
            </a:r>
            <a:endParaRPr lang="ru-RU" dirty="0"/>
          </a:p>
        </p:txBody>
      </p:sp>
      <p:sp>
        <p:nvSpPr>
          <p:cNvPr id="11" name="Выноска со стрелкой вверх 10"/>
          <p:cNvSpPr/>
          <p:nvPr/>
        </p:nvSpPr>
        <p:spPr>
          <a:xfrm>
            <a:off x="674600" y="4431997"/>
            <a:ext cx="1764196" cy="100338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вікторина</a:t>
            </a:r>
            <a:endParaRPr lang="ru-RU" dirty="0"/>
          </a:p>
        </p:txBody>
      </p:sp>
      <p:sp>
        <p:nvSpPr>
          <p:cNvPr id="12" name="Выноска со стрелкой вправо 11"/>
          <p:cNvSpPr/>
          <p:nvPr/>
        </p:nvSpPr>
        <p:spPr>
          <a:xfrm>
            <a:off x="3563888" y="979743"/>
            <a:ext cx="2592288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розподільний</a:t>
            </a:r>
            <a:endParaRPr lang="ru-RU" dirty="0"/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6458214" y="2683768"/>
            <a:ext cx="186287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</a:t>
            </a:r>
            <a:r>
              <a:rPr lang="uk-UA" dirty="0" smtClean="0"/>
              <a:t>номастичний</a:t>
            </a:r>
            <a:br>
              <a:rPr lang="uk-UA" dirty="0" smtClean="0"/>
            </a:br>
            <a:r>
              <a:rPr lang="uk-UA" dirty="0" smtClean="0"/>
              <a:t>попурі</a:t>
            </a:r>
            <a:endParaRPr lang="ru-RU" dirty="0"/>
          </a:p>
        </p:txBody>
      </p:sp>
      <p:sp>
        <p:nvSpPr>
          <p:cNvPr id="14" name="Выноска со стрелкой влево 13"/>
          <p:cNvSpPr/>
          <p:nvPr/>
        </p:nvSpPr>
        <p:spPr>
          <a:xfrm>
            <a:off x="3311860" y="4520983"/>
            <a:ext cx="2232248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словнико-вий</a:t>
            </a:r>
            <a:endParaRPr lang="ru-RU" dirty="0"/>
          </a:p>
        </p:txBody>
      </p:sp>
      <p:sp>
        <p:nvSpPr>
          <p:cNvPr id="15" name="Выноска со стрелкой вправо 14"/>
          <p:cNvSpPr/>
          <p:nvPr/>
        </p:nvSpPr>
        <p:spPr>
          <a:xfrm>
            <a:off x="683568" y="2588924"/>
            <a:ext cx="1810544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графічний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6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692696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</a:rPr>
              <a:t>Очікувані результати: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Підготовка учнів, які вільно володіють державною мовою;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Гармонійно розвинута особистість;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Вміння учнів застосовувати знання впродовж життя;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Приймати відповідальні рішення;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Критично мислити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Творчо вирішувати проблеми;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Застосовувати інформаційні технології;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32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620688"/>
            <a:ext cx="79208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Досягнення: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Участь учнів у мовно-літературних композиціях, присвячених Дню писемності, Міжнародному дню рідної мови;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Участь у мовно-літературному </a:t>
            </a:r>
            <a:r>
              <a:rPr lang="uk-UA" sz="2400" dirty="0" err="1" smtClean="0"/>
              <a:t>квесті</a:t>
            </a:r>
            <a:r>
              <a:rPr lang="uk-UA" sz="2400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Літературна конференція «Борис Олійник – гордість українського народу»;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Музично-літературна композиція «Ми тебе не забули, Тарас!»;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Участь в обласному майстер-класі «Сучасний письменник – сучасним дітям. Казка. Подорож у країну </a:t>
            </a:r>
            <a:r>
              <a:rPr lang="uk-UA" sz="2400" dirty="0" err="1" smtClean="0"/>
              <a:t>Флорінію</a:t>
            </a:r>
            <a:r>
              <a:rPr lang="uk-UA" sz="2400" dirty="0" smtClean="0"/>
              <a:t>»;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Участь в обласному конкурсі «Літературний Всесвіт»;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Районна предметна олімпіада;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Міжнародний конкурс знавців української мови ім. Петра </a:t>
            </a:r>
            <a:r>
              <a:rPr lang="uk-UA" sz="2400" dirty="0" err="1" smtClean="0"/>
              <a:t>Яцика</a:t>
            </a:r>
            <a:r>
              <a:rPr lang="uk-UA" sz="2400" dirty="0" smtClean="0"/>
              <a:t> (ІІІ місце – </a:t>
            </a:r>
            <a:r>
              <a:rPr lang="uk-UA" sz="2400" dirty="0" err="1" smtClean="0">
                <a:solidFill>
                  <a:srgbClr val="FF0000"/>
                </a:solidFill>
              </a:rPr>
              <a:t>Нахімова</a:t>
            </a:r>
            <a:r>
              <a:rPr lang="uk-UA" sz="2400" dirty="0" smtClean="0">
                <a:solidFill>
                  <a:srgbClr val="FF0000"/>
                </a:solidFill>
              </a:rPr>
              <a:t> Аліна (9 клас)</a:t>
            </a:r>
            <a:r>
              <a:rPr lang="uk-UA" sz="2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7807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775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837" y="707212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>
                <a:solidFill>
                  <a:srgbClr val="0070C0"/>
                </a:solidFill>
              </a:rPr>
              <a:t>Діти повинні жити у світі краси, гри, казки, музики, малюнка, фантазії, творчості.</a:t>
            </a:r>
          </a:p>
          <a:p>
            <a:pPr algn="just"/>
            <a:r>
              <a:rPr lang="uk-UA" sz="3200" dirty="0" smtClean="0">
                <a:solidFill>
                  <a:srgbClr val="0070C0"/>
                </a:solidFill>
              </a:rPr>
              <a:t>В. Сухомлинський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Dima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55272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5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8073" y="980728"/>
            <a:ext cx="81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Вчитель  завжди готується  до найкращого уроку все життя.</a:t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В. Сухомлинський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Dima\Desktop\sukhomlynskii_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925" y="2735054"/>
            <a:ext cx="626469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5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1268760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Навчальна діяльність повинна дати не лише суму знань, умінь та навичок, а й сформувати компетентність як загальну здатність, яка базується на знаннях, досвіді, здібностях.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60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1139124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Формування мотивації української мови;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Розвиток усіх видів мовленнєвої діяльності;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Формування комунікативних умінь.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404664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Завдання курсу української мови:</a:t>
            </a:r>
            <a:endParaRPr lang="ru-RU" sz="3600" dirty="0"/>
          </a:p>
        </p:txBody>
      </p:sp>
      <p:pic>
        <p:nvPicPr>
          <p:cNvPr id="4098" name="Picture 2" descr="C:\Users\Dima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29738"/>
            <a:ext cx="8208912" cy="282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0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7744" y="548680"/>
            <a:ext cx="3801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dirty="0" smtClean="0"/>
              <a:t>Завдання вчителя: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Підвищення грамотності та культури мовлення;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Формування в учнів практичних умінь і навичок;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Навчити школярів користуватись всіма багатствами мовних засобів;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Формування умінь і навичок </a:t>
            </a:r>
            <a:r>
              <a:rPr lang="uk-UA" sz="2400" dirty="0" err="1" smtClean="0"/>
              <a:t>зв</a:t>
            </a:r>
            <a:r>
              <a:rPr lang="en-US" sz="2400" dirty="0" smtClean="0"/>
              <a:t>’</a:t>
            </a:r>
            <a:r>
              <a:rPr lang="uk-UA" sz="2400" dirty="0" smtClean="0"/>
              <a:t>язного мовлення;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Засвоєння орфографічних та граматичних норм української літературної мови;</a:t>
            </a:r>
          </a:p>
        </p:txBody>
      </p:sp>
      <p:pic>
        <p:nvPicPr>
          <p:cNvPr id="3074" name="Picture 2" descr="C:\Users\Dima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86" y="3933056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5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836712"/>
            <a:ext cx="7519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Дослідницька діяльність передбачає: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844824"/>
            <a:ext cx="7416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Формування дослідницької мотивації;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Здатність учня організувати свою працю для досягнення результату;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Виконання розумових операцій і практичних дій;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Володіння навичками самоконтролю та самооцінки;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5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27384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548680"/>
            <a:ext cx="5764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Діяльнісна компетенція передбачає: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268760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Навчально-організаційні уміння й навички;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Навчально-інформаційні </a:t>
            </a:r>
            <a:r>
              <a:rPr lang="uk-UA" sz="2800" dirty="0"/>
              <a:t>уміння й </a:t>
            </a:r>
            <a:r>
              <a:rPr lang="uk-UA" sz="2800" dirty="0" smtClean="0"/>
              <a:t>навички;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Навчально-інтелектуальні і творчі;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/>
              <a:t>Контрольно-оцінні;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880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991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вал 8"/>
          <p:cNvSpPr/>
          <p:nvPr/>
        </p:nvSpPr>
        <p:spPr>
          <a:xfrm>
            <a:off x="471825" y="3248980"/>
            <a:ext cx="230425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Ефективні методи навчання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551945" y="548680"/>
            <a:ext cx="59046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Шляхи реалізації дослідницької </a:t>
            </a:r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352145" y="3356992"/>
            <a:ext cx="230425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Прийоми навчання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269690" y="3356992"/>
            <a:ext cx="230425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Форми організації навчальної діяльності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10" idx="3"/>
            <a:endCxn id="9" idx="0"/>
          </p:cNvCxnSpPr>
          <p:nvPr/>
        </p:nvCxnSpPr>
        <p:spPr>
          <a:xfrm flipH="1">
            <a:off x="1623953" y="1777933"/>
            <a:ext cx="792709" cy="1471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3" idx="0"/>
          </p:cNvCxnSpPr>
          <p:nvPr/>
        </p:nvCxnSpPr>
        <p:spPr>
          <a:xfrm>
            <a:off x="4216241" y="620688"/>
            <a:ext cx="288032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4" idx="0"/>
          </p:cNvCxnSpPr>
          <p:nvPr/>
        </p:nvCxnSpPr>
        <p:spPr>
          <a:xfrm>
            <a:off x="6660232" y="1772816"/>
            <a:ext cx="76158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7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6-конечная звезда 4"/>
          <p:cNvSpPr/>
          <p:nvPr/>
        </p:nvSpPr>
        <p:spPr>
          <a:xfrm>
            <a:off x="3059832" y="1484784"/>
            <a:ext cx="3442605" cy="3128989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Навчальні засоби</a:t>
            </a:r>
            <a:endParaRPr lang="ru-RU" dirty="0"/>
          </a:p>
        </p:txBody>
      </p:sp>
      <p:sp>
        <p:nvSpPr>
          <p:cNvPr id="14" name="Улыбающееся лицо 13"/>
          <p:cNvSpPr/>
          <p:nvPr/>
        </p:nvSpPr>
        <p:spPr>
          <a:xfrm>
            <a:off x="1259632" y="548680"/>
            <a:ext cx="1800200" cy="201622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Цікавий текстовий матеріал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Улыбающееся лицо 14"/>
          <p:cNvSpPr/>
          <p:nvPr/>
        </p:nvSpPr>
        <p:spPr>
          <a:xfrm>
            <a:off x="1148822" y="3861048"/>
            <a:ext cx="1908212" cy="2016224"/>
          </a:xfrm>
          <a:prstGeom prst="smileyFac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Дидактичні ігри</a:t>
            </a:r>
            <a:endParaRPr lang="ru-RU" dirty="0"/>
          </a:p>
        </p:txBody>
      </p:sp>
      <p:sp>
        <p:nvSpPr>
          <p:cNvPr id="16" name="Улыбающееся лицо 15"/>
          <p:cNvSpPr/>
          <p:nvPr/>
        </p:nvSpPr>
        <p:spPr>
          <a:xfrm>
            <a:off x="6524204" y="567974"/>
            <a:ext cx="1800200" cy="20162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Ілюстрації</a:t>
            </a:r>
            <a:endParaRPr lang="ru-RU" dirty="0"/>
          </a:p>
        </p:txBody>
      </p:sp>
      <p:sp>
        <p:nvSpPr>
          <p:cNvPr id="17" name="Улыбающееся лицо 16"/>
          <p:cNvSpPr/>
          <p:nvPr/>
        </p:nvSpPr>
        <p:spPr>
          <a:xfrm>
            <a:off x="6514688" y="3853586"/>
            <a:ext cx="1800200" cy="2016224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Цікаві вправи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5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461</Words>
  <Application>Microsoft Office PowerPoint</Application>
  <PresentationFormat>Экран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Dima</dc:creator>
  <cp:lastModifiedBy>Dima</cp:lastModifiedBy>
  <cp:revision>12</cp:revision>
  <dcterms:created xsi:type="dcterms:W3CDTF">2019-02-03T16:58:04Z</dcterms:created>
  <dcterms:modified xsi:type="dcterms:W3CDTF">2019-02-03T22:10:34Z</dcterms:modified>
</cp:coreProperties>
</file>