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3" r:id="rId12"/>
    <p:sldId id="274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05AFF-5F2F-4677-9C96-876965BF760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DEB2D-DAD0-494C-8590-053EE0E8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DEB2D-DAD0-494C-8590-053EE0E81D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4572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 Формування дослідницьких </a:t>
            </a:r>
            <a:r>
              <a:rPr lang="uk-UA" sz="4000" dirty="0" err="1" smtClean="0"/>
              <a:t>компетентностей</a:t>
            </a:r>
            <a:r>
              <a:rPr lang="uk-UA" sz="4000" dirty="0" smtClean="0"/>
              <a:t> учнів на уроках хімії та біології та позакласній роботі</a:t>
            </a:r>
          </a:p>
          <a:p>
            <a:r>
              <a:rPr lang="uk-UA" sz="4000" dirty="0" smtClean="0"/>
              <a:t>  </a:t>
            </a:r>
            <a:endParaRPr lang="ru-RU" sz="4000" dirty="0"/>
          </a:p>
        </p:txBody>
      </p:sp>
      <p:pic>
        <p:nvPicPr>
          <p:cNvPr id="7" name="Picture 2" descr="C:\Users\VIT\Desktop\фото хімія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86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6230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,,</a:t>
            </a:r>
            <a:r>
              <a:rPr lang="uk-UA" sz="2000" dirty="0" smtClean="0"/>
              <a:t>Дуже важливо,щоб мислення учнів ґрунтувалось на дослідженні, пошуках…” В.О.Сухомлинський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                     </a:t>
            </a:r>
            <a:r>
              <a:rPr lang="uk-UA" sz="4000" b="1" dirty="0" smtClean="0">
                <a:solidFill>
                  <a:srgbClr val="C00000"/>
                </a:solidFill>
              </a:rPr>
              <a:t>Здобутки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668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   </a:t>
            </a:r>
            <a:r>
              <a:rPr lang="uk-UA" sz="2400" b="1" dirty="0" smtClean="0"/>
              <a:t>ІІ </a:t>
            </a:r>
            <a:r>
              <a:rPr lang="uk-UA" sz="2400" b="1" dirty="0" err="1" smtClean="0"/>
              <a:t>–місце</a:t>
            </a:r>
            <a:r>
              <a:rPr lang="uk-UA" sz="2400" b="1" dirty="0" smtClean="0"/>
              <a:t>  у ІІ етапі Всеукраїнських олімпіад з екології (Двірник Тетяна)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        </a:t>
            </a:r>
          </a:p>
          <a:p>
            <a:r>
              <a:rPr lang="uk-UA" sz="2400" b="1" dirty="0" smtClean="0"/>
              <a:t>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10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i="1" dirty="0" smtClean="0"/>
          </a:p>
          <a:p>
            <a:r>
              <a:rPr lang="uk-UA" sz="2400" b="1" i="1" dirty="0" smtClean="0"/>
              <a:t>    </a:t>
            </a:r>
          </a:p>
          <a:p>
            <a:endParaRPr lang="uk-UA" sz="2400" b="1" i="1" dirty="0" smtClean="0"/>
          </a:p>
          <a:p>
            <a:r>
              <a:rPr lang="ru-RU" sz="2400" dirty="0" smtClean="0"/>
              <a:t>           </a:t>
            </a:r>
            <a:endParaRPr lang="ru-RU" sz="2400" b="1" dirty="0"/>
          </a:p>
        </p:txBody>
      </p:sp>
      <p:pic>
        <p:nvPicPr>
          <p:cNvPr id="10" name="Рисунок 9" descr="H:\екологія олімпіада\IMG_20181022_133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52800"/>
            <a:ext cx="2424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4800" y="20574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ІІ </a:t>
            </a:r>
            <a:r>
              <a:rPr lang="uk-UA" sz="2400" b="1" dirty="0" err="1" smtClean="0"/>
              <a:t>–місце</a:t>
            </a:r>
            <a:r>
              <a:rPr lang="uk-UA" sz="2400" b="1" dirty="0" smtClean="0"/>
              <a:t>  у ІІ етапі Всеукраїнських олімпіад з біології</a:t>
            </a:r>
          </a:p>
          <a:p>
            <a:r>
              <a:rPr lang="uk-UA" sz="2400" b="1" dirty="0" smtClean="0"/>
              <a:t> (Коцюба Володимир</a:t>
            </a:r>
            <a:r>
              <a:rPr lang="uk-UA" sz="2400" b="1" i="1" dirty="0" smtClean="0"/>
              <a:t>)</a:t>
            </a:r>
          </a:p>
        </p:txBody>
      </p:sp>
      <p:pic>
        <p:nvPicPr>
          <p:cNvPr id="12" name="Рисунок 11" descr="D:\IMG_20180517_0953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2362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4241899"/>
            <a:ext cx="8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Участь у Всеукраїнському конкурсі учнівської молоді </a:t>
            </a:r>
            <a:r>
              <a:rPr lang="uk-UA" sz="2800" b="1" dirty="0" err="1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“Вчимося</a:t>
            </a:r>
            <a:r>
              <a:rPr lang="uk-UA" sz="2800" b="1" dirty="0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uk-UA" sz="2800" b="1" dirty="0" err="1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заповідувати”</a:t>
            </a:r>
            <a:r>
              <a:rPr lang="uk-UA" sz="2800" b="1" dirty="0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, </a:t>
            </a:r>
            <a:r>
              <a:rPr lang="uk-UA" sz="2800" b="1" dirty="0" smtClean="0"/>
              <a:t>Всеукраїнській дитячо-юнацькій</a:t>
            </a:r>
            <a:r>
              <a:rPr lang="ru-RU" sz="2800" b="1" dirty="0" smtClean="0"/>
              <a:t> </a:t>
            </a:r>
            <a:r>
              <a:rPr lang="uk-UA" sz="2800" b="1" dirty="0" err="1" smtClean="0"/>
              <a:t>еколого</a:t>
            </a:r>
            <a:r>
              <a:rPr lang="uk-UA" sz="2800" b="1" dirty="0" smtClean="0"/>
              <a:t> - патріотичній грі</a:t>
            </a:r>
            <a:endParaRPr lang="ru-RU" sz="2800" dirty="0" smtClean="0"/>
          </a:p>
          <a:p>
            <a:r>
              <a:rPr lang="uk-UA" sz="2800" b="1" dirty="0" smtClean="0"/>
              <a:t>«ПАРОСТОК”</a:t>
            </a:r>
            <a:endParaRPr lang="ru-RU" sz="2800" b="1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ru-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ru-RU"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5257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endParaRPr lang="ru-RU"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Рисунок 4" descr="H:\2019-01-18 09.37.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IMG_20180914_115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96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IMG_20180914_1158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114800" y="4572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ctr">
              <a:buClr>
                <a:schemeClr val="dk1"/>
              </a:buClr>
              <a:buSzPct val="25000"/>
            </a:pPr>
            <a:endParaRPr lang="ru-RU" sz="2000" b="1" dirty="0" smtClean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endParaRPr lang="ru-RU" sz="1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ru-RU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304800"/>
            <a:ext cx="8153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Участь дітей у будь-якій експериментальній роботі дуже корисна. Вона розвиває творчі здібності дитини, виховує в неї впевненість у своїх можливостях і прагнення до творчої роботи й навчання надалі. Учні вчаться експериментувати, моделювати, ставити проблемні питання, висувати гіпотези,спостерігати, класифікувати, узагальнювати, робити висновки. Та найголовніше , у школярів відбувається розвиток і формування життєво необхідних навичок, уміння грамотно застосовувати знання у трудовій діяльності, спілкування з природою та в побуті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/>
              <a:t>Дослідницька діяльність – </a:t>
            </a:r>
          </a:p>
          <a:p>
            <a:r>
              <a:rPr lang="uk-UA" sz="2800" b="1" dirty="0" smtClean="0"/>
              <a:t>одна з ефективних форм пізнання.</a:t>
            </a:r>
            <a:endParaRPr lang="ru-RU" sz="2800" dirty="0"/>
          </a:p>
        </p:txBody>
      </p:sp>
      <p:pic>
        <p:nvPicPr>
          <p:cNvPr id="4" name="Рисунок 3" descr="P62301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3820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7200" i="1" dirty="0" smtClean="0">
              <a:solidFill>
                <a:srgbClr val="C00000"/>
              </a:solidFill>
            </a:endParaRPr>
          </a:p>
          <a:p>
            <a:endParaRPr lang="uk-UA" sz="7200" i="1" dirty="0" smtClean="0">
              <a:solidFill>
                <a:srgbClr val="C00000"/>
              </a:solidFill>
            </a:endParaRPr>
          </a:p>
          <a:p>
            <a:endParaRPr lang="uk-UA" sz="7200" i="1" dirty="0" smtClean="0">
              <a:solidFill>
                <a:srgbClr val="C00000"/>
              </a:solidFill>
            </a:endParaRPr>
          </a:p>
          <a:p>
            <a:endParaRPr lang="uk-UA" sz="2000" i="1" dirty="0" smtClean="0">
              <a:solidFill>
                <a:srgbClr val="C00000"/>
              </a:solidFill>
            </a:endParaRPr>
          </a:p>
          <a:p>
            <a:endParaRPr lang="uk-UA" sz="7200" i="1" dirty="0" smtClean="0">
              <a:solidFill>
                <a:srgbClr val="C00000"/>
              </a:solidFill>
            </a:endParaRPr>
          </a:p>
          <a:p>
            <a:endParaRPr lang="uk-UA" sz="7200" i="1" dirty="0" smtClean="0">
              <a:solidFill>
                <a:srgbClr val="C00000"/>
              </a:solidFill>
            </a:endParaRPr>
          </a:p>
          <a:p>
            <a:endParaRPr lang="uk-UA" sz="1600" i="1" dirty="0" smtClean="0">
              <a:solidFill>
                <a:srgbClr val="C00000"/>
              </a:solidFill>
            </a:endParaRPr>
          </a:p>
          <a:p>
            <a:endParaRPr lang="uk-UA" sz="7200" b="1" i="1" dirty="0" smtClean="0">
              <a:solidFill>
                <a:srgbClr val="C00000"/>
              </a:solidFill>
            </a:endParaRPr>
          </a:p>
          <a:p>
            <a:endParaRPr lang="uk-UA" sz="7200" b="1" i="1" dirty="0" smtClean="0">
              <a:solidFill>
                <a:srgbClr val="C00000"/>
              </a:solidFill>
            </a:endParaRPr>
          </a:p>
          <a:p>
            <a:endParaRPr lang="uk-UA" sz="72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914401"/>
            <a:ext cx="769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    </a:t>
            </a:r>
          </a:p>
          <a:p>
            <a:r>
              <a:rPr lang="uk-UA" sz="6000" i="1" dirty="0" smtClean="0"/>
              <a:t>    Дякую за увагу!</a:t>
            </a:r>
          </a:p>
        </p:txBody>
      </p:sp>
      <p:pic>
        <p:nvPicPr>
          <p:cNvPr id="1026" name="Picture 2" descr="C:\Users\VIT\Desktop\фото хімія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4571999" y="3810000"/>
            <a:ext cx="3886199" cy="2667000"/>
          </a:xfrm>
          <a:prstGeom prst="rect">
            <a:avLst/>
          </a:prstGeom>
          <a:noFill/>
        </p:spPr>
      </p:pic>
      <p:pic>
        <p:nvPicPr>
          <p:cNvPr id="1027" name="Picture 3" descr="C:\Users\VIT\Desktop\фото хімія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1100137" cy="18049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1" y="3244334"/>
            <a:ext cx="213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3244334"/>
            <a:ext cx="202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609600"/>
            <a:ext cx="7239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Дослід і спостереження — основа пізнання</a:t>
            </a:r>
          </a:p>
          <a:p>
            <a:pPr algn="ctr"/>
            <a:r>
              <a:rPr lang="uk-UA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Одним із завдань сучасної освіти є формування особистості та її  життєвої й соціальної </a:t>
            </a:r>
            <a:r>
              <a:rPr lang="uk-UA" sz="32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компетентностей</a:t>
            </a:r>
            <a:r>
              <a:rPr lang="uk-UA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. У процесі реалізації такого підходу до навчання в учнів формується позитивний світогляд, що </a:t>
            </a:r>
            <a:r>
              <a:rPr lang="uk-UA" sz="32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грунтується</a:t>
            </a:r>
            <a:r>
              <a:rPr lang="uk-UA" sz="3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</a:rPr>
              <a:t> на життєвій компетентності; соціальному становленню, комплексі дослідних і комунікативних умінь і навичок.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3400" y="3352800"/>
            <a:ext cx="7924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81000"/>
            <a:ext cx="7772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Використання цього напряму роботи має на    меті:</a:t>
            </a:r>
          </a:p>
          <a:p>
            <a:r>
              <a:rPr lang="uk-UA" sz="2400" b="1" dirty="0" smtClean="0"/>
              <a:t>- створення  </a:t>
            </a:r>
            <a:r>
              <a:rPr lang="uk-UA" sz="2400" b="1" dirty="0" smtClean="0"/>
              <a:t>умов, що сприяють самореалізації  та особистісному вдосконаленню учнів;</a:t>
            </a:r>
          </a:p>
          <a:p>
            <a:r>
              <a:rPr lang="uk-UA" sz="2400" b="1" dirty="0" smtClean="0"/>
              <a:t>- надання науково-дослідної спрямованості навчально-виховного процесу;</a:t>
            </a:r>
          </a:p>
          <a:p>
            <a:r>
              <a:rPr lang="uk-UA" sz="2400" b="1" dirty="0" smtClean="0"/>
              <a:t>- формування </a:t>
            </a:r>
            <a:r>
              <a:rPr lang="uk-UA" sz="2400" b="1" dirty="0" smtClean="0"/>
              <a:t>позитивного світогляду, що </a:t>
            </a:r>
            <a:r>
              <a:rPr lang="uk-UA" sz="2400" b="1" dirty="0" err="1" smtClean="0"/>
              <a:t>грунтується</a:t>
            </a:r>
            <a:r>
              <a:rPr lang="uk-UA" sz="2400" b="1" dirty="0" smtClean="0"/>
              <a:t> на життєвій компетентності, умінні практично мислити, здобувати й аналізувати інформацію;</a:t>
            </a:r>
          </a:p>
          <a:p>
            <a:r>
              <a:rPr lang="uk-UA" sz="2400" b="1" dirty="0" smtClean="0"/>
              <a:t>- виробленню </a:t>
            </a:r>
            <a:r>
              <a:rPr lang="uk-UA" sz="2400" b="1" dirty="0" smtClean="0"/>
              <a:t>в учнів життєво </a:t>
            </a:r>
            <a:r>
              <a:rPr lang="uk-UA" sz="2400" b="1" dirty="0" smtClean="0"/>
              <a:t>необхідних </a:t>
            </a:r>
            <a:r>
              <a:rPr lang="uk-UA" sz="2400" b="1" dirty="0" smtClean="0"/>
              <a:t>навичок, уміння грамотно застосовувати знання в трудовій діяльності, спілкуванні з природою та в побуті;</a:t>
            </a:r>
          </a:p>
          <a:p>
            <a:r>
              <a:rPr lang="uk-UA" sz="2400" b="1" dirty="0" smtClean="0"/>
              <a:t>- формування </a:t>
            </a:r>
            <a:r>
              <a:rPr lang="uk-UA" sz="2400" b="1" dirty="0" smtClean="0"/>
              <a:t>комплексу дослідних і комунікативних умінь і навичок.</a:t>
            </a:r>
          </a:p>
          <a:p>
            <a:endParaRPr lang="uk-UA" sz="2800" b="1" dirty="0" smtClean="0"/>
          </a:p>
        </p:txBody>
      </p:sp>
      <p:pic>
        <p:nvPicPr>
          <p:cNvPr id="1026" name="Picture 2" descr="C:\Users\VIT\Desktop\фото хімія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257800"/>
            <a:ext cx="28575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381000"/>
            <a:ext cx="78770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dk1"/>
                </a:solidFill>
                <a:cs typeface="Arial"/>
                <a:sym typeface="Arial"/>
              </a:rPr>
              <a:t>Етапи дослідницької діяльності учнів:</a:t>
            </a:r>
          </a:p>
          <a:p>
            <a:endParaRPr lang="uk-UA" sz="3200" b="1" dirty="0" smtClean="0">
              <a:solidFill>
                <a:schemeClr val="dk1"/>
              </a:solidFill>
              <a:cs typeface="Arial"/>
              <a:sym typeface="Arial"/>
            </a:endParaRPr>
          </a:p>
          <a:p>
            <a:r>
              <a:rPr lang="uk-UA" sz="3200" b="1" dirty="0" smtClean="0">
                <a:solidFill>
                  <a:schemeClr val="dk1"/>
                </a:solidFill>
                <a:cs typeface="Arial"/>
                <a:sym typeface="Arial"/>
              </a:rPr>
              <a:t>- </a:t>
            </a:r>
            <a:r>
              <a:rPr lang="uk-UA" sz="2800" b="1" dirty="0" err="1" smtClean="0">
                <a:solidFill>
                  <a:schemeClr val="dk1"/>
                </a:solidFill>
                <a:cs typeface="Arial"/>
                <a:sym typeface="Arial"/>
              </a:rPr>
              <a:t>теоретико-</a:t>
            </a:r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 </a:t>
            </a:r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експериментальне дослідження на уроці ;</a:t>
            </a:r>
          </a:p>
          <a:p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-частково-пошукове дослідження;</a:t>
            </a:r>
          </a:p>
          <a:p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- пошукова </a:t>
            </a:r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дослідницька діяльність;</a:t>
            </a:r>
          </a:p>
          <a:p>
            <a:r>
              <a:rPr lang="uk-UA" sz="2800" b="1" dirty="0" smtClean="0">
                <a:solidFill>
                  <a:schemeClr val="dk1"/>
                </a:solidFill>
                <a:cs typeface="Arial"/>
                <a:sym typeface="Arial"/>
              </a:rPr>
              <a:t>- науково-дослідна діяльність</a:t>
            </a:r>
            <a:r>
              <a:rPr lang="uk-UA" sz="3200" b="1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.</a:t>
            </a:r>
            <a:endParaRPr lang="ru-RU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:\2019-01-18 09.38.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2019-01-18 09.35.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96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uk-UA" sz="3200" b="1" dirty="0" smtClean="0">
                <a:ea typeface="Arial Narrow"/>
                <a:cs typeface="Arial Narrow"/>
                <a:sym typeface="Arial Narrow"/>
              </a:rPr>
              <a:t>Вивчення хімії взагалі неможливе без експерименту, тому на уроках використовую такі дослідницькі елементи:</a:t>
            </a:r>
          </a:p>
          <a:p>
            <a:pPr lvl="0" algn="ctr">
              <a:buSzPct val="25000"/>
            </a:pPr>
            <a:r>
              <a:rPr lang="uk-UA" sz="3200" dirty="0" smtClean="0">
                <a:ea typeface="Arial Narrow"/>
                <a:cs typeface="Arial Narrow"/>
                <a:sym typeface="Arial Narrow"/>
              </a:rPr>
              <a:t>                                 </a:t>
            </a:r>
            <a:r>
              <a:rPr lang="uk-UA" sz="3200" dirty="0" err="1" smtClean="0">
                <a:ea typeface="Arial Narrow"/>
                <a:cs typeface="Arial Narrow"/>
                <a:sym typeface="Arial Narrow"/>
              </a:rPr>
              <a:t>-практичні</a:t>
            </a:r>
            <a:r>
              <a:rPr lang="uk-UA" sz="3200" dirty="0" smtClean="0">
                <a:ea typeface="Arial Narrow"/>
                <a:cs typeface="Arial Narrow"/>
                <a:sym typeface="Arial Narrow"/>
              </a:rPr>
              <a:t> роботи;</a:t>
            </a:r>
          </a:p>
          <a:p>
            <a:pPr lvl="0" algn="ctr">
              <a:buSzPct val="25000"/>
            </a:pPr>
            <a:r>
              <a:rPr lang="uk-UA" sz="3200" dirty="0" smtClean="0">
                <a:ea typeface="Arial Narrow"/>
                <a:cs typeface="Arial Narrow"/>
                <a:sym typeface="Arial Narrow"/>
              </a:rPr>
              <a:t>                                      </a:t>
            </a:r>
            <a:r>
              <a:rPr lang="uk-UA" sz="3200" dirty="0" err="1" smtClean="0">
                <a:ea typeface="Arial Narrow"/>
                <a:cs typeface="Arial Narrow"/>
                <a:sym typeface="Arial Narrow"/>
              </a:rPr>
              <a:t>-лабораторні</a:t>
            </a:r>
            <a:r>
              <a:rPr lang="uk-UA" sz="3200" dirty="0" smtClean="0">
                <a:ea typeface="Arial Narrow"/>
                <a:cs typeface="Arial Narrow"/>
                <a:sym typeface="Arial Narrow"/>
              </a:rPr>
              <a:t> досліди;</a:t>
            </a:r>
          </a:p>
          <a:p>
            <a:pPr lvl="0" algn="ctr">
              <a:buSzPct val="25000"/>
            </a:pPr>
            <a:r>
              <a:rPr lang="uk-UA" sz="3200" dirty="0" smtClean="0">
                <a:ea typeface="Arial Narrow"/>
                <a:cs typeface="Arial Narrow"/>
                <a:sym typeface="Arial Narrow"/>
              </a:rPr>
              <a:t>                          -демонстрації.</a:t>
            </a:r>
          </a:p>
          <a:p>
            <a:pPr lvl="0" algn="ctr">
              <a:buSzPct val="25000"/>
            </a:pPr>
            <a:endParaRPr lang="ru-RU" sz="3200" b="1" dirty="0">
              <a:ea typeface="Arial Narrow"/>
              <a:cs typeface="Arial Narrow"/>
              <a:sym typeface="Arial Narrow"/>
            </a:endParaRPr>
          </a:p>
        </p:txBody>
      </p:sp>
      <p:pic>
        <p:nvPicPr>
          <p:cNvPr id="10" name="Рисунок 9" descr="H:\2019-01-18 09.32.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86012"/>
            <a:ext cx="2590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2019-01-18 12.36.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2867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228600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uk-UA" sz="3200" b="1" dirty="0" smtClean="0">
                <a:ea typeface="Arial Narrow"/>
                <a:cs typeface="Arial Narrow"/>
                <a:sym typeface="Arial Narrow"/>
              </a:rPr>
              <a:t>Розв’язування експериментальних задач</a:t>
            </a:r>
          </a:p>
          <a:p>
            <a:pPr lvl="0" algn="ctr">
              <a:buSzPct val="25000"/>
            </a:pPr>
            <a:endParaRPr lang="uk-UA" sz="3200" b="1" dirty="0" smtClean="0">
              <a:ea typeface="Arial Narrow"/>
              <a:cs typeface="Arial Narrow"/>
              <a:sym typeface="Arial Narrow"/>
            </a:endParaRPr>
          </a:p>
          <a:p>
            <a:pPr lvl="0" algn="ctr">
              <a:buSzPct val="25000"/>
            </a:pPr>
            <a:r>
              <a:rPr lang="uk-UA" sz="2800" dirty="0" smtClean="0">
                <a:ea typeface="Arial Narrow"/>
                <a:cs typeface="Arial Narrow"/>
                <a:sym typeface="Arial Narrow"/>
              </a:rPr>
              <a:t>Під час виконання цього завдання учні опановують наступні етапи дослідження: постановка проблеми – побудова гіпотези – проектування досліду – складання плану експерименту – здійснення експерименту – оформлення результатів – формулювання відповідей,висновки</a:t>
            </a:r>
          </a:p>
          <a:p>
            <a:pPr lvl="0" algn="ctr">
              <a:buSzPct val="25000"/>
            </a:pPr>
            <a:endParaRPr lang="ru-RU" sz="3200" b="1" dirty="0" smtClean="0">
              <a:ea typeface="Arial Narrow"/>
              <a:cs typeface="Arial Narrow"/>
              <a:sym typeface="Arial Narrow"/>
            </a:endParaRPr>
          </a:p>
          <a:p>
            <a:pPr lvl="0" algn="ctr">
              <a:buSzPct val="25000"/>
            </a:pPr>
            <a:endParaRPr lang="ru-RU" sz="28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Shape 343"/>
          <p:cNvSpPr txBox="1"/>
          <p:nvPr/>
        </p:nvSpPr>
        <p:spPr>
          <a:xfrm>
            <a:off x="2857488" y="1571612"/>
            <a:ext cx="1573211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endParaRPr lang="ru-RU" sz="2400" b="1" i="0" u="none" strike="noStrike" cap="none" baseline="0" dirty="0">
              <a:solidFill>
                <a:srgbClr val="7030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" name="Рисунок 12" descr="H:\2019-01-18 12.43.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86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:\2019-01-18 09.33.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Домашній експеримент</a:t>
            </a:r>
          </a:p>
          <a:p>
            <a:pPr algn="ctr"/>
            <a:r>
              <a:rPr lang="uk-UA" sz="2800" dirty="0" smtClean="0"/>
              <a:t>Для його використання потрібні доступні і переважно безпечні реактиви. Це засоби побутової хімії, лікарські препарати, харчові продукти. Під час проведення домашнього експерименту учні мобілізують свої знання, уміння й навички, шукають простіші, зручніші шляхи для розв’язання проблеми, користуються додатковою літературою та </a:t>
            </a:r>
            <a:r>
              <a:rPr lang="uk-UA" sz="2800" dirty="0" err="1" smtClean="0"/>
              <a:t>інтернетом</a:t>
            </a:r>
            <a:r>
              <a:rPr lang="uk-UA" sz="2800" i="1" dirty="0" smtClean="0">
                <a:solidFill>
                  <a:srgbClr val="C00000"/>
                </a:solidFill>
              </a:rPr>
              <a:t>.</a:t>
            </a:r>
            <a:endParaRPr lang="uk-UA" sz="2800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05000" cy="18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981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Метод проектів </a:t>
            </a:r>
          </a:p>
          <a:p>
            <a:pPr algn="ctr"/>
            <a:r>
              <a:rPr lang="uk-UA" sz="2800" dirty="0" smtClean="0"/>
              <a:t>Цей метод робить учня не об’єктом,на який спрямована навчальна активність вчителя, а суб’єктом процесу навчання, оскільки для вирішення поставленої задачі дії за зразком недостатньо, необхідно проявити ініціативу пошуку, освоєнні і застосуванні нових знань. В ході роботи над проектом розвиваються пізнавальні інтереси учнів, вміння самостійно використовувати свої знання,орієнтуватися в інформаційному просторі, формується критичне мислення.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6324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buClr>
                <a:schemeClr val="dk1"/>
              </a:buClr>
              <a:buSzPct val="25000"/>
            </a:pPr>
            <a:r>
              <a:rPr lang="ru-RU" sz="2000" b="1" dirty="0" smtClean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ru-RU" sz="2000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655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H:\екологія олімпіада\IMG_20181022_124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2362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екологія олімпіада\IMG_20181022_133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86400" y="4343400"/>
            <a:ext cx="32004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381000"/>
            <a:ext cx="5097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Позакласна робота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Одним із напрямків розвитку творчої особистості учня є позакласна дослідницька діяльність, коли учні беруть участь у проведенні колективних та індивідуальних досліджень, творчих змагань, конкурсів. Позакласна робота викликає бажання поділитися своїми відкриттями та дослідженнями з однолітками, заохочує  до вивчення основ наук.</a:t>
            </a:r>
          </a:p>
        </p:txBody>
      </p:sp>
      <p:pic>
        <p:nvPicPr>
          <p:cNvPr id="4" name="Рисунок 3" descr="D:\IMG_20180914_115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IMG_20180914_114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652</TotalTime>
  <Words>562</Words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Глюкоза</dc:title>
  <dc:creator>VIT</dc:creator>
  <cp:lastModifiedBy>VIT</cp:lastModifiedBy>
  <cp:revision>103</cp:revision>
  <dcterms:created xsi:type="dcterms:W3CDTF">2019-01-03T15:35:59Z</dcterms:created>
  <dcterms:modified xsi:type="dcterms:W3CDTF">2019-02-04T05:30:47Z</dcterms:modified>
</cp:coreProperties>
</file>