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4"/>
  </p:notesMasterIdLst>
  <p:sldIdLst>
    <p:sldId id="291" r:id="rId2"/>
    <p:sldId id="273" r:id="rId3"/>
    <p:sldId id="283" r:id="rId4"/>
    <p:sldId id="286" r:id="rId5"/>
    <p:sldId id="284" r:id="rId6"/>
    <p:sldId id="299" r:id="rId7"/>
    <p:sldId id="277" r:id="rId8"/>
    <p:sldId id="287" r:id="rId9"/>
    <p:sldId id="296" r:id="rId10"/>
    <p:sldId id="302" r:id="rId11"/>
    <p:sldId id="304" r:id="rId12"/>
    <p:sldId id="300" r:id="rId13"/>
    <p:sldId id="301" r:id="rId14"/>
    <p:sldId id="282" r:id="rId15"/>
    <p:sldId id="293" r:id="rId16"/>
    <p:sldId id="278" r:id="rId17"/>
    <p:sldId id="289" r:id="rId18"/>
    <p:sldId id="280" r:id="rId19"/>
    <p:sldId id="297" r:id="rId20"/>
    <p:sldId id="298" r:id="rId21"/>
    <p:sldId id="290" r:id="rId22"/>
    <p:sldId id="281" r:id="rId23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196F3"/>
    <a:srgbClr val="BBDEFB"/>
    <a:srgbClr val="64B5F6"/>
    <a:srgbClr val="FF9800"/>
    <a:srgbClr val="E3F2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4" autoAdjust="0"/>
    <p:restoredTop sz="90053" autoAdjust="0"/>
  </p:normalViewPr>
  <p:slideViewPr>
    <p:cSldViewPr>
      <p:cViewPr varScale="1">
        <p:scale>
          <a:sx n="104" d="100"/>
          <a:sy n="104" d="100"/>
        </p:scale>
        <p:origin x="-20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E2A81BB-1F91-4A42-B9BE-2FA10406E6D0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A42E41D-C65F-4D82-A5BC-788FE28E3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862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E622BB-230A-420C-97A3-EFAD068D20DB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162D56-3907-41AD-A8FF-E2559DBA1A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681501-B41E-4632-8471-C002FFBAF528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D65604-F1C0-4249-B63F-485290ED87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90CE5F-9FDB-400B-B316-40469ECBC7EA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E9E111-8E65-40DC-8361-4121E8FB06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6E7329-F02E-4956-B0A6-AAE416DC12CB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99053E-307E-424A-98FE-7D76E63A51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8503F8-7844-40A3-9637-0F21360400A0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CD32F6-AD03-4A3B-85FA-D4A4ABE387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3000C2-9EE3-4527-9F16-2108A420C4EB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6BA50F-7197-46CD-A530-ADEA879C04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F74AC6-4A3A-4EF6-AED9-A663F45F42F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46A3E6-3A9C-4550-AB33-7172250D0A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A15D7-1386-49D0-A879-E0A66950CFC3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67FFCB-04D3-4F2E-8BCA-1D6AFC0F44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C340EA-909F-429F-9BFE-FEC18AB3C1C7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394D38-2A77-4071-BF73-F590F46930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E3099A-A133-4BE4-B860-948FA6D598C1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36A522-7250-4244-B1C5-60B090F059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C787EF-5981-4C02-B2FA-4A1AE04417A8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843EF1-3C5B-4238-AA16-269021C9DC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C480A50-C299-4B96-91D6-BA55E2EA0E39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457FFD87-2247-49DA-BD95-C7AAF8424E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465891B-047E-49BA-9FA4-8D3A414BF48E}"/>
              </a:ext>
            </a:extLst>
          </p:cNvPr>
          <p:cNvSpPr/>
          <p:nvPr/>
        </p:nvSpPr>
        <p:spPr>
          <a:xfrm>
            <a:off x="323528" y="2420888"/>
            <a:ext cx="3097212" cy="4289715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Аналітичний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Травень-червень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Планувальний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Липень-серпень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Вересень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вересень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3156" y="1268760"/>
            <a:ext cx="9147156" cy="936104"/>
          </a:xfrm>
          <a:prstGeom prst="rect">
            <a:avLst/>
          </a:prstGeom>
          <a:solidFill>
            <a:srgbClr val="2196F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268760"/>
            <a:ext cx="9144000" cy="93610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Стратегія </a:t>
            </a: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розвитку опорного закладу </a:t>
            </a:r>
            <a:r>
              <a:rPr lang="uk-UA" sz="24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«Малівська ЗОШ І – ІІІ ст.» на </a:t>
            </a: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2020 – </a:t>
            </a:r>
            <a:r>
              <a:rPr lang="uk-UA" sz="24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2026 </a:t>
            </a: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рр.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2080" y="260648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ЗАТВЕРДЖУЮ</a:t>
            </a:r>
          </a:p>
          <a:p>
            <a:r>
              <a:rPr lang="uk-UA" sz="1400" dirty="0" smtClean="0"/>
              <a:t>Директор ОЗ </a:t>
            </a:r>
            <a:r>
              <a:rPr lang="uk-UA" sz="1400" dirty="0" err="1" smtClean="0"/>
              <a:t>“Малівська</a:t>
            </a:r>
            <a:r>
              <a:rPr lang="uk-UA" sz="1400" dirty="0" smtClean="0"/>
              <a:t> ЗОШ І – ІІІ </a:t>
            </a:r>
            <a:r>
              <a:rPr lang="uk-UA" sz="1400" dirty="0" err="1" smtClean="0"/>
              <a:t>ст.”</a:t>
            </a:r>
            <a:endParaRPr lang="uk-UA" sz="1400" dirty="0" smtClean="0"/>
          </a:p>
          <a:p>
            <a:r>
              <a:rPr lang="uk-UA" sz="1400" dirty="0" smtClean="0"/>
              <a:t>_______________ Галина ЯКИМОВИЧ</a:t>
            </a:r>
          </a:p>
          <a:p>
            <a:r>
              <a:rPr lang="uk-UA" sz="1400" dirty="0" smtClean="0"/>
              <a:t>28 </a:t>
            </a:r>
            <a:r>
              <a:rPr lang="uk-UA" sz="1400" dirty="0" smtClean="0"/>
              <a:t>серпня 2020</a:t>
            </a:r>
            <a:endParaRPr lang="uk-UA" sz="1400" dirty="0"/>
          </a:p>
        </p:txBody>
      </p:sp>
      <p:pic>
        <p:nvPicPr>
          <p:cNvPr id="1026" name="Picture 2" descr="D:\Фото\Шко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492896"/>
            <a:ext cx="5376597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6551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14356"/>
            <a:ext cx="8568952" cy="1285884"/>
          </a:xfrm>
          <a:prstGeom prst="rect">
            <a:avLst/>
          </a:prstGeom>
          <a:solidFill>
            <a:srgbClr val="E3F2FD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Освітнє середовище опорного 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закладу </a:t>
            </a:r>
          </a:p>
          <a:p>
            <a:pPr algn="ctr">
              <a:defRPr/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Створення освітнього середовища, вільного від будь-яких форм насильства і дискримінації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uk-UA" sz="3200" b="1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988839"/>
          <a:ext cx="8496943" cy="4493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3594"/>
                <a:gridCol w="977523"/>
                <a:gridCol w="2255826"/>
              </a:tblGrid>
              <a:tr h="476395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Оприлюднення та ознайомлення учасників освітнього процесу з правилами поведінки в ЗО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2020р.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Директор ОЗ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ЗФ, ЗНВР, ЗНР,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</a:tr>
              <a:tr h="726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Аналіз причин відсутності здобувачів освіти на заняттях та вжиття відповідних заходів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щоденно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Директор ОЗ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ЗФ, ЗНВР, ЗНР, </a:t>
                      </a: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оціально – психологічна служба ОЗ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</a:tr>
              <a:tr h="726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Своєчасне реагування на випадки </a:t>
                      </a:r>
                      <a:r>
                        <a:rPr lang="uk-UA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булінгу 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відповідно до алгоритму дій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постійно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Директор ОЗ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ЗФ, ЗНВР, ЗНР, </a:t>
                      </a: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оціально – психологічна служба ОЗ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</a:tr>
              <a:tr h="513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Здійснення системної роботи з виявлення, реагування та запобігання боулінгу, іншому насильству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</a:t>
                      </a:r>
                      <a:r>
                        <a:rPr lang="uk-UA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йно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Соціально – психологічна служба ОЗ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</a:tr>
              <a:tr h="440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Удосконалення системи виховної та профілактичної роботи закладу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постійно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ЗНВР, с</a:t>
                      </a:r>
                      <a:r>
                        <a:rPr lang="uk-UA" sz="14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оціально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психологічна служба ОЗ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</a:tr>
              <a:tr h="513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Забезпечення організації змістовного дозвілля й відпочинку учнів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2020р.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uk-UA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uk-UA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ЗНВР,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педагог-орган</a:t>
                      </a:r>
                      <a:r>
                        <a:rPr lang="uk-UA" sz="14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ізатор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</a:tr>
              <a:tr h="513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Здійснення заходів із запобігання порушення правил поведінки, прийнятих у закладі освіти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постійно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Директор ОЗ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ЗФ, ЗНВР, ЗНР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709" marR="22709" marT="5322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3382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268759"/>
          <a:ext cx="8496943" cy="468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3594"/>
                <a:gridCol w="977523"/>
                <a:gridCol w="2255826"/>
              </a:tblGrid>
              <a:tr h="562940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Здійснення заходів із запобігання порушення правил поведінки, прийнятих у закладі освіти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постійно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Директор ОЗ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ЗФ, ЗНВР, ЗНР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</a:tr>
              <a:tr h="87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Налагодження правової пропаганди й освіти, </a:t>
                      </a:r>
                      <a:r>
                        <a:rPr lang="uk-UA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антибулінгової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кампанії через наочну агітацію та шкільний </a:t>
                      </a:r>
                      <a:r>
                        <a:rPr lang="uk-UA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пресцентр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2020р.-2021р.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ЗНВР, с</a:t>
                      </a: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оціально – психологічна служба ОЗ, </a:t>
                      </a: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педагог-орган</a:t>
                      </a: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ізатор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</a:tr>
              <a:tr h="857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Розробка та реалізація проекту «Заклад освіти – толерантне середовище. Стоп </a:t>
                      </a:r>
                      <a:r>
                        <a:rPr lang="uk-UA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булінг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!»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2020р.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ЗНВР, с</a:t>
                      </a: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оціально – психологічна служба ОЗ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</a:tr>
              <a:tr h="607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Удосконалення системи учнівського самоврядування на засадах педагогіки партнерства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постійно</a:t>
                      </a:r>
                      <a:r>
                        <a:rPr lang="uk-UA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ЗНВР, </a:t>
                      </a: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педагог-орган</a:t>
                      </a: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ізатор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</a:tr>
              <a:tr h="586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Організація роботи не менше шести різнорівневих гуртків за програмою позашкільної освіти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щороку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Директор ОЗ, </a:t>
                      </a: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ЗНВР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</a:tr>
              <a:tr h="607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Організація роботи групи продовженого дня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щороку</a:t>
                      </a:r>
                      <a:r>
                        <a:rPr lang="uk-UA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Директор ОЗ,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ЗНР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09" marR="22709" marT="5322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3382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338" y="836712"/>
            <a:ext cx="8569325" cy="398809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Освітнє середовище опорного закладу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5731" y="2326536"/>
            <a:ext cx="8273106" cy="4126800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8189070"/>
              </p:ext>
            </p:extLst>
          </p:nvPr>
        </p:nvGraphicFramePr>
        <p:xfrm>
          <a:off x="467544" y="2564904"/>
          <a:ext cx="8273106" cy="362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2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5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12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9138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Розпочати впровадження </a:t>
                      </a: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в опорній школі інклюзивного навчання учнів з особливими освітніми потребами. Надавання методичної та консультативної допомоги вчителям, які працюють з даною категорією дітей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 </a:t>
                      </a:r>
                      <a:r>
                        <a:rPr lang="uk-UA" sz="12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(за потребою)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Директор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5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Забезпечення інклюзивних класів асистентами вчителів,  іншими фахівцями для реалізації інклюзивного навчання (у разі потреби)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потреби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1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Створення, постійне поповнення та уточнення окружної бази даних дітей з особливими освітніми  потребами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Соціальний педагог,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практичний психолог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5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Організація курсової підготовки  педагогічних кадрів для ефективного здійснення інклюзивного навчання та забезпечення </a:t>
                      </a:r>
                      <a:r>
                        <a:rPr lang="uk-UA" sz="1200" kern="50" dirty="0" err="1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корекційного</a:t>
                      </a: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 компоненту індивідуальної форми навчання.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(за потребою)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Відділ освіти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 dirty="0" err="1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Переформатування</a:t>
                      </a: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 бібліотеки закладу в інформаційно-ресурсний осередок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2020-2021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Бібліотекар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 err="1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Інженер-електронік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75731" y="1484783"/>
            <a:ext cx="83533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599" y="1484784"/>
            <a:ext cx="777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мотивуючого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</a:t>
            </a:r>
          </a:p>
        </p:txBody>
      </p:sp>
    </p:spTree>
    <p:extLst>
      <p:ext uri="{BB962C8B-B14F-4D97-AF65-F5344CB8AC3E}">
        <p14:creationId xmlns:p14="http://schemas.microsoft.com/office/powerpoint/2010/main" xmlns="" val="419186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338" y="836713"/>
            <a:ext cx="8569325" cy="720080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Освітнє середовище опорного закладу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060848"/>
            <a:ext cx="8784976" cy="4648776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0394854"/>
              </p:ext>
            </p:extLst>
          </p:nvPr>
        </p:nvGraphicFramePr>
        <p:xfrm>
          <a:off x="395536" y="2852935"/>
          <a:ext cx="8353300" cy="2673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46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66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1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3975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6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Забезпечення належного рівня роботи учасників освітнього процесу в закладі освіти на ЕОП </a:t>
                      </a:r>
                      <a:r>
                        <a:rPr lang="en-US" sz="14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NZ.UA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2020-2026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Адміністрація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33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Сприяння розвитку  </a:t>
                      </a:r>
                      <a:r>
                        <a:rPr lang="en-US" sz="14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STEM</a:t>
                      </a:r>
                      <a:r>
                        <a:rPr lang="uk-UA" sz="14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- освіти: аналіз результативності процесу і динаміки розвитку, шляхи підвищення ефективності упровадження інновацій.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ЗНР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ЗФ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95536" y="1772816"/>
            <a:ext cx="8461127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599" y="1772816"/>
            <a:ext cx="7885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b="1" dirty="0"/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Наскрізне застосування ІКТ, створення базової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платформи з навчальними та методичними матеріалами для учнів, батьків, вчителів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924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646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Пріоритети розвитку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337" y="1052736"/>
            <a:ext cx="8569325" cy="1296987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32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Система оцінювання здобувачів освіти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338" y="2564904"/>
            <a:ext cx="8569325" cy="3888284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en-US" sz="2400" b="1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defRPr/>
            </a:pPr>
            <a:r>
              <a:rPr lang="uk-UA" sz="24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Завдання для розвитку пріоритету: </a:t>
            </a:r>
            <a:endParaRPr lang="en-US" sz="2400" b="1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2900" indent="-342900">
              <a:defRPr/>
            </a:pPr>
            <a:endParaRPr lang="uk-UA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 Наявність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відкритої, прозорої і зрозумілої для учнів системи оцінювання їх навчальних досягнень.</a:t>
            </a:r>
          </a:p>
          <a:p>
            <a:pPr marL="457200" indent="-457200"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Застосування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внутрішнього моніторингу, що передбачає систематичне відстеження та коригування результатів навчання кожного учня.</a:t>
            </a:r>
          </a:p>
          <a:p>
            <a:pPr marL="457200" indent="-457200"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Спрямованість системи оцінювання на формування у учнів відповідальності за результати свого навчання, здатності до </a:t>
            </a:r>
            <a:r>
              <a:rPr lang="uk-UA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самооцінювання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uk-UA" sz="2400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89635"/>
            <a:ext cx="8569325" cy="539165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32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  Система оцінювання здобувачів освіти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988840"/>
            <a:ext cx="8712968" cy="4608512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4953174"/>
              </p:ext>
            </p:extLst>
          </p:nvPr>
        </p:nvGraphicFramePr>
        <p:xfrm>
          <a:off x="323528" y="1772815"/>
          <a:ext cx="8568952" cy="490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8201"/>
                <a:gridCol w="1590532"/>
                <a:gridCol w="1670219"/>
              </a:tblGrid>
              <a:tr h="373243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Droid Sans Fallback"/>
                          <a:cs typeface="Times New Roman"/>
                        </a:rPr>
                        <a:t> </a:t>
                      </a: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Впровадження </a:t>
                      </a:r>
                      <a:r>
                        <a:rPr lang="uk-UA" sz="1200" kern="50" dirty="0">
                          <a:latin typeface="Times New Roman"/>
                          <a:ea typeface="Droid Sans Fallback"/>
                          <a:cs typeface="Times New Roman"/>
                        </a:rPr>
                        <a:t>та використання системи оцінювання, спрямованої на реалізацію системи </a:t>
                      </a:r>
                      <a:r>
                        <a:rPr lang="uk-UA" sz="1200" kern="50" dirty="0" err="1">
                          <a:latin typeface="Times New Roman"/>
                          <a:ea typeface="Droid Sans Fallback"/>
                          <a:cs typeface="Times New Roman"/>
                        </a:rPr>
                        <a:t>компетентнісного</a:t>
                      </a:r>
                      <a:r>
                        <a:rPr lang="uk-UA" sz="1200" kern="50" dirty="0">
                          <a:latin typeface="Times New Roman"/>
                          <a:ea typeface="Droid Sans Fallback"/>
                          <a:cs typeface="Times New Roman"/>
                        </a:rPr>
                        <a:t> підходу до навчання здобувачів освіти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2020-2026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Droid Sans Fallback"/>
                          <a:cs typeface="Times New Roman"/>
                        </a:rPr>
                        <a:t>ЗНР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dirty="0">
                          <a:latin typeface="Times New Roman"/>
                          <a:ea typeface="Droid Sans Fallback"/>
                          <a:cs typeface="Times New Roman"/>
                        </a:rPr>
                        <a:t>             </a:t>
                      </a:r>
                      <a:r>
                        <a:rPr lang="uk-UA" sz="1200" dirty="0" smtClean="0">
                          <a:latin typeface="Times New Roman"/>
                          <a:ea typeface="Droid Sans Fallback"/>
                          <a:cs typeface="Times New Roman"/>
                        </a:rPr>
                        <a:t>        </a:t>
                      </a:r>
                      <a:r>
                        <a:rPr lang="uk-UA" sz="1200" dirty="0">
                          <a:latin typeface="Times New Roman"/>
                          <a:ea typeface="Droid Sans Fallback"/>
                          <a:cs typeface="Times New Roman"/>
                        </a:rPr>
                        <a:t>ЗФ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7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>
                          <a:latin typeface="Times New Roman"/>
                          <a:ea typeface="Droid Sans Fallback"/>
                          <a:cs typeface="Times New Roman"/>
                        </a:rPr>
                        <a:t>Оприлюднення інформації про критерії, правила та процедури оцінювання навчальних досягнень здобувачів освіти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200" kern="50" dirty="0"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ЗНР, ЗФ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>
                          <a:latin typeface="Times New Roman"/>
                          <a:ea typeface="Droid Sans Fallback"/>
                          <a:cs typeface="Times New Roman"/>
                        </a:rPr>
                        <a:t>Забезпечення системи об’єктивного та справедливого оцінювання навчальних досягнень учнів відповідно до чинних критеріїв.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uk-UA" sz="1200" kern="50" dirty="0"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ЗНР, ЗФ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uk-UA" sz="1200" kern="50" dirty="0"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 </a:t>
                      </a:r>
                      <a:r>
                        <a:rPr lang="uk-UA" sz="1200" kern="50" dirty="0">
                          <a:latin typeface="Times New Roman"/>
                          <a:ea typeface="Droid Sans Fallback"/>
                          <a:cs typeface="Times New Roman"/>
                        </a:rPr>
                        <a:t>Систематичний моніторинг результатів навчальних досягнень учнів.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uk-UA" sz="1200" kern="50" dirty="0"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ЗНР, ЗФ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uk-UA" sz="1200" kern="50" dirty="0">
                        <a:latin typeface="Times New Roman"/>
                        <a:ea typeface="Droid Sans Fallback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>
                          <a:latin typeface="Times New Roman"/>
                          <a:ea typeface="Droid Sans Fallback"/>
                          <a:cs typeface="Times New Roman"/>
                        </a:rPr>
                        <a:t>Здійснення аналізу результатів моніторингу навчальних досягнень здобувачів освіти за результатами моніторингу.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ЗНР, ЗФ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 dirty="0">
                          <a:latin typeface="Times New Roman"/>
                          <a:ea typeface="Droid Sans Fallback"/>
                          <a:cs typeface="Times New Roman"/>
                        </a:rPr>
                        <a:t>Відстеження особистісного поступу, формування позитивної самооцінки  здобувачів освіти.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ЗНР, ЗФ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Сприяння </a:t>
                      </a:r>
                      <a:r>
                        <a:rPr lang="uk-UA" sz="1200" kern="50" dirty="0">
                          <a:latin typeface="Times New Roman"/>
                          <a:ea typeface="Droid Sans Fallback"/>
                          <a:cs typeface="Times New Roman"/>
                        </a:rPr>
                        <a:t>формування у </a:t>
                      </a: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kern="50" dirty="0">
                          <a:latin typeface="Times New Roman"/>
                          <a:ea typeface="Droid Sans Fallback"/>
                          <a:cs typeface="Times New Roman"/>
                        </a:rPr>
                        <a:t>здобувачів освіти відповідального ставлення до результатів навчання.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ЗНР, ЗФ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>
                          <a:latin typeface="Times New Roman"/>
                          <a:ea typeface="Droid Sans Fallback"/>
                          <a:cs typeface="Times New Roman"/>
                        </a:rPr>
                        <a:t>Надання педагогічними працівниками учням необхідної допомоги в навчальній діяльності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ЗНР, ЗФ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50" dirty="0">
                          <a:latin typeface="Times New Roman"/>
                          <a:ea typeface="Droid Sans Fallback"/>
                          <a:cs typeface="Times New Roman"/>
                        </a:rPr>
                        <a:t>Забезпечення оцінювання та </a:t>
                      </a:r>
                      <a:r>
                        <a:rPr lang="uk-UA" sz="1200" kern="50" dirty="0" err="1">
                          <a:latin typeface="Times New Roman"/>
                          <a:ea typeface="Droid Sans Fallback"/>
                          <a:cs typeface="Times New Roman"/>
                        </a:rPr>
                        <a:t>самооцінювання</a:t>
                      </a:r>
                      <a:r>
                        <a:rPr lang="uk-UA" sz="1200" kern="50" dirty="0">
                          <a:latin typeface="Times New Roman"/>
                          <a:ea typeface="Droid Sans Fallback"/>
                          <a:cs typeface="Times New Roman"/>
                        </a:rPr>
                        <a:t> результатів діяльності здобувачів освіти.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50" dirty="0" smtClean="0">
                          <a:latin typeface="Times New Roman"/>
                          <a:ea typeface="Droid Sans Fallback"/>
                          <a:cs typeface="Times New Roman"/>
                        </a:rPr>
                        <a:t>Щорічно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ЗНР, ЗФ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219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90646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Пріоритети розвитку</a:t>
            </a:r>
          </a:p>
        </p:txBody>
      </p:sp>
      <p:sp>
        <p:nvSpPr>
          <p:cNvPr id="12" name="Прямоугольник 3"/>
          <p:cNvSpPr/>
          <p:nvPr/>
        </p:nvSpPr>
        <p:spPr>
          <a:xfrm>
            <a:off x="287338" y="1052737"/>
            <a:ext cx="8569325" cy="1008111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Новий учитель нової української школи</a:t>
            </a:r>
          </a:p>
          <a:p>
            <a:pPr algn="ctr">
              <a:defRPr/>
            </a:pPr>
            <a:r>
              <a:rPr lang="uk-UA" sz="28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 ( педагогічна діяльність педпрацівників)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5"/>
          <p:cNvSpPr/>
          <p:nvPr/>
        </p:nvSpPr>
        <p:spPr>
          <a:xfrm>
            <a:off x="287338" y="2636838"/>
            <a:ext cx="8569325" cy="3887787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uk-UA" sz="24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Завдання для розвитку пріоритету</a:t>
            </a:r>
            <a:r>
              <a:rPr lang="en-US" sz="24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:</a:t>
            </a:r>
            <a:endParaRPr lang="uk-UA" sz="2400" b="1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FontTx/>
              <a:buAutoNum type="arabicPeriod"/>
              <a:defRPr/>
            </a:pPr>
            <a:r>
              <a:rPr lang="uk-UA" sz="20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Створенння</a:t>
            </a: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освітнього порталу із методичними та дидактичними матеріалами, мультимедійними підручниками та інтерактивними онлайн-ресурсами.</a:t>
            </a:r>
          </a:p>
          <a:p>
            <a:pPr algn="just">
              <a:buFontTx/>
              <a:buAutoNum type="arabicPeriod"/>
              <a:defRPr/>
            </a:pPr>
            <a:r>
              <a:rPr lang="ru-RU" sz="20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внутрішнього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забезпечення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якості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освіти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в опорному </a:t>
            </a:r>
            <a:r>
              <a:rPr lang="ru-RU" sz="20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закладі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.</a:t>
            </a:r>
          </a:p>
          <a:p>
            <a:pPr algn="just">
              <a:defRPr/>
            </a:pP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3. Ефективність планування педагогічними працівниками своєї діяльності, використання сучасних освітніх підходів до організації освітнього процесу з метою формування ключових компетентностей учнів.</a:t>
            </a:r>
          </a:p>
          <a:p>
            <a:pPr algn="just">
              <a:defRPr/>
            </a:pP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4.Стимулювання вчителів до участі у професійних конкурсах, семінарах, </a:t>
            </a:r>
            <a:r>
              <a:rPr lang="uk-UA" sz="20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вебінарах</a:t>
            </a: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онлайн-курсах, конференціях. </a:t>
            </a:r>
            <a:endParaRPr lang="uk-UA" sz="2000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5 Організація педагогічної діяльності та навчання учнів на засадах академічної доброчесності.</a:t>
            </a:r>
            <a:endParaRPr lang="uk-UA" sz="20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defRPr/>
            </a:pP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6. Налагодження співпраці з учнями</a:t>
            </a:r>
            <a:r>
              <a:rPr lang="uk-UA" sz="20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батьками</a:t>
            </a:r>
            <a:r>
              <a:rPr lang="uk-UA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працівниками ЗО.</a:t>
            </a:r>
          </a:p>
          <a:p>
            <a:pPr algn="just">
              <a:buFontTx/>
              <a:buAutoNum type="arabicPeriod"/>
              <a:defRPr/>
            </a:pPr>
            <a:endParaRPr lang="uk-UA" sz="14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89635"/>
            <a:ext cx="8569325" cy="1017587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Новий учитель нової української школи</a:t>
            </a:r>
          </a:p>
          <a:p>
            <a:pPr algn="ctr">
              <a:defRPr/>
            </a:pPr>
            <a:r>
              <a:rPr lang="uk-UA" sz="3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 ( педагогічна діяльність педпрацівників)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326536"/>
            <a:ext cx="8569325" cy="4383088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3207905"/>
              </p:ext>
            </p:extLst>
          </p:nvPr>
        </p:nvGraphicFramePr>
        <p:xfrm>
          <a:off x="467543" y="2268709"/>
          <a:ext cx="8136904" cy="4288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169"/>
                <a:gridCol w="1204919"/>
                <a:gridCol w="1842816"/>
              </a:tblGrid>
              <a:tr h="543487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9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Застосування педагогічними працівниками освітніх технологій, спрямованих на формування ключових компетентностей і наскрізних умінь здобувачів освіти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2020-2026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Адміністрація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Впровадження електронного документообігу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Адміністрація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Створення та використання педагогічними працівниками власних освітніх ресурсів, оприлюднення методичних розробок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2020-2026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Адміністрація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3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Здійснення інноваційної освітньої діяльності,  участь у освітніх проєктах, залучення педпрацівників до роботи як освітніх експертів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2020-2026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Адміністрація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Організація педагогічної діяльності та навчання здобувачів освіти на засадах академічної доброчесності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2020-2026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Адміністрація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Діяльність усіх ланок закладу освіти на засадах педагогіки партнерства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 smtClean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2020-2026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r>
                        <a:rPr lang="uk-UA" sz="1400" kern="50" dirty="0">
                          <a:effectLst/>
                          <a:latin typeface="Times New Roman"/>
                          <a:ea typeface="Droid Sans Fallback"/>
                          <a:cs typeface="Times New Roman"/>
                        </a:rPr>
                        <a:t>Адміністрація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0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366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Пріоритети розвитку</a:t>
            </a:r>
          </a:p>
        </p:txBody>
      </p:sp>
      <p:sp>
        <p:nvSpPr>
          <p:cNvPr id="12" name="Прямоугольник 3"/>
          <p:cNvSpPr/>
          <p:nvPr/>
        </p:nvSpPr>
        <p:spPr>
          <a:xfrm>
            <a:off x="179512" y="1124744"/>
            <a:ext cx="8677151" cy="791368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Управлінські процеси закладу </a:t>
            </a:r>
            <a:endParaRPr lang="ru-RU" sz="2800" b="1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5" name="Прямоугольник 5"/>
          <p:cNvSpPr/>
          <p:nvPr/>
        </p:nvSpPr>
        <p:spPr>
          <a:xfrm>
            <a:off x="287338" y="2204864"/>
            <a:ext cx="8569325" cy="4319761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endParaRPr lang="uk-UA" sz="2200" b="1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/>
            <a:endParaRPr lang="uk-UA" sz="2200" b="1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/>
            <a:r>
              <a:rPr lang="uk-UA" sz="2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Завдання для розвитку пріоритету: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1.Наявність стратегії розвитку ЗО</a:t>
            </a:r>
            <a:r>
              <a:rPr lang="uk-UA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. Система </a:t>
            </a:r>
            <a:r>
              <a:rPr lang="uk-UA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планування діяльності закладу. Моніторинг виконання поставлених цілей і завдань</a:t>
            </a:r>
          </a:p>
          <a:p>
            <a:pPr algn="just"/>
            <a:endParaRPr lang="uk-UA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2.Формування відносин довіри, прозорості, дотримання етичних норм</a:t>
            </a:r>
          </a:p>
          <a:p>
            <a:pPr algn="just"/>
            <a:endParaRPr lang="uk-UA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3. Ефективність кадрової політики та забезпечення можливостей для професійного розвитку педагогічних працівників</a:t>
            </a:r>
          </a:p>
          <a:p>
            <a:pPr algn="just"/>
            <a:endParaRPr lang="uk-UA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4.Організація освітнього процесу на засадах </a:t>
            </a:r>
            <a:r>
              <a:rPr lang="uk-UA" dirty="0" err="1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людиноцентризму</a:t>
            </a:r>
            <a:r>
              <a:rPr lang="uk-UA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, прийняття управлінських рішень на основі конструктивної співпраці учасників освітнього процесу, взаємодії закладу освіти з місцевою громадою</a:t>
            </a:r>
          </a:p>
          <a:p>
            <a:endParaRPr lang="uk-UA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5. Формування та забезпечення реалізації політики академічної доброчесності.</a:t>
            </a:r>
          </a:p>
          <a:p>
            <a:pPr algn="just"/>
            <a:endParaRPr lang="uk-UA" sz="2400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338" y="1125539"/>
            <a:ext cx="8569325" cy="791294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Управлінські процеси </a:t>
            </a:r>
            <a:r>
              <a:rPr lang="uk-UA" sz="3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закладу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060848"/>
            <a:ext cx="8784976" cy="4648776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8913200"/>
              </p:ext>
            </p:extLst>
          </p:nvPr>
        </p:nvGraphicFramePr>
        <p:xfrm>
          <a:off x="395535" y="2118155"/>
          <a:ext cx="8461128" cy="4521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23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8189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84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Розроблення, затвердження (схвалення), оприлюднення та запровадження: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Стратегії розвитку закладу освіти;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Річного плану;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-Річного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звіту за результатами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самооцінювання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Положення про внутрішню систему забезпечення якості освітньої діяльності та якості освіти;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-Правил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внутрішнього розпорядку для трудового колективу, учнів, батьків;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-Положення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 академічну доброчесність;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-Положення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 органи громадського самоврядування;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-Режим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роботи закладу освіти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01.09.2020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Щороку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Щороку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Щороку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01.09.20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01.09.20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Щороку 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01.09.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Робоча 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Робоча група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Адміністр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Адміністр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Адміністр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Адміністр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5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Здійснення моніторингу якості освітньої діяльності закладу освіти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Щороку до 01.07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ЗНР,ЗФ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53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Формування бюджетного запиту з врахуванням пропозицій педпрацівників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Щороку до 01.06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Директор, завгосп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749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Фото\Шко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72816"/>
            <a:ext cx="5376597" cy="403244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580112" y="1231900"/>
            <a:ext cx="3097213" cy="2089150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змісту освіти – від надання знань – до формування компетентностей; індивідуальний розвиток особистості через навчання та виховання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Ключові компоненти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стратегії розвитку ОЗ </a:t>
            </a:r>
            <a:r>
              <a:rPr lang="uk-UA" sz="24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«Малівська ЗОШ І - ІІІ ст."»</a:t>
            </a:r>
            <a:endParaRPr lang="uk-UA" sz="2400" b="1" dirty="0">
              <a:solidFill>
                <a:schemeClr val="bg1"/>
              </a:solidFill>
              <a:latin typeface="Bookman Old Style" panose="02050604050505020204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196752"/>
            <a:ext cx="3097212" cy="2089150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сучасного освітнього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 нової  моделі навчального закладу на основі концепції НУШ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581128"/>
            <a:ext cx="3097213" cy="2087563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Наскрізний процес виховання,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дитиноцентризм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педагогіка партнерства, створення дієвої системи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взаємовідповідальності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сім’ї та школи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5963" y="4581525"/>
            <a:ext cx="3097212" cy="2087563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ефективності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управління,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форм державно-громадського управління освітнім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процесом, розвиток системи моніторингових досліджень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8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338" y="1125539"/>
            <a:ext cx="8569325" cy="791294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Управлінські процеси </a:t>
            </a:r>
            <a:r>
              <a:rPr lang="uk-UA" sz="3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закладу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060848"/>
            <a:ext cx="8784976" cy="4648776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5380357"/>
              </p:ext>
            </p:extLst>
          </p:nvPr>
        </p:nvGraphicFramePr>
        <p:xfrm>
          <a:off x="323529" y="2118155"/>
          <a:ext cx="8533135" cy="4178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23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8189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9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Забезпечення змістовного наповнення та вчасне оновлення інформаційних ресурсів закладу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постійно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Відпов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за сайт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ЗНР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Розміщення кошторису, фін звіту про надходження та використання всіх отриманих коштів, товарів, робіт, послуг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 у квартал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Бухгалтер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Комплектування штату педагогічних працівників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щороку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5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Створення умов для постійного підвищення кваліфікації, атестації, сертифікації педагогічних працівників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постійно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ЗНР,ЗНВР,ЗФ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53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Стимулювання професійної діяльності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педпрацівників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результатами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голова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профспілки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045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89635"/>
            <a:ext cx="8784976" cy="755189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Управлінські процеси закладу </a:t>
            </a:r>
            <a:endParaRPr lang="ru-RU" sz="3200" b="1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326536"/>
            <a:ext cx="8784976" cy="4383088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8144726"/>
              </p:ext>
            </p:extLst>
          </p:nvPr>
        </p:nvGraphicFramePr>
        <p:xfrm>
          <a:off x="287338" y="2132856"/>
          <a:ext cx="8569324" cy="4375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36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57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00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9338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5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Проведення оперативних нарад при директорові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щопонеділка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9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Створення умов для формування відкритого освітнього середовища, участь у заходах, проектах ОТГ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постійно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Директор, ЗНВР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ЗФ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22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Сприяння участі громадського самоврядування у діяльності закладу освіти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постійно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Сприяння реалізації індивідуальних освітніх траєкторій учнів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заявами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батьків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ЗНР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ЗФ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2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Забезпечення проведення освітніх та інформаційних заходів, які спрямовані на формування негативного ставлення до корупції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постійно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Директор, ЗНР, ЗФ, ЗНВР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558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Очікуваний результат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розвитку закладу освіти до </a:t>
            </a:r>
            <a:r>
              <a:rPr lang="uk-UA" sz="24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2026 </a:t>
            </a: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року</a:t>
            </a:r>
            <a:endParaRPr lang="ru-RU" sz="2400" b="1" dirty="0">
              <a:solidFill>
                <a:schemeClr val="bg1"/>
              </a:solidFill>
              <a:latin typeface="Bookman Old Style" panose="02050604050505020204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0728"/>
            <a:ext cx="8642350" cy="647700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1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 Змінена структура закладу освіти (гімназія з початковою школою)</a:t>
            </a:r>
            <a:endParaRPr lang="uk-UA" sz="2000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8"/>
            <a:ext cx="8642350" cy="1008063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uk-UA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Забезпечується якісна освіта за новими стандартами через впровадження </a:t>
            </a:r>
            <a:r>
              <a:rPr lang="uk-UA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особистністно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орієнтованого навчання та формування ключових компетентностей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852936"/>
            <a:ext cx="8642350" cy="719137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Сформована система  роботи на засадах партнерства учнів, вчителів, батьків і громадськості, історії та традицій закладу освіти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717032"/>
            <a:ext cx="8642350" cy="719138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uk-UA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Педагогічний колектив – це умотивовані, творчі вчителі, що постійно професійно розвиваються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581128"/>
            <a:ext cx="8642350" cy="719137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uk-UA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Оновлена матеріально-технічна та інформаційно-технологічна база закладу освіти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0072" y="5517232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ПОГОДЖЕНО</a:t>
            </a:r>
            <a:endParaRPr lang="uk-UA" sz="1400" dirty="0" smtClean="0"/>
          </a:p>
          <a:p>
            <a:r>
              <a:rPr lang="uk-UA" sz="1400" dirty="0" smtClean="0"/>
              <a:t>Протокол засідання педагогічної ради</a:t>
            </a:r>
            <a:r>
              <a:rPr lang="uk-UA" sz="1400" dirty="0" smtClean="0"/>
              <a:t> </a:t>
            </a:r>
            <a:r>
              <a:rPr lang="uk-UA" sz="1400" dirty="0" smtClean="0"/>
              <a:t>ОЗ </a:t>
            </a:r>
            <a:r>
              <a:rPr lang="uk-UA" sz="1400" dirty="0" err="1" smtClean="0"/>
              <a:t>“Малівська</a:t>
            </a:r>
            <a:r>
              <a:rPr lang="uk-UA" sz="1400" dirty="0" smtClean="0"/>
              <a:t> ЗОШ І – ІІІ </a:t>
            </a:r>
            <a:r>
              <a:rPr lang="uk-UA" sz="1400" dirty="0" err="1" smtClean="0"/>
              <a:t>ст.”</a:t>
            </a:r>
            <a:endParaRPr lang="uk-UA" sz="1400" dirty="0" smtClean="0"/>
          </a:p>
          <a:p>
            <a:r>
              <a:rPr lang="uk-UA" sz="1400" dirty="0" smtClean="0"/>
              <a:t>28.08.2020 № 9</a:t>
            </a:r>
            <a:endParaRPr lang="uk-UA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Фото\Шко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5376597" cy="4032448"/>
          </a:xfrm>
          <a:prstGeom prst="rect">
            <a:avLst/>
          </a:prstGeom>
          <a:noFill/>
        </p:spPr>
      </p:pic>
      <p:sp>
        <p:nvSpPr>
          <p:cNvPr id="3" name="Прямоугольник 3"/>
          <p:cNvSpPr/>
          <p:nvPr/>
        </p:nvSpPr>
        <p:spPr>
          <a:xfrm>
            <a:off x="1547664" y="1268760"/>
            <a:ext cx="3097213" cy="2232594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безпечного освітнього середовища, наявність спільної мети, чітких цілей і завдань, які розуміють, поділяють та прагнуть виконати всі учасники освітнього процесу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Умови для реалізації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стратегії розвитку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95963" y="1268412"/>
            <a:ext cx="3097212" cy="2232595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в  закладі освіти сприятливого мікроклімату: згуртованість, співробітництво,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комунікативність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підвищення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педмайстерності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581128"/>
            <a:ext cx="3097213" cy="2087563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 організація та здійснення освітнього процесу, зорієнтованого на потреби учня, формування відповідальності учня за результати свого навчання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5963" y="4581525"/>
            <a:ext cx="3097212" cy="2087563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ефективного керівництва та контролю за діяльністю опорного закладу як педагогічної системи, реалізація політики академічної доброчесності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8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0" y="18489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err="1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Самооцінювання</a:t>
            </a: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 якості освітньої діяльності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196752"/>
            <a:ext cx="3313236" cy="2447602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навчальні досягнення учнів, педагогічна діяльність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спостереження за проведенням уроків),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 середовище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безпека,харчування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санстан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A7C40F-11A5-4611-BFEA-63587A57AA84}"/>
              </a:ext>
            </a:extLst>
          </p:cNvPr>
          <p:cNvSpPr/>
          <p:nvPr/>
        </p:nvSpPr>
        <p:spPr>
          <a:xfrm>
            <a:off x="5291212" y="1202768"/>
            <a:ext cx="3457252" cy="2337023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 вчителів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«Школа, у якій я навчаю»;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 учнів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«Моя школа»;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 батьків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«Школа, у якій навчається моя дитина»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0D41D7D-E22A-4AD5-8B0E-FF2061231D76}"/>
              </a:ext>
            </a:extLst>
          </p:cNvPr>
          <p:cNvSpPr/>
          <p:nvPr/>
        </p:nvSpPr>
        <p:spPr>
          <a:xfrm>
            <a:off x="1475656" y="3933056"/>
            <a:ext cx="3241228" cy="2411933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документації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річний план роботи, протоколи засідань педради, виробничих нарад, класні журнали, фінансові документи тощо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B650635-4996-4DC8-B172-32E451986061}"/>
              </a:ext>
            </a:extLst>
          </p:cNvPr>
          <p:cNvSpPr/>
          <p:nvPr/>
        </p:nvSpPr>
        <p:spPr>
          <a:xfrm>
            <a:off x="5291212" y="3834509"/>
            <a:ext cx="3305076" cy="2411933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показників, які впливають на освітню діяльність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 закладу, кількісно –якісний кваліфікаційний склад педагогів, участь у творчих конкурсах тощо</a:t>
            </a:r>
          </a:p>
        </p:txBody>
      </p:sp>
    </p:spTree>
    <p:extLst>
      <p:ext uri="{BB962C8B-B14F-4D97-AF65-F5344CB8AC3E}">
        <p14:creationId xmlns:p14="http://schemas.microsoft.com/office/powerpoint/2010/main" xmlns="" val="39655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SWOT-</a:t>
            </a: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 аналіз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908720"/>
            <a:ext cx="5040560" cy="2880320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(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сильні сторони</a:t>
            </a:r>
            <a:r>
              <a:rPr lang="uk-UA" dirty="0">
                <a:solidFill>
                  <a:srgbClr val="FF0000"/>
                </a:solidFill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Зручне розташування;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Історії, традиції та визнаний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 в ОТГ;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Висококваліфіковані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кадри, згуртований педагогічний колектив;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Окреслена перспектива розвитку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активність учнів на всіх етапах шкільного життя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Дієздатна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систепма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громадсько-патріотичного виховання та спортивно-масової роботи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A7C40F-11A5-4611-BFEA-63587A57AA84}"/>
              </a:ext>
            </a:extLst>
          </p:cNvPr>
          <p:cNvSpPr/>
          <p:nvPr/>
        </p:nvSpPr>
        <p:spPr>
          <a:xfrm>
            <a:off x="5364088" y="908720"/>
            <a:ext cx="3672408" cy="2736304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W(</a:t>
            </a:r>
            <a:r>
              <a:rPr lang="uk-UA" dirty="0">
                <a:solidFill>
                  <a:srgbClr val="FF0000"/>
                </a:solidFill>
              </a:rPr>
              <a:t>слабкі сторони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uk-UA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Матеріально-технічна база не відповідає сучасним вимогам;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Зношені мережі життєзабезпечення;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Застаріле та недостатнє  комп'ютерне обладнання;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вільних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сучасно-оснащеного спортивного майданчика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0D41D7D-E22A-4AD5-8B0E-FF2061231D76}"/>
              </a:ext>
            </a:extLst>
          </p:cNvPr>
          <p:cNvSpPr/>
          <p:nvPr/>
        </p:nvSpPr>
        <p:spPr>
          <a:xfrm>
            <a:off x="107504" y="3861048"/>
            <a:ext cx="5184576" cy="2880320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(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системи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партнерства (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ЗО, сім'я, соцслужби тощо);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іншими ЗО ОТГ, України;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педагогічного та учнівського колективів у різноманітних програмах і проектах;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до співпраці фахівців, спонсорів, волонтерів;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різних форм підвищення кваліфікації.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B650635-4996-4DC8-B172-32E451986061}"/>
              </a:ext>
            </a:extLst>
          </p:cNvPr>
          <p:cNvSpPr/>
          <p:nvPr/>
        </p:nvSpPr>
        <p:spPr>
          <a:xfrm>
            <a:off x="5364088" y="3717033"/>
            <a:ext cx="3672408" cy="3024335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Т ( загрози)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Демографічна ситуація;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 вчителями ІКТ;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Педагогічне вигорання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 мотивація учнів до здобуття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Прихильність батьків до традиційних форм та методів навчання та виховання, упереджене ставлення до новацій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0" y="-18662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Структура стратегії розвитку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052736"/>
            <a:ext cx="3888432" cy="2663626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МІСІЯ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(місце та роль ЗО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Source Sans Pro"/>
              </a:rPr>
              <a:t>Виховування відкритих, суспільно-активних людей, які володіють необхідними уміннями і </a:t>
            </a:r>
            <a:r>
              <a:rPr lang="uk-UA" b="1" dirty="0" err="1" smtClean="0">
                <a:solidFill>
                  <a:schemeClr val="accent3">
                    <a:lumMod val="75000"/>
                  </a:schemeClr>
                </a:solidFill>
                <a:latin typeface="Source Sans Pro"/>
              </a:rPr>
              <a:t>компетенціями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Source Sans Pro"/>
              </a:rPr>
              <a:t> для подальшого навчання та реалізації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A7C40F-11A5-4611-BFEA-63587A57AA84}"/>
              </a:ext>
            </a:extLst>
          </p:cNvPr>
          <p:cNvSpPr/>
          <p:nvPr/>
        </p:nvSpPr>
        <p:spPr>
          <a:xfrm>
            <a:off x="5347962" y="1124744"/>
            <a:ext cx="3616525" cy="2481039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БАЧЕННЯ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(яким ми хочемо бачити ЗО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</a:p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Наш заклад освіти:</a:t>
            </a:r>
            <a:endParaRPr lang="uk-UA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- заклад радості для 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дітей;</a:t>
            </a:r>
            <a:endParaRPr lang="uk-UA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- заклад творчості для 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вчителів;</a:t>
            </a:r>
            <a:endParaRPr lang="uk-UA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- заклад </a:t>
            </a:r>
            <a:r>
              <a:rPr lang="uk-UA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спокою для батьків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.</a:t>
            </a:r>
            <a:endParaRPr lang="uk-UA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0D41D7D-E22A-4AD5-8B0E-FF2061231D76}"/>
              </a:ext>
            </a:extLst>
          </p:cNvPr>
          <p:cNvSpPr/>
          <p:nvPr/>
        </p:nvSpPr>
        <p:spPr>
          <a:xfrm>
            <a:off x="1115616" y="3861048"/>
            <a:ext cx="4032448" cy="2808312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 ЦІЛІ </a:t>
            </a:r>
            <a:endParaRPr lang="uk-UA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 розвитку)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6">
                    <a:lumMod val="75000"/>
                  </a:schemeClr>
                </a:solidFill>
              </a:rPr>
              <a:t>Забезпечення роботи  закладу освіти відповідно вимогам суспільного замовлення з поєднанням інтелектуальних, творчих, функціональних можливостей кожної дитини, закладу </a:t>
            </a:r>
            <a:r>
              <a:rPr lang="uk-UA" sz="1600" dirty="0" smtClean="0">
                <a:solidFill>
                  <a:schemeClr val="accent6">
                    <a:lumMod val="75000"/>
                  </a:schemeClr>
                </a:solidFill>
              </a:rPr>
              <a:t>вцілому </a:t>
            </a:r>
            <a:r>
              <a:rPr lang="uk-UA" sz="1600" dirty="0">
                <a:solidFill>
                  <a:schemeClr val="accent6">
                    <a:lumMod val="75000"/>
                  </a:schemeClr>
                </a:solidFill>
              </a:rPr>
              <a:t>з виховно-розвиваючими можливостями і потребами сім'ї, громади, недержавних організацій.</a:t>
            </a:r>
            <a:endParaRPr lang="uk-UA" sz="1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B650635-4996-4DC8-B172-32E451986061}"/>
              </a:ext>
            </a:extLst>
          </p:cNvPr>
          <p:cNvSpPr/>
          <p:nvPr/>
        </p:nvSpPr>
        <p:spPr>
          <a:xfrm>
            <a:off x="5347962" y="3894554"/>
            <a:ext cx="3616525" cy="2702798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РЕАЛІЗАЦІЯ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(яким чином досягти бажаного, здійснення моніторингу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Статут, стратегія розвитку, освітня програма, ПВР, Річний план роботи,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План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підвищення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кваліфікації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атестації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сертифікації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педагогічних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працівників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…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51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Пріоритети розвитку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338" y="1125538"/>
            <a:ext cx="8569325" cy="1017587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Освітнє середовище опорного закладу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326536"/>
            <a:ext cx="8569325" cy="4383088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uk-UA" sz="24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Завдання для розвитку пріоритету:</a:t>
            </a:r>
          </a:p>
          <a:p>
            <a:pPr algn="just">
              <a:defRPr/>
            </a:pPr>
            <a:r>
              <a:rPr lang="uk-UA" sz="24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1.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комфортних і безпечних умов навчання та праці.</a:t>
            </a:r>
          </a:p>
          <a:p>
            <a:pPr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Створення освітнього середовища, вільного від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будь–яких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 насильства і дискримінації.</a:t>
            </a:r>
          </a:p>
          <a:p>
            <a:pPr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Формування інклюзивного, розвивального та мотивуючого до навчання освітнього простору.</a:t>
            </a:r>
          </a:p>
          <a:p>
            <a:pPr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Наскрізне застосування ІКТ, створення базової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платформи з навчальними та методичними матеріалами для учнів, батьків, вчителів.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80728"/>
            <a:ext cx="8569325" cy="1017587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Освітнє середовище опорного закладу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132856"/>
            <a:ext cx="8569325" cy="4536504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4487348"/>
              </p:ext>
            </p:extLst>
          </p:nvPr>
        </p:nvGraphicFramePr>
        <p:xfrm>
          <a:off x="395536" y="2708920"/>
          <a:ext cx="8353300" cy="400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26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6807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Термомодернізація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та ремонт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приміщення закладу даху фасаду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2020-2021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Засновник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 ОЗ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Забезпечення належного рівня пожежної безпеки, охорони праці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Засновник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 ОЗ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Завідуючі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філіями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Заміна внутрішніх дверей лівого крила ІІ поверху</a:t>
                      </a:r>
                      <a:endParaRPr kumimoji="0" lang="uk-UA" sz="1400" kern="1200" noProof="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Засновник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 ОЗ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Дотримання визначеного законодавством алгоритму дій у разі НВ або НС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постійно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 ОЗ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Завідуючі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філіями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ЗНВР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6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Заміна технологічного обладнання на харчоблоках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опорного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закладу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філій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2020-2021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 ОЗ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Завідуючі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філіями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6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Облаштування</a:t>
                      </a:r>
                      <a:r>
                        <a:rPr lang="uk-UA" sz="1400" baseline="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прилеглої території</a:t>
                      </a:r>
                      <a:endParaRPr lang="uk-UA" sz="14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2020-2026</a:t>
                      </a:r>
                      <a:endParaRPr lang="uk-UA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Засновник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 ОЗ</a:t>
                      </a:r>
                      <a:endParaRPr lang="uk-UA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95535" y="2182521"/>
            <a:ext cx="8353301" cy="454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232653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1.Забезпечення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3382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rial Unicode MS" pitchFamily="34" charset="-128"/>
                <a:cs typeface="Arial Unicode MS" pitchFamily="34" charset="-128"/>
              </a:rPr>
              <a:t>Шлях реалізації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338" y="1125539"/>
            <a:ext cx="8569325" cy="791294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Освітнє середовище опорного закладу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060848"/>
            <a:ext cx="8784976" cy="4648776"/>
          </a:xfrm>
          <a:prstGeom prst="rect">
            <a:avLst/>
          </a:prstGeom>
          <a:solidFill>
            <a:srgbClr val="BBDEFB"/>
          </a:solidFill>
          <a:ln>
            <a:noFill/>
          </a:ln>
          <a:effectLst>
            <a:outerShdw blurRad="1270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3685180"/>
              </p:ext>
            </p:extLst>
          </p:nvPr>
        </p:nvGraphicFramePr>
        <p:xfrm>
          <a:off x="395536" y="2852935"/>
          <a:ext cx="8353300" cy="378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46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0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86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2996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Виконавці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3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Придбання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навчально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методичного та мультимедійного комплексу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Початкової школи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Кабінету української мови та літератури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Кабінету 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Шкільної майстерні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Лінгафонного 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кабінету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Щороку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Засновник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 ОЗ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Удосконалення </a:t>
                      </a:r>
                      <a:r>
                        <a:rPr lang="uk-UA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інформаційно–цифрової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компетентності педагогів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учнів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постійно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ЗНР, ЗНВР, ЗФ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6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Розробка, ознайомлення, оприлюднення правил користування мережею Ітернет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щороку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Вчителі інформатики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9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Розробка, впровадження підходів ( методик) для адаптації та інтеграції дітей в освітній процес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Соціально – психологічна служба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95536" y="2326536"/>
            <a:ext cx="8353301" cy="454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232653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1.Забезпечення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143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3807</TotalTime>
  <Words>2189</Words>
  <Application>Microsoft Office PowerPoint</Application>
  <PresentationFormat>Экран (4:3)</PresentationFormat>
  <Paragraphs>455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Пользователь Windows</cp:lastModifiedBy>
  <cp:revision>356</cp:revision>
  <dcterms:created xsi:type="dcterms:W3CDTF">2015-08-14T10:45:12Z</dcterms:created>
  <dcterms:modified xsi:type="dcterms:W3CDTF">2020-10-22T09:59:17Z</dcterms:modified>
</cp:coreProperties>
</file>