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6967-0F16-4F1E-9CC5-9551C3F4845D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D0E6-138C-4B6D-898C-91AD6EAA49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6967-0F16-4F1E-9CC5-9551C3F4845D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D0E6-138C-4B6D-898C-91AD6EAA49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6967-0F16-4F1E-9CC5-9551C3F4845D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D0E6-138C-4B6D-898C-91AD6EAA49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6967-0F16-4F1E-9CC5-9551C3F4845D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D0E6-138C-4B6D-898C-91AD6EAA49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6967-0F16-4F1E-9CC5-9551C3F4845D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D0E6-138C-4B6D-898C-91AD6EAA49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6967-0F16-4F1E-9CC5-9551C3F4845D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D0E6-138C-4B6D-898C-91AD6EAA49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6967-0F16-4F1E-9CC5-9551C3F4845D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D0E6-138C-4B6D-898C-91AD6EAA49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6967-0F16-4F1E-9CC5-9551C3F4845D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D0E6-138C-4B6D-898C-91AD6EAA49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6967-0F16-4F1E-9CC5-9551C3F4845D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D0E6-138C-4B6D-898C-91AD6EAA49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6967-0F16-4F1E-9CC5-9551C3F4845D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D0E6-138C-4B6D-898C-91AD6EAA49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6967-0F16-4F1E-9CC5-9551C3F4845D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DFBD0E6-138C-4B6D-898C-91AD6EAA49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846967-0F16-4F1E-9CC5-9551C3F4845D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FBD0E6-138C-4B6D-898C-91AD6EAA49F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r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501122" cy="621510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Роль потенціалу сучасного уроку з розвитку креативних здібностей учнів, їхньої особистості в умовах сталого розвитку. Шляхи підвищення ефективності сучасного уроку</a:t>
            </a:r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dirty="0" smtClean="0"/>
              <a:t>Актуалізація проблеми підвищення ефективності сучасного уроку.</a:t>
            </a:r>
            <a:endParaRPr lang="ru-RU" dirty="0" smtClean="0"/>
          </a:p>
          <a:p>
            <a:pPr lvl="0"/>
            <a:r>
              <a:rPr lang="uk-UA" dirty="0" smtClean="0"/>
              <a:t>Колегіальний пошук шляхів підвищення ефективності кожного уроку завдяки впровадженню інтерактивних технологій навчання;  нестандартних прийомів активізації  пізнавальної діяльності учнів.</a:t>
            </a:r>
            <a:endParaRPr lang="ru-RU" dirty="0" smtClean="0"/>
          </a:p>
          <a:p>
            <a:pPr lvl="0"/>
            <a:r>
              <a:rPr lang="uk-UA" dirty="0" smtClean="0"/>
              <a:t> Активізація творчих здібностей, розвиток творчого потенціалу кожного вчителя.</a:t>
            </a:r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67434"/>
          </a:xfrm>
        </p:spPr>
        <p:txBody>
          <a:bodyPr>
            <a:normAutofit/>
          </a:bodyPr>
          <a:lstStyle/>
          <a:p>
            <a:r>
              <a:rPr lang="uk-UA" sz="4000" dirty="0" smtClean="0"/>
              <a:t> </a:t>
            </a:r>
            <a:r>
              <a:rPr lang="uk-UA" sz="4000" i="1" dirty="0" smtClean="0"/>
              <a:t>Сучасний урок</a:t>
            </a:r>
            <a:r>
              <a:rPr lang="uk-UA" sz="4000" dirty="0" smtClean="0"/>
              <a:t> – це передусім урок, на якому створено реальні для інтелектуального, соціального, морального становлення особистості учня, що допомагає  досягти високих результатів у навчанні. Це особистісно-зорієнтований урок, у центрі якого особистість  учня.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 fontScale="62500" lnSpcReduction="20000"/>
          </a:bodyPr>
          <a:lstStyle/>
          <a:p>
            <a:r>
              <a:rPr lang="uk-UA" sz="4000" dirty="0" smtClean="0"/>
              <a:t> </a:t>
            </a:r>
            <a:r>
              <a:rPr lang="ru-RU" sz="4000" dirty="0" err="1" smtClean="0"/>
              <a:t>Метологічною</a:t>
            </a:r>
            <a:r>
              <a:rPr lang="ru-RU" sz="4000" dirty="0" smtClean="0"/>
              <a:t> базою </a:t>
            </a:r>
            <a:r>
              <a:rPr lang="ru-RU" sz="4000" dirty="0" err="1" smtClean="0"/>
              <a:t>випереджаючої</a:t>
            </a:r>
            <a:r>
              <a:rPr lang="ru-RU" sz="4000" dirty="0" smtClean="0"/>
              <a:t> </a:t>
            </a:r>
            <a:r>
              <a:rPr lang="ru-RU" sz="4000" dirty="0" err="1" smtClean="0"/>
              <a:t>освіти</a:t>
            </a:r>
            <a:r>
              <a:rPr lang="ru-RU" sz="4000" dirty="0" smtClean="0"/>
              <a:t> стала </a:t>
            </a:r>
            <a:r>
              <a:rPr lang="ru-RU" sz="4000" b="1" dirty="0" err="1" smtClean="0"/>
              <a:t>гуманістична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педагогіка</a:t>
            </a:r>
            <a:r>
              <a:rPr lang="ru-RU" sz="4000" b="1" dirty="0" smtClean="0"/>
              <a:t> та </a:t>
            </a:r>
            <a:r>
              <a:rPr lang="ru-RU" sz="4000" b="1" dirty="0" err="1" smtClean="0"/>
              <a:t>психологія</a:t>
            </a:r>
            <a:r>
              <a:rPr lang="ru-RU" sz="4000" b="1" dirty="0" smtClean="0"/>
              <a:t>. </a:t>
            </a:r>
            <a:r>
              <a:rPr lang="ru-RU" sz="4000" dirty="0" smtClean="0"/>
              <a:t>Предметом </a:t>
            </a:r>
            <a:r>
              <a:rPr lang="ru-RU" sz="4000" dirty="0" err="1" smtClean="0"/>
              <a:t>останніх</a:t>
            </a:r>
            <a:r>
              <a:rPr lang="ru-RU" sz="4000" dirty="0" smtClean="0"/>
              <a:t> </a:t>
            </a:r>
            <a:r>
              <a:rPr lang="ru-RU" sz="4000" dirty="0" err="1" smtClean="0"/>
              <a:t>є</a:t>
            </a:r>
            <a:r>
              <a:rPr lang="ru-RU" sz="4000" dirty="0" smtClean="0"/>
              <a:t> </a:t>
            </a:r>
            <a:r>
              <a:rPr lang="ru-RU" sz="4000" dirty="0" err="1" smtClean="0"/>
              <a:t>розвиток</a:t>
            </a:r>
            <a:r>
              <a:rPr lang="ru-RU" sz="4000" dirty="0" smtClean="0"/>
              <a:t> </a:t>
            </a:r>
            <a:r>
              <a:rPr lang="ru-RU" sz="4000" dirty="0" err="1" smtClean="0"/>
              <a:t>і</a:t>
            </a:r>
            <a:r>
              <a:rPr lang="ru-RU" sz="4000" dirty="0" smtClean="0"/>
              <a:t> </a:t>
            </a:r>
            <a:r>
              <a:rPr lang="ru-RU" sz="4000" dirty="0" err="1" smtClean="0"/>
              <a:t>самоактуалізація</a:t>
            </a:r>
            <a:r>
              <a:rPr lang="ru-RU" sz="4000" dirty="0" smtClean="0"/>
              <a:t> </a:t>
            </a:r>
            <a:r>
              <a:rPr lang="ru-RU" sz="4000" dirty="0" err="1" smtClean="0"/>
              <a:t>особистості</a:t>
            </a:r>
            <a:r>
              <a:rPr lang="ru-RU" sz="4000" dirty="0" smtClean="0"/>
              <a:t>, </a:t>
            </a:r>
            <a:r>
              <a:rPr lang="ru-RU" sz="4000" dirty="0" err="1" smtClean="0"/>
              <a:t>формування</a:t>
            </a:r>
            <a:r>
              <a:rPr lang="ru-RU" sz="4000" dirty="0" smtClean="0"/>
              <a:t> таких </a:t>
            </a:r>
            <a:r>
              <a:rPr lang="ru-RU" sz="4000" dirty="0" err="1" smtClean="0"/>
              <a:t>цінностей</a:t>
            </a:r>
            <a:r>
              <a:rPr lang="ru-RU" sz="4000" dirty="0" smtClean="0"/>
              <a:t> як </a:t>
            </a:r>
            <a:r>
              <a:rPr lang="ru-RU" sz="4000" dirty="0" err="1" smtClean="0"/>
              <a:t>творчість</a:t>
            </a:r>
            <a:r>
              <a:rPr lang="ru-RU" sz="4000" dirty="0" smtClean="0"/>
              <a:t>, </a:t>
            </a:r>
            <a:r>
              <a:rPr lang="ru-RU" sz="4000" dirty="0" err="1" smtClean="0"/>
              <a:t>відповідальність</a:t>
            </a:r>
            <a:r>
              <a:rPr lang="ru-RU" sz="4000" dirty="0" smtClean="0"/>
              <a:t>, свобода </a:t>
            </a:r>
            <a:r>
              <a:rPr lang="ru-RU" sz="4000" dirty="0" err="1" smtClean="0"/>
              <a:t>тощо</a:t>
            </a:r>
            <a:r>
              <a:rPr lang="ru-RU" sz="4000" dirty="0" smtClean="0"/>
              <a:t>. </a:t>
            </a:r>
          </a:p>
          <a:p>
            <a:pPr>
              <a:buNone/>
            </a:pPr>
            <a:endParaRPr lang="ru-RU" sz="4000" dirty="0" smtClean="0"/>
          </a:p>
          <a:p>
            <a:r>
              <a:rPr lang="uk-UA" sz="4000" dirty="0" smtClean="0"/>
              <a:t>	Безумовно, гуманна педагогіка своїми принципами й суттю відповідає ідеям реформування нашої освіти. Засновник гуманної педагогіки Ш.О.</a:t>
            </a:r>
            <a:r>
              <a:rPr lang="uk-UA" sz="4000" dirty="0" err="1" smtClean="0"/>
              <a:t>Амонашвілі</a:t>
            </a:r>
            <a:r>
              <a:rPr lang="uk-UA" sz="4000" dirty="0" smtClean="0"/>
              <a:t> так визначив особливості сучасного уроку: «Сучасний урок - це твір мистецтва, де педагог уміло використовує всі можливості для розвитку особистості учня». </a:t>
            </a:r>
            <a:r>
              <a:rPr lang="uk-UA" sz="4000" dirty="0" err="1" smtClean="0"/>
              <a:t>Пов</a:t>
            </a:r>
            <a:r>
              <a:rPr lang="ru-RU" sz="4000" dirty="0" smtClean="0"/>
              <a:t>’</a:t>
            </a:r>
            <a:r>
              <a:rPr lang="uk-UA" sz="4000" dirty="0" err="1" smtClean="0"/>
              <a:t>язавши</a:t>
            </a:r>
            <a:r>
              <a:rPr lang="uk-UA" sz="4000" dirty="0" smtClean="0"/>
              <a:t> поняття «урок» із санскритом, видатний педагог так розкриває його зміст: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85860"/>
            <a:ext cx="868325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57158" y="1227209"/>
            <a:ext cx="8358246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Риси сучасного гуманно-особистісного уроку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Ш.О.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Амонашвілі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визначив три постулати, які повинні бути покладені в основу гуманно-особистісного уроку: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«Урок – це відкриття істини, пошук і осмислення її у спільній діяльності вчителя і учня».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«Урок є частиною життя дитини».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«Людина на уроці завжди залишається найвищою цінністю, виступаючи в ролі мети і ніколи не виступаючи у вигляді засобу».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56136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Загальні вимоги до сучасного уроку.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uk-UA" u="sng" dirty="0" smtClean="0"/>
              <a:t>Санітарно-гігієнічні:</a:t>
            </a:r>
            <a:endParaRPr lang="ru-RU" dirty="0" smtClean="0"/>
          </a:p>
          <a:p>
            <a:pPr lvl="0"/>
            <a:r>
              <a:rPr lang="uk-UA" i="1" dirty="0" smtClean="0"/>
              <a:t>оптимальний повітряний режим </a:t>
            </a:r>
            <a:endParaRPr lang="ru-RU" dirty="0" smtClean="0"/>
          </a:p>
          <a:p>
            <a:pPr lvl="0"/>
            <a:r>
              <a:rPr lang="uk-UA" i="1" dirty="0" smtClean="0"/>
              <a:t>нормальне освітлення </a:t>
            </a:r>
            <a:endParaRPr lang="ru-RU" dirty="0" smtClean="0"/>
          </a:p>
          <a:p>
            <a:pPr lvl="0"/>
            <a:r>
              <a:rPr lang="uk-UA" i="1" dirty="0" smtClean="0"/>
              <a:t>належний тепловий режим </a:t>
            </a:r>
            <a:endParaRPr lang="ru-RU" dirty="0" smtClean="0"/>
          </a:p>
          <a:p>
            <a:pPr lvl="0"/>
            <a:r>
              <a:rPr lang="uk-UA" i="1" dirty="0" smtClean="0"/>
              <a:t>відповідність меблів індивідуальним особливостям учнів </a:t>
            </a:r>
            <a:endParaRPr lang="ru-RU" dirty="0" smtClean="0"/>
          </a:p>
          <a:p>
            <a:pPr lvl="0"/>
            <a:r>
              <a:rPr lang="uk-UA" i="1" dirty="0" smtClean="0"/>
              <a:t>чергування різних видів навчальної діяльності</a:t>
            </a:r>
          </a:p>
          <a:p>
            <a:pPr lvl="0">
              <a:buNone/>
            </a:pPr>
            <a:r>
              <a:rPr lang="uk-UA" u="sng" dirty="0" err="1" smtClean="0"/>
              <a:t>Психолого-фізіологічні</a:t>
            </a:r>
            <a:r>
              <a:rPr lang="uk-UA" u="sng" dirty="0" smtClean="0"/>
              <a:t>:</a:t>
            </a:r>
            <a:endParaRPr lang="ru-RU" dirty="0" smtClean="0"/>
          </a:p>
          <a:p>
            <a:pPr lvl="0"/>
            <a:r>
              <a:rPr lang="uk-UA" i="1" dirty="0" smtClean="0"/>
              <a:t>забезпечення умов для розвитку в учнів позитивних емоцій як передумови активності й ефективності навчальної діяльності</a:t>
            </a:r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38872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uk-UA" u="sng" dirty="0" smtClean="0"/>
              <a:t>Дидактичні:</a:t>
            </a:r>
            <a:endParaRPr lang="ru-RU" dirty="0" smtClean="0"/>
          </a:p>
          <a:p>
            <a:pPr lvl="0"/>
            <a:r>
              <a:rPr lang="uk-UA" i="1" dirty="0" smtClean="0"/>
              <a:t>Створення проблемних ситуацій як важливої передумови виникнення рушійної сили навчання.</a:t>
            </a:r>
            <a:endParaRPr lang="ru-RU" dirty="0" smtClean="0"/>
          </a:p>
          <a:p>
            <a:pPr lvl="0"/>
            <a:r>
              <a:rPr lang="uk-UA" i="1" dirty="0" smtClean="0"/>
              <a:t>Цілеспрямована робота з формування мотивів навчання..</a:t>
            </a:r>
            <a:endParaRPr lang="ru-RU" dirty="0" smtClean="0"/>
          </a:p>
          <a:p>
            <a:pPr lvl="0"/>
            <a:r>
              <a:rPr lang="uk-UA" i="1" dirty="0" smtClean="0"/>
              <a:t>Моделювання процесу навчання на уроці відповідно до структури процесу оволодіння знаннями, уміннями й навичками.</a:t>
            </a:r>
            <a:endParaRPr lang="ru-RU" dirty="0" smtClean="0"/>
          </a:p>
          <a:p>
            <a:pPr lvl="0"/>
            <a:r>
              <a:rPr lang="uk-UA" i="1" dirty="0" smtClean="0"/>
              <a:t>Застосування знань на практиці є важливим елементом логіки організації навчального процесу.</a:t>
            </a:r>
            <a:endParaRPr lang="ru-RU" dirty="0" smtClean="0"/>
          </a:p>
          <a:p>
            <a:pPr lvl="0">
              <a:buNone/>
            </a:pPr>
            <a:r>
              <a:rPr lang="uk-UA" u="sng" dirty="0" smtClean="0"/>
              <a:t>Виховні:</a:t>
            </a:r>
            <a:endParaRPr lang="ru-RU" dirty="0" smtClean="0"/>
          </a:p>
          <a:p>
            <a:pPr lvl="0"/>
            <a:r>
              <a:rPr lang="uk-UA" i="1" dirty="0" smtClean="0"/>
              <a:t>Розумове виховання: самостійна пізнавальна діяльність, інтелектуальний розвиток, оволодіння методами учіння.</a:t>
            </a:r>
            <a:endParaRPr lang="ru-RU" dirty="0" smtClean="0"/>
          </a:p>
          <a:p>
            <a:pPr lvl="0"/>
            <a:r>
              <a:rPr lang="uk-UA" i="1" dirty="0" smtClean="0"/>
              <a:t>Моральне виховання: формування моральних переконань і моральних почуттів, гуманізму, поваги до людини, національної гідності, добра, чуйності та ін.</a:t>
            </a:r>
            <a:endParaRPr lang="ru-RU" dirty="0" smtClean="0"/>
          </a:p>
          <a:p>
            <a:pPr lvl="0"/>
            <a:r>
              <a:rPr lang="uk-UA" i="1" dirty="0" smtClean="0"/>
              <a:t>Фізичне виховання: створення оптимальних умов для фізичного розвитку особистості, оволодіння вміннями й навичками турботи про своє здоров'я, культуру побуту.</a:t>
            </a:r>
            <a:endParaRPr lang="ru-RU" dirty="0" smtClean="0"/>
          </a:p>
          <a:p>
            <a:pPr lvl="0"/>
            <a:r>
              <a:rPr lang="uk-UA" i="1" dirty="0" smtClean="0"/>
              <a:t>Трудове виховання: формування вмінь і навичок розумової праці, виховання любові до праці взагалі й почуття бережливого ставлення до праці інших, соціально-психологічна підготовка вихованців до участі у продуктивній фізичній та інтелектуальній праці.</a:t>
            </a:r>
            <a:endParaRPr lang="ru-RU" dirty="0" smtClean="0"/>
          </a:p>
          <a:p>
            <a:pPr lvl="0"/>
            <a:r>
              <a:rPr lang="uk-UA" i="1" dirty="0" smtClean="0"/>
              <a:t>Естетичне виховання: формування почуттів прекрасного, вміння відрізняти прекрасне від потворного, навчання школярів володіти знаннями й уміннями творити прекрасне в реальному житті.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dirty="0" smtClean="0"/>
              <a:t>Структура сучасного уроку значно відрізняється від традиційного і має таку послідовність: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• Мотивація (5% робочого часу). </a:t>
            </a:r>
            <a:endParaRPr lang="ru-RU" dirty="0" smtClean="0"/>
          </a:p>
          <a:p>
            <a:r>
              <a:rPr lang="uk-UA" dirty="0" smtClean="0"/>
              <a:t>• Представлення теми та очікуваних навчальних результатів (приблизно 5% часу уроку). </a:t>
            </a:r>
            <a:endParaRPr lang="ru-RU" dirty="0" smtClean="0"/>
          </a:p>
          <a:p>
            <a:r>
              <a:rPr lang="uk-UA" dirty="0" smtClean="0"/>
              <a:t>• Надання необхідної інформації (приблизно 10% часу уроку). </a:t>
            </a:r>
            <a:endParaRPr lang="ru-RU" dirty="0" smtClean="0"/>
          </a:p>
          <a:p>
            <a:r>
              <a:rPr lang="uk-UA" dirty="0" smtClean="0"/>
              <a:t>• Інтерактивна вправа — центральна частина заняття (як правило, 60% часу на уроці). </a:t>
            </a:r>
            <a:endParaRPr lang="ru-RU" dirty="0" smtClean="0"/>
          </a:p>
          <a:p>
            <a:r>
              <a:rPr lang="uk-UA" dirty="0" smtClean="0"/>
              <a:t>• Підбиття підсумків, оцінювання результатів уроку (до 15% часу уроку). </a:t>
            </a:r>
            <a:endParaRPr lang="ru-RU" dirty="0" smtClean="0"/>
          </a:p>
          <a:p>
            <a:r>
              <a:rPr lang="uk-UA" dirty="0" smtClean="0"/>
              <a:t>• Домашнє завдання та інструктаж до нього (5% часу уроку)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</TotalTime>
  <Words>499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Роль потенціалу сучасного уроку з розвитку креативних здібностей учнів, їхньої особистості в умовах сталого розвитку. Шляхи підвищення ефективності сучасного уроку</vt:lpstr>
      <vt:lpstr>Мета</vt:lpstr>
      <vt:lpstr>Слайд 3</vt:lpstr>
      <vt:lpstr>Слайд 4</vt:lpstr>
      <vt:lpstr>Слайд 5</vt:lpstr>
      <vt:lpstr>Слайд 6</vt:lpstr>
      <vt:lpstr>Загальні вимоги до сучасного уроку.</vt:lpstr>
      <vt:lpstr>Слайд 8</vt:lpstr>
      <vt:lpstr>Структура сучасного уроку значно відрізняється від традиційного і має таку послідовність: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потенціалу сучасного уроку з розвитку креативних здібностей учнів, їхньої особистості в умовах сталого розвитку. Шляхи підвищення ефективності сучасного уроку</dc:title>
  <dc:creator>Admin</dc:creator>
  <cp:lastModifiedBy>Admin</cp:lastModifiedBy>
  <cp:revision>3</cp:revision>
  <dcterms:created xsi:type="dcterms:W3CDTF">2019-02-27T09:20:50Z</dcterms:created>
  <dcterms:modified xsi:type="dcterms:W3CDTF">2019-03-01T09:01:03Z</dcterms:modified>
</cp:coreProperties>
</file>