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q/E18ZCsiDQFpO2IOyKoqjBuz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/>
          <p:nvPr>
            <p:ph idx="2" type="pic"/>
          </p:nvPr>
        </p:nvSpPr>
        <p:spPr>
          <a:xfrm>
            <a:off x="866442" y="685800"/>
            <a:ext cx="662096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1181409" y="1447800"/>
            <a:ext cx="6001049" cy="231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1454530" y="3765449"/>
            <a:ext cx="5449871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24"/>
          <p:cNvSpPr txBox="1"/>
          <p:nvPr>
            <p:ph idx="2" type="body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2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2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2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27"/>
          <p:cNvSpPr/>
          <p:nvPr>
            <p:ph idx="2" type="pic"/>
          </p:nvPr>
        </p:nvSpPr>
        <p:spPr>
          <a:xfrm>
            <a:off x="489475" y="2209800"/>
            <a:ext cx="22056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27"/>
          <p:cNvSpPr txBox="1"/>
          <p:nvPr>
            <p:ph idx="3" type="body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27"/>
          <p:cNvSpPr txBox="1"/>
          <p:nvPr>
            <p:ph idx="4" type="body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27"/>
          <p:cNvSpPr/>
          <p:nvPr>
            <p:ph idx="5" type="pic"/>
          </p:nvPr>
        </p:nvSpPr>
        <p:spPr>
          <a:xfrm>
            <a:off x="2917791" y="2209800"/>
            <a:ext cx="2198466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6" name="Google Shape;126;p27"/>
          <p:cNvSpPr txBox="1"/>
          <p:nvPr>
            <p:ph idx="6" type="body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27"/>
          <p:cNvSpPr txBox="1"/>
          <p:nvPr>
            <p:ph idx="7" type="body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27"/>
          <p:cNvSpPr/>
          <p:nvPr>
            <p:ph idx="8" type="pic"/>
          </p:nvPr>
        </p:nvSpPr>
        <p:spPr>
          <a:xfrm>
            <a:off x="5344916" y="2209800"/>
            <a:ext cx="219965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9" name="Google Shape;129;p27"/>
          <p:cNvSpPr txBox="1"/>
          <p:nvPr>
            <p:ph idx="9" type="body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27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7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2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" type="body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/>
          <p:nvPr>
            <p:ph idx="2" type="pic"/>
          </p:nvPr>
        </p:nvSpPr>
        <p:spPr>
          <a:xfrm>
            <a:off x="5213517" y="1143000"/>
            <a:ext cx="2400925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6" name="Google Shape;66;p20"/>
          <p:cNvSpPr txBox="1"/>
          <p:nvPr>
            <p:ph idx="3" type="body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20"/>
          <p:cNvSpPr txBox="1"/>
          <p:nvPr>
            <p:ph idx="4" type="body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8" name="Google Shape;68;p20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" type="body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74" name="Google Shape;74;p21"/>
          <p:cNvSpPr txBox="1"/>
          <p:nvPr>
            <p:ph idx="2" type="body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78C4F1">
                  <a:alpha val="13725"/>
                </a:srgbClr>
              </a:gs>
              <a:gs pos="36000">
                <a:srgbClr val="78C4F1">
                  <a:alpha val="6666"/>
                </a:srgbClr>
              </a:gs>
              <a:gs pos="73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78C4F1">
                  <a:alpha val="13725"/>
                </a:srgbClr>
              </a:gs>
              <a:gs pos="36000">
                <a:srgbClr val="78C4F1">
                  <a:alpha val="6666"/>
                </a:srgbClr>
              </a:gs>
              <a:gs pos="66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78C4F1">
                  <a:alpha val="10980"/>
                </a:srgbClr>
              </a:gs>
              <a:gs pos="36000">
                <a:srgbClr val="78C4F1">
                  <a:alpha val="9803"/>
                </a:srgbClr>
              </a:gs>
              <a:gs pos="75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78C4F1">
                  <a:alpha val="7843"/>
                </a:srgbClr>
              </a:gs>
              <a:gs pos="36000">
                <a:srgbClr val="78C4F1">
                  <a:alpha val="7843"/>
                </a:srgbClr>
              </a:gs>
              <a:gs pos="72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2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5.pn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16.jpg"/><Relationship Id="rId9" Type="http://schemas.openxmlformats.org/officeDocument/2006/relationships/image" Target="../media/image7.png"/><Relationship Id="rId5" Type="http://schemas.openxmlformats.org/officeDocument/2006/relationships/image" Target="../media/image25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"/>
          <p:cNvPicPr preferRelativeResize="0"/>
          <p:nvPr/>
        </p:nvPicPr>
        <p:blipFill rotWithShape="1">
          <a:blip r:embed="rId3">
            <a:alphaModFix/>
          </a:blip>
          <a:srcRect b="7300" l="0" r="0" t="0"/>
          <a:stretch/>
        </p:blipFill>
        <p:spPr>
          <a:xfrm>
            <a:off x="4542035" y="107877"/>
            <a:ext cx="4489753" cy="311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/>
        </p:nvSpPr>
        <p:spPr>
          <a:xfrm>
            <a:off x="611702" y="124628"/>
            <a:ext cx="362047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8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Українська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8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Центральна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80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Рада</a:t>
            </a:r>
            <a:endParaRPr b="1" i="0" sz="4800" u="none" cap="none" strike="noStrike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739063" y="2432952"/>
            <a:ext cx="35895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Створена 4 березня 1917 року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Києві</a:t>
            </a:r>
            <a:endParaRPr b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5092634" y="3924345"/>
            <a:ext cx="24881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Засновники:</a:t>
            </a:r>
            <a:endParaRPr b="1" sz="32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5060345" y="4509120"/>
            <a:ext cx="38398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Товариство Українських поступовців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7258007" y="5247784"/>
            <a:ext cx="9079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УСДРП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7258007" y="5725547"/>
            <a:ext cx="7970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УПСР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4">
            <a:alphaModFix/>
          </a:blip>
          <a:srcRect b="0" l="4011" r="4171" t="0"/>
          <a:stretch/>
        </p:blipFill>
        <p:spPr>
          <a:xfrm>
            <a:off x="679924" y="3470858"/>
            <a:ext cx="2859578" cy="3114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 txBox="1"/>
          <p:nvPr/>
        </p:nvSpPr>
        <p:spPr>
          <a:xfrm>
            <a:off x="5292080" y="6040787"/>
            <a:ext cx="2610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Українські самостійники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5292080" y="4878452"/>
            <a:ext cx="3506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(Партія соціалістів-федералістів)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5">
            <a:alphaModFix/>
          </a:blip>
          <a:srcRect b="13032" l="11647" r="0" t="0"/>
          <a:stretch/>
        </p:blipFill>
        <p:spPr>
          <a:xfrm flipH="1">
            <a:off x="7580816" y="5247784"/>
            <a:ext cx="1876685" cy="187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31640" y="151999"/>
            <a:ext cx="5739214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Жовтневі події на Україні</a:t>
            </a:r>
            <a:endParaRPr b="1" sz="32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3563888" y="1140858"/>
            <a:ext cx="4968552" cy="2031325"/>
          </a:xfrm>
          <a:prstGeom prst="rect">
            <a:avLst/>
          </a:prstGeom>
          <a:solidFill>
            <a:srgbClr val="F0D983"/>
          </a:solidFill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жовтня 1917 р. в Петрограді до влади прийшли більшовики та відбувся II Всеросійський з’їзд Рад, що проголосив встановлення радянської влади, сформував перший радянський уряд – Раду народних комісарів на чолі з В. Леніним, прийняв Декрет про землю та Декрет про мир.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 b="0" l="17658" r="0" t="0"/>
          <a:stretch/>
        </p:blipFill>
        <p:spPr>
          <a:xfrm>
            <a:off x="395536" y="835135"/>
            <a:ext cx="2878624" cy="2258367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6" name="Google Shape;266;p10"/>
          <p:cNvSpPr txBox="1"/>
          <p:nvPr/>
        </p:nvSpPr>
        <p:spPr>
          <a:xfrm>
            <a:off x="107504" y="3206819"/>
            <a:ext cx="5688632" cy="1631216"/>
          </a:xfrm>
          <a:prstGeom prst="rect">
            <a:avLst/>
          </a:prstGeom>
          <a:solidFill>
            <a:srgbClr val="F5E5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Більшовицьку владу в Україні почали утверджувати  відразу ж після державного перевороту в Петрограді. У Києві боротьба точилась між трьома політичними силами: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136" y="3774107"/>
            <a:ext cx="3059999" cy="2101105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68" name="Google Shape;268;p10"/>
          <p:cNvGrpSpPr/>
          <p:nvPr/>
        </p:nvGrpSpPr>
        <p:grpSpPr>
          <a:xfrm>
            <a:off x="1043609" y="5032612"/>
            <a:ext cx="3336030" cy="1685196"/>
            <a:chOff x="1" y="848"/>
            <a:chExt cx="3336030" cy="1685196"/>
          </a:xfrm>
        </p:grpSpPr>
        <p:sp>
          <p:nvSpPr>
            <p:cNvPr id="269" name="Google Shape;269;p10"/>
            <p:cNvSpPr/>
            <p:nvPr/>
          </p:nvSpPr>
          <p:spPr>
            <a:xfrm rot="5400000">
              <a:off x="-97976" y="98824"/>
              <a:ext cx="653176" cy="457223"/>
            </a:xfrm>
            <a:prstGeom prst="chevron">
              <a:avLst>
                <a:gd fmla="val 50000" name="adj"/>
              </a:avLst>
            </a:prstGeom>
            <a:solidFill>
              <a:srgbClr val="ABD331"/>
            </a:solidFill>
            <a:ln cap="rnd" cmpd="sng" w="19050">
              <a:solidFill>
                <a:srgbClr val="ABD3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1" y="229460"/>
              <a:ext cx="457223" cy="195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КВО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 rot="5400000">
              <a:off x="1684345" y="-1226273"/>
              <a:ext cx="424564" cy="287880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2">
                <a:alpha val="89803"/>
              </a:schemeClr>
            </a:solidFill>
            <a:ln cap="rnd" cmpd="sng" w="190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 txBox="1"/>
            <p:nvPr/>
          </p:nvSpPr>
          <p:spPr>
            <a:xfrm>
              <a:off x="457223" y="21575"/>
              <a:ext cx="2858082" cy="383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92450" spcFirstLastPara="1" rIns="825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Char char="•"/>
              </a:pPr>
              <a:r>
                <a:rPr b="1" i="0" lang="uk-UA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прибічники Тимчасового уряду</a:t>
              </a:r>
              <a:endParaRPr b="1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 rot="5400000">
              <a:off x="-97976" y="614834"/>
              <a:ext cx="653176" cy="457223"/>
            </a:xfrm>
            <a:prstGeom prst="chevron">
              <a:avLst>
                <a:gd fmla="val 50000" name="adj"/>
              </a:avLst>
            </a:prstGeom>
            <a:solidFill>
              <a:srgbClr val="ABD331"/>
            </a:solidFill>
            <a:ln cap="rnd" cmpd="sng" w="19050">
              <a:solidFill>
                <a:srgbClr val="ABD3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1" y="745470"/>
              <a:ext cx="457223" cy="195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РРД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 rot="5400000">
              <a:off x="1684345" y="-710263"/>
              <a:ext cx="424564" cy="287880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2">
                <a:alpha val="89803"/>
              </a:schemeClr>
            </a:solidFill>
            <a:ln cap="rnd" cmpd="sng" w="190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 txBox="1"/>
            <p:nvPr/>
          </p:nvSpPr>
          <p:spPr>
            <a:xfrm>
              <a:off x="457223" y="537585"/>
              <a:ext cx="2858082" cy="383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92450" spcFirstLastPara="1" rIns="825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Char char="•"/>
              </a:pPr>
              <a:r>
                <a:rPr b="1" i="0" lang="uk-UA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більшовики</a:t>
              </a:r>
              <a:endParaRPr b="1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 rot="5400000">
              <a:off x="-97976" y="1130844"/>
              <a:ext cx="653176" cy="457223"/>
            </a:xfrm>
            <a:prstGeom prst="chevron">
              <a:avLst>
                <a:gd fmla="val 50000" name="adj"/>
              </a:avLst>
            </a:prstGeom>
            <a:solidFill>
              <a:srgbClr val="ABD331"/>
            </a:solidFill>
            <a:ln cap="rnd" cmpd="sng" w="19050">
              <a:solidFill>
                <a:srgbClr val="ABD3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0"/>
            <p:cNvSpPr txBox="1"/>
            <p:nvPr/>
          </p:nvSpPr>
          <p:spPr>
            <a:xfrm>
              <a:off x="1" y="1261480"/>
              <a:ext cx="457223" cy="195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УЦР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 rot="5400000">
              <a:off x="1684345" y="-194253"/>
              <a:ext cx="424564" cy="287880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2">
                <a:alpha val="89803"/>
              </a:schemeClr>
            </a:solidFill>
            <a:ln cap="rnd" cmpd="sng" w="190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457223" y="1053595"/>
              <a:ext cx="2858082" cy="383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92450" spcFirstLastPara="1" rIns="825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Char char="•"/>
              </a:pPr>
              <a:r>
                <a:rPr b="1" i="0" lang="uk-UA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національні українські сили</a:t>
              </a:r>
              <a:endParaRPr b="1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81" name="Google Shape;281;p10"/>
          <p:cNvPicPr preferRelativeResize="0"/>
          <p:nvPr/>
        </p:nvPicPr>
        <p:blipFill rotWithShape="1">
          <a:blip r:embed="rId5">
            <a:alphaModFix/>
          </a:blip>
          <a:srcRect b="13032" l="11647" r="0" t="0"/>
          <a:stretch/>
        </p:blipFill>
        <p:spPr>
          <a:xfrm flipH="1">
            <a:off x="7452320" y="5231407"/>
            <a:ext cx="1876685" cy="187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/>
          <p:nvPr/>
        </p:nvSpPr>
        <p:spPr>
          <a:xfrm rot="-5400000">
            <a:off x="-2438148" y="2971384"/>
            <a:ext cx="6302667" cy="923330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УЦР – представницький орган  українських громадських організацій</a:t>
            </a:r>
            <a:endParaRPr b="1" sz="2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1190727" y="251239"/>
            <a:ext cx="6421485" cy="461665"/>
          </a:xfrm>
          <a:prstGeom prst="rect">
            <a:avLst/>
          </a:prstGeom>
          <a:solidFill>
            <a:srgbClr val="F0D98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C059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 існування:</a:t>
            </a:r>
            <a:r>
              <a:rPr b="1" lang="uk-UA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lang="uk-UA" sz="2400">
                <a:solidFill>
                  <a:srgbClr val="C059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-UA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березня</a:t>
            </a:r>
            <a:r>
              <a:rPr b="1" lang="uk-UA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1917р. – 29 квітня 1918р.</a:t>
            </a:r>
            <a:endParaRPr b="1"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1396228" y="980728"/>
            <a:ext cx="6232574" cy="1015663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C059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Політичні лідери: </a:t>
            </a:r>
            <a:r>
              <a:rPr b="1" lang="uk-UA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М. Грушевський,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В. Винниченко, С. Петлюра, М. Міхновський,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С. Єфремов</a:t>
            </a:r>
            <a:endParaRPr b="1"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1355021" y="2780928"/>
            <a:ext cx="7359974" cy="3200876"/>
          </a:xfrm>
          <a:prstGeom prst="rect">
            <a:avLst/>
          </a:prstGeom>
          <a:solidFill>
            <a:srgbClr val="F0D98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C059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Головні події</a:t>
            </a:r>
            <a:r>
              <a:rPr b="1" lang="uk-UA" sz="1800">
                <a:solidFill>
                  <a:srgbClr val="C059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6-8 квітня 1917р. – Всеукраїнський національний конгрес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10 червня1917р. – I універсал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15 червня 1917р. – створення уряду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3липня 1917р. – II Універсал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 листопада 1917р. – III Універсал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22 січня 1918р. – IV Універсал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29 квітня 1918р. – прийняття Конституції УНР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35" y="57083"/>
            <a:ext cx="1660065" cy="159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/>
        </p:nvSpPr>
        <p:spPr>
          <a:xfrm>
            <a:off x="251520" y="648561"/>
            <a:ext cx="8604447" cy="800219"/>
          </a:xfrm>
          <a:prstGeom prst="rect">
            <a:avLst/>
          </a:prstGeom>
          <a:solidFill>
            <a:srgbClr val="CCE58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Українська Центральна Рада </a:t>
            </a:r>
            <a:r>
              <a:rPr lang="uk-UA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b="1" lang="uk-UA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громадсько-політичне об’єднання українських партій та громадських організацій</a:t>
            </a:r>
            <a:r>
              <a:rPr lang="uk-UA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               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5755819" y="1897377"/>
            <a:ext cx="309634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Мета створення: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❑"/>
            </a:pP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Боротьба  за українську національно-культурну автономію;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❑"/>
            </a:pP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впровадження української мови  в освіту та державний апарат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❑"/>
            </a:pP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прагнення не допустити розколу українського національного руху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893185"/>
            <a:ext cx="4976442" cy="3746743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4">
            <a:alphaModFix/>
          </a:blip>
          <a:srcRect b="13032" l="11647" r="0" t="0"/>
          <a:stretch/>
        </p:blipFill>
        <p:spPr>
          <a:xfrm flipH="1">
            <a:off x="7596336" y="5229200"/>
            <a:ext cx="1876685" cy="187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/>
        </p:nvSpPr>
        <p:spPr>
          <a:xfrm>
            <a:off x="323528" y="447572"/>
            <a:ext cx="432048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Перші заходи УЦР: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r>
            <a:r>
              <a:rPr b="1" lang="uk-UA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березня 1917р</a:t>
            </a:r>
            <a:r>
              <a:rPr b="1" lang="uk-UA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– </a:t>
            </a:r>
            <a:r>
              <a:rPr b="1" lang="uk-UA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похід громадськості у Києві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6-8 квітня </a:t>
            </a:r>
            <a:r>
              <a:rPr b="1" lang="uk-UA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Український національний конгрес</a:t>
            </a:r>
            <a:endParaRPr b="1" sz="4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255474"/>
            <a:ext cx="3479961" cy="2315756"/>
          </a:xfrm>
          <a:prstGeom prst="rect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916" y="3022502"/>
            <a:ext cx="4843696" cy="3046565"/>
          </a:xfrm>
          <a:prstGeom prst="rect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3"/>
          <p:cNvPicPr preferRelativeResize="0"/>
          <p:nvPr/>
        </p:nvPicPr>
        <p:blipFill rotWithShape="1">
          <a:blip r:embed="rId5">
            <a:alphaModFix/>
          </a:blip>
          <a:srcRect b="13032" l="11647" r="0" t="0"/>
          <a:stretch/>
        </p:blipFill>
        <p:spPr>
          <a:xfrm flipH="1">
            <a:off x="7545666" y="5229242"/>
            <a:ext cx="1876685" cy="187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6204" y="3599151"/>
            <a:ext cx="2172644" cy="2085738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/>
        </p:nvSpPr>
        <p:spPr>
          <a:xfrm>
            <a:off x="395536" y="1556792"/>
            <a:ext cx="8424935" cy="3108543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Рішення Українського національного конгресу: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Забезпечення Україні широкої національно-територіальної автономії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Захист прав національних меншин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Організація Крайової Ради (Мала рада)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Підтримка інших народів Росії в прагненні національно-культурної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автономії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/>
        </p:nvSpPr>
        <p:spPr>
          <a:xfrm>
            <a:off x="467545" y="362117"/>
            <a:ext cx="8424935" cy="1631216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Заява протесту проти претензії на українські землі Польщі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Створення комітету для вироблення проекту автономного статусу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України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Обрано новий склад Центральної Ради </a:t>
            </a:r>
            <a:endParaRPr/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 b="0" l="0" r="49280" t="0"/>
          <a:stretch/>
        </p:blipFill>
        <p:spPr>
          <a:xfrm>
            <a:off x="467746" y="2323906"/>
            <a:ext cx="2048574" cy="2986720"/>
          </a:xfrm>
          <a:prstGeom prst="rect">
            <a:avLst/>
          </a:prstGeom>
          <a:noFill/>
          <a:ln cap="flat" cmpd="sng" w="9525">
            <a:solidFill>
              <a:srgbClr val="36A7E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4">
            <a:alphaModFix/>
          </a:blip>
          <a:srcRect b="32236" l="21089" r="11892" t="0"/>
          <a:stretch/>
        </p:blipFill>
        <p:spPr>
          <a:xfrm rot="489016">
            <a:off x="6400062" y="2588600"/>
            <a:ext cx="1783994" cy="2551845"/>
          </a:xfrm>
          <a:prstGeom prst="rect">
            <a:avLst/>
          </a:prstGeom>
          <a:noFill/>
          <a:ln cap="flat" cmpd="sng" w="28575">
            <a:solidFill>
              <a:srgbClr val="36A7E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88260">
            <a:off x="3428769" y="2602249"/>
            <a:ext cx="1715573" cy="2581159"/>
          </a:xfrm>
          <a:prstGeom prst="rect">
            <a:avLst/>
          </a:prstGeom>
          <a:noFill/>
          <a:ln cap="flat" cmpd="sng" w="28575">
            <a:solidFill>
              <a:srgbClr val="36A7E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p5"/>
          <p:cNvSpPr txBox="1"/>
          <p:nvPr/>
        </p:nvSpPr>
        <p:spPr>
          <a:xfrm>
            <a:off x="449467" y="5616524"/>
            <a:ext cx="2047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М. Грушевський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5"/>
          <p:cNvSpPr txBox="1"/>
          <p:nvPr/>
        </p:nvSpPr>
        <p:spPr>
          <a:xfrm rot="-653879">
            <a:off x="3730493" y="5565371"/>
            <a:ext cx="13666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</a:t>
            </a:r>
            <a:r>
              <a:rPr b="1" lang="uk-UA"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Єфремов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5"/>
          <p:cNvSpPr txBox="1"/>
          <p:nvPr/>
        </p:nvSpPr>
        <p:spPr>
          <a:xfrm rot="528299">
            <a:off x="5958388" y="5551045"/>
            <a:ext cx="1702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В. Винниченко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/>
        </p:nvSpPr>
        <p:spPr>
          <a:xfrm>
            <a:off x="218428" y="206641"/>
            <a:ext cx="5957080" cy="954107"/>
          </a:xfrm>
          <a:prstGeom prst="rect">
            <a:avLst/>
          </a:prstGeom>
          <a:solidFill>
            <a:srgbClr val="CCE58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Причини зростання авторитету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Центральної Ради:</a:t>
            </a:r>
            <a:endParaRPr b="1"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3491880" y="1772816"/>
            <a:ext cx="5040560" cy="1200329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ЦР обстоювала близькі та зрозумілі народу ідеї національно-територіальної автономії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 популярної ідеї соціалізму</a:t>
            </a:r>
            <a:endParaRPr b="1" sz="18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467544" y="4293096"/>
            <a:ext cx="5832647" cy="1323439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Демократичний і всеохоплюючий принцип формування ЦР, яка була уособленням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трьох начал-національного, соціально-класового, територіального.</a:t>
            </a:r>
            <a:endParaRPr b="1" sz="20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15" y="1412776"/>
            <a:ext cx="3168352" cy="2376264"/>
          </a:xfrm>
          <a:prstGeom prst="rect">
            <a:avLst/>
          </a:prstGeom>
          <a:noFill/>
          <a:ln cap="flat" cmpd="sng" w="38100">
            <a:solidFill>
              <a:srgbClr val="78C4F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" name="Google Shape;203;p6"/>
          <p:cNvPicPr preferRelativeResize="0"/>
          <p:nvPr/>
        </p:nvPicPr>
        <p:blipFill rotWithShape="1">
          <a:blip r:embed="rId4">
            <a:alphaModFix/>
          </a:blip>
          <a:srcRect b="47970" l="58719" r="0" t="0"/>
          <a:stretch/>
        </p:blipFill>
        <p:spPr>
          <a:xfrm>
            <a:off x="6012160" y="3937755"/>
            <a:ext cx="2843054" cy="264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038" y="2275569"/>
            <a:ext cx="2865708" cy="2092076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9" name="Google Shape;209;p7"/>
          <p:cNvSpPr txBox="1"/>
          <p:nvPr/>
        </p:nvSpPr>
        <p:spPr>
          <a:xfrm>
            <a:off x="899592" y="331373"/>
            <a:ext cx="57429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Головні події травня-червня 1917р.</a:t>
            </a:r>
            <a:endParaRPr b="1" sz="2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262098" y="923903"/>
            <a:ext cx="5722626" cy="461665"/>
          </a:xfrm>
          <a:prstGeom prst="rect">
            <a:avLst/>
          </a:prstGeom>
          <a:solidFill>
            <a:srgbClr val="F0D98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18.05 – I Всеукраїнський військовий  з’їзд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278125" y="1504238"/>
            <a:ext cx="6277929" cy="461665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05.06-II Всеукраїнський військовий  з’їзд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187624" y="2055120"/>
            <a:ext cx="4797100" cy="461665"/>
          </a:xfrm>
          <a:prstGeom prst="rect">
            <a:avLst/>
          </a:prstGeom>
          <a:solidFill>
            <a:srgbClr val="F0D98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з’їзд селянських депутатів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4">
            <a:alphaModFix/>
          </a:blip>
          <a:srcRect b="13032" l="11647" r="0" t="0"/>
          <a:stretch/>
        </p:blipFill>
        <p:spPr>
          <a:xfrm flipH="1">
            <a:off x="7380312" y="4842241"/>
            <a:ext cx="1876685" cy="187212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/>
          <p:nvPr/>
        </p:nvSpPr>
        <p:spPr>
          <a:xfrm>
            <a:off x="1256017" y="2603851"/>
            <a:ext cx="4322144" cy="461665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з’їзд робітничих депутатів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77157" y="3110741"/>
            <a:ext cx="5984724" cy="1569660"/>
          </a:xfrm>
          <a:prstGeom prst="rect">
            <a:avLst/>
          </a:prstGeom>
          <a:solidFill>
            <a:srgbClr val="F0D98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Відрядження делегації УЦР до Петрограду на перемови з Тимчасовим урядом, що не дали позитивного результату</a:t>
            </a:r>
            <a:endParaRPr sz="24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7"/>
          <p:cNvSpPr txBox="1"/>
          <p:nvPr/>
        </p:nvSpPr>
        <p:spPr>
          <a:xfrm>
            <a:off x="583791" y="5232312"/>
            <a:ext cx="5079243" cy="1384995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ABE1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Необхідність рішучих дій по відновленню української державності</a:t>
            </a:r>
            <a:endParaRPr b="1" sz="2800">
              <a:solidFill>
                <a:srgbClr val="062A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1767791" y="4701337"/>
            <a:ext cx="2711241" cy="5309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/>
        </p:nvSpPr>
        <p:spPr>
          <a:xfrm>
            <a:off x="45882" y="265801"/>
            <a:ext cx="7622462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Проголошення автономії України</a:t>
            </a:r>
            <a:endParaRPr b="1" sz="3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813954" y="1082390"/>
            <a:ext cx="4068453" cy="1200329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червня 1917року УЦР прийняла Перший Універсал «До українського народу на Україні і поза Україною сущого»:</a:t>
            </a:r>
            <a:endParaRPr b="1" sz="1800">
              <a:solidFill>
                <a:srgbClr val="062A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813954" y="2456021"/>
            <a:ext cx="4068453" cy="937844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проголошено автономію України «Однині будемо самі творити наше життя»;</a:t>
            </a:r>
            <a:endParaRPr b="1" sz="1800">
              <a:solidFill>
                <a:srgbClr val="062A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807272" y="3464287"/>
            <a:ext cx="4075135" cy="646331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закликано народ до організації нового політичного ладу на Україні;</a:t>
            </a:r>
            <a:endParaRPr b="1" sz="1800">
              <a:solidFill>
                <a:srgbClr val="062A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3995936" y="4162026"/>
            <a:ext cx="4887051" cy="1200329"/>
          </a:xfrm>
          <a:prstGeom prst="rect">
            <a:avLst/>
          </a:prstGeom>
          <a:solidFill>
            <a:srgbClr val="78C4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оголошено про відмову передавати податки до центральної казни, запроваджено одноразовий податок на «рідну справу</a:t>
            </a:r>
            <a:r>
              <a:rPr b="1" i="1" lang="uk-UA" sz="1800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».</a:t>
            </a:r>
            <a:endParaRPr b="1" i="1" sz="1800">
              <a:solidFill>
                <a:srgbClr val="062A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1171574"/>
            <a:ext cx="3375632" cy="2222291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272" y="4217443"/>
            <a:ext cx="2000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5">
            <a:alphaModFix/>
          </a:blip>
          <a:srcRect b="13032" l="11647" r="0" t="0"/>
          <a:stretch/>
        </p:blipFill>
        <p:spPr>
          <a:xfrm flipH="1">
            <a:off x="7480409" y="5157192"/>
            <a:ext cx="1876685" cy="187212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 txBox="1"/>
          <p:nvPr/>
        </p:nvSpPr>
        <p:spPr>
          <a:xfrm>
            <a:off x="3059832" y="5400265"/>
            <a:ext cx="4896544" cy="1015663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Документ юридично поклав початок розбудові Української національної держави в XX ст.</a:t>
            </a:r>
            <a:endParaRPr b="1"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467544" y="441538"/>
            <a:ext cx="83884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червня 1917р. створено Тимчасовий революційний уряд – Генеральний Секретаріат Центральної Ради</a:t>
            </a:r>
            <a:endParaRPr b="1" sz="2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1493925" y="1469974"/>
            <a:ext cx="49133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Склад Генерального Секретаріату:</a:t>
            </a:r>
            <a:endParaRPr b="1" sz="2400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1655788" y="1917352"/>
            <a:ext cx="74110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В. Винниченко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-(УСДРП) – голова і секретар внутрішніх справ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2468897" y="2305235"/>
            <a:ext cx="50978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П. Христюк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(УСДРП) – генеральний писар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2425743" y="2699028"/>
            <a:ext cx="6058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С. Петлюра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(УСДРП) – секретар військових справ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2184649" y="3042642"/>
            <a:ext cx="67842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С. Єфремов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(УПСФ) – секретар міжнаціональних справ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2468897" y="3437692"/>
            <a:ext cx="6245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Х. Барановський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(кооператор) – секретар фінансів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2483065" y="3808744"/>
            <a:ext cx="56765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Б. Мартос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(УСРП) – секретар земельних справ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2497428" y="4194907"/>
            <a:ext cx="6099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В. Садовський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(УСДРП) – секретар судових справ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1521990" y="4647268"/>
            <a:ext cx="7547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</a:t>
            </a: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Стешенко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(незалежний соціал-демократ) – секретар освіти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2531478" y="4970956"/>
            <a:ext cx="61782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М. Стасюк </a:t>
            </a:r>
            <a:r>
              <a:rPr b="1" lang="uk-UA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(УПСР) – секретар продовольчих справ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1342" y="5358027"/>
            <a:ext cx="936104" cy="117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4222" y="2752281"/>
            <a:ext cx="796495" cy="119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817" y="3806388"/>
            <a:ext cx="945416" cy="129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7427" y="5071595"/>
            <a:ext cx="917712" cy="12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7">
            <a:alphaModFix/>
          </a:blip>
          <a:srcRect b="0" l="6849" r="17514" t="0"/>
          <a:stretch/>
        </p:blipFill>
        <p:spPr>
          <a:xfrm>
            <a:off x="3156634" y="5314253"/>
            <a:ext cx="1054087" cy="126200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"/>
          <p:cNvSpPr txBox="1"/>
          <p:nvPr/>
        </p:nvSpPr>
        <p:spPr>
          <a:xfrm>
            <a:off x="5576764" y="6497154"/>
            <a:ext cx="923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Б.Мартос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1237598" y="4416244"/>
            <a:ext cx="10721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С. Єфремов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128506" y="5155622"/>
            <a:ext cx="16050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С. Петлюра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596236" y="6343181"/>
            <a:ext cx="10553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П. Христюк</a:t>
            </a:r>
            <a:endParaRPr sz="14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3344572" y="6497154"/>
            <a:ext cx="14814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Х. Барановський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9776" y="1669857"/>
            <a:ext cx="860172" cy="116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 txBox="1"/>
          <p:nvPr/>
        </p:nvSpPr>
        <p:spPr>
          <a:xfrm>
            <a:off x="103083" y="2888754"/>
            <a:ext cx="1317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uk-UA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uk-UA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Винниченко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9">
            <a:alphaModFix/>
          </a:blip>
          <a:srcRect b="13032" l="11647" r="0" t="0"/>
          <a:stretch/>
        </p:blipFill>
        <p:spPr>
          <a:xfrm flipH="1">
            <a:off x="7585872" y="5266952"/>
            <a:ext cx="1876685" cy="187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Ион">
  <a:themeElements>
    <a:clrScheme name="Ион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2013-06-21T16:03:07Z</dcterms:created>
  <dc:creator>Silver</dc:creator>
</cp:coreProperties>
</file>