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8" r:id="rId2"/>
    <p:sldMasterId id="2147483720" r:id="rId3"/>
    <p:sldMasterId id="2147483732" r:id="rId4"/>
    <p:sldMasterId id="2147483744" r:id="rId5"/>
    <p:sldMasterId id="2147483756" r:id="rId6"/>
    <p:sldMasterId id="2147483768" r:id="rId7"/>
    <p:sldMasterId id="2147483780" r:id="rId8"/>
    <p:sldMasterId id="2147483792" r:id="rId9"/>
    <p:sldMasterId id="2147483804" r:id="rId10"/>
    <p:sldMasterId id="2147483828" r:id="rId11"/>
    <p:sldMasterId id="2147483840" r:id="rId12"/>
    <p:sldMasterId id="2147483852" r:id="rId13"/>
  </p:sldMasterIdLst>
  <p:sldIdLst>
    <p:sldId id="257" r:id="rId14"/>
    <p:sldId id="261" r:id="rId15"/>
    <p:sldId id="263" r:id="rId16"/>
    <p:sldId id="264" r:id="rId17"/>
    <p:sldId id="265" r:id="rId18"/>
    <p:sldId id="262" r:id="rId19"/>
    <p:sldId id="266" r:id="rId20"/>
    <p:sldId id="267" r:id="rId21"/>
    <p:sldId id="275" r:id="rId22"/>
    <p:sldId id="268" r:id="rId23"/>
    <p:sldId id="276" r:id="rId24"/>
    <p:sldId id="269" r:id="rId25"/>
    <p:sldId id="271" r:id="rId26"/>
    <p:sldId id="272" r:id="rId27"/>
    <p:sldId id="274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649053-5890-43E1-9348-9D570C5EECE2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891E34-DC5B-48A5-8A6D-3C69EEA46ECE}">
      <dgm:prSet phldrT="[Текст]" custT="1"/>
      <dgm:spPr/>
      <dgm:t>
        <a:bodyPr/>
        <a:lstStyle/>
        <a:p>
          <a:r>
            <a:rPr lang="uk-UA" sz="2800" b="1" dirty="0" smtClean="0">
              <a:solidFill>
                <a:srgbClr val="FF0000"/>
              </a:solidFill>
            </a:rPr>
            <a:t>Законодавча влада</a:t>
          </a:r>
        </a:p>
        <a:p>
          <a:endParaRPr lang="uk-UA" sz="2100" dirty="0" smtClean="0"/>
        </a:p>
        <a:p>
          <a:r>
            <a:rPr lang="uk-UA" sz="2100" b="1" dirty="0" smtClean="0">
              <a:solidFill>
                <a:srgbClr val="002060"/>
              </a:solidFill>
            </a:rPr>
            <a:t>Центральна Рада(822)</a:t>
          </a:r>
        </a:p>
        <a:p>
          <a:endParaRPr lang="uk-UA" sz="2100" dirty="0" smtClean="0"/>
        </a:p>
        <a:p>
          <a:r>
            <a:rPr lang="uk-UA" sz="2100" b="1" dirty="0" smtClean="0">
              <a:solidFill>
                <a:srgbClr val="002060"/>
              </a:solidFill>
            </a:rPr>
            <a:t>Мала Рада(150)</a:t>
          </a:r>
          <a:endParaRPr lang="ru-RU" sz="2100" b="1" dirty="0">
            <a:solidFill>
              <a:srgbClr val="002060"/>
            </a:solidFill>
          </a:endParaRPr>
        </a:p>
      </dgm:t>
    </dgm:pt>
    <dgm:pt modelId="{E9119F44-8E0A-4407-A9A2-944AA42E523E}" type="parTrans" cxnId="{AB14D7D1-31E8-4EBE-8358-DFE915E65D57}">
      <dgm:prSet/>
      <dgm:spPr/>
      <dgm:t>
        <a:bodyPr/>
        <a:lstStyle/>
        <a:p>
          <a:endParaRPr lang="ru-RU"/>
        </a:p>
      </dgm:t>
    </dgm:pt>
    <dgm:pt modelId="{9A12DBBC-D025-47BF-AC62-F2C571D2EF20}" type="sibTrans" cxnId="{AB14D7D1-31E8-4EBE-8358-DFE915E65D57}">
      <dgm:prSet/>
      <dgm:spPr/>
      <dgm:t>
        <a:bodyPr/>
        <a:lstStyle/>
        <a:p>
          <a:endParaRPr lang="ru-RU"/>
        </a:p>
      </dgm:t>
    </dgm:pt>
    <dgm:pt modelId="{01597C7F-7780-44A4-AAA0-2AF6D9020107}">
      <dgm:prSet phldrT="[Текст]" custT="1"/>
      <dgm:spPr/>
      <dgm:t>
        <a:bodyPr/>
        <a:lstStyle/>
        <a:p>
          <a:r>
            <a:rPr lang="uk-UA" sz="2800" b="1" dirty="0" smtClean="0">
              <a:solidFill>
                <a:srgbClr val="FF0000"/>
              </a:solidFill>
            </a:rPr>
            <a:t>Виконавча влада</a:t>
          </a:r>
        </a:p>
        <a:p>
          <a:endParaRPr lang="uk-UA" sz="2100" b="1" dirty="0" smtClean="0">
            <a:solidFill>
              <a:srgbClr val="FF0000"/>
            </a:solidFill>
          </a:endParaRPr>
        </a:p>
        <a:p>
          <a:r>
            <a:rPr lang="uk-UA" sz="2100" b="1" dirty="0" smtClean="0">
              <a:solidFill>
                <a:srgbClr val="002060"/>
              </a:solidFill>
            </a:rPr>
            <a:t>Генеральний Секретаріат</a:t>
          </a:r>
        </a:p>
        <a:p>
          <a:r>
            <a:rPr lang="uk-UA" sz="2100" b="1" dirty="0" smtClean="0">
              <a:solidFill>
                <a:srgbClr val="002060"/>
              </a:solidFill>
            </a:rPr>
            <a:t>(</a:t>
          </a:r>
          <a:r>
            <a:rPr lang="uk-UA" sz="2100" b="1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Володимир Винниченко)</a:t>
          </a:r>
          <a:endParaRPr lang="ru-RU" sz="2100" b="1" dirty="0">
            <a:solidFill>
              <a:schemeClr val="accent3">
                <a:lumMod val="60000"/>
                <a:lumOff val="40000"/>
              </a:schemeClr>
            </a:solidFill>
          </a:endParaRPr>
        </a:p>
      </dgm:t>
    </dgm:pt>
    <dgm:pt modelId="{56E0D1AA-86F0-458A-88B1-70A5FA24004E}" type="parTrans" cxnId="{6DD95259-7D5A-48BB-A44E-C379705F266F}">
      <dgm:prSet/>
      <dgm:spPr/>
      <dgm:t>
        <a:bodyPr/>
        <a:lstStyle/>
        <a:p>
          <a:endParaRPr lang="ru-RU"/>
        </a:p>
      </dgm:t>
    </dgm:pt>
    <dgm:pt modelId="{2EA02594-A4F2-49F1-8794-13CF3F7C2FE7}" type="sibTrans" cxnId="{6DD95259-7D5A-48BB-A44E-C379705F266F}">
      <dgm:prSet/>
      <dgm:spPr/>
      <dgm:t>
        <a:bodyPr/>
        <a:lstStyle/>
        <a:p>
          <a:endParaRPr lang="ru-RU"/>
        </a:p>
      </dgm:t>
    </dgm:pt>
    <dgm:pt modelId="{BE92E281-A0C2-4F15-B335-8081F1B0DE4A}" type="pres">
      <dgm:prSet presAssocID="{98649053-5890-43E1-9348-9D570C5EECE2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5445A5A-D117-480F-BE96-8A49D62D253D}" type="pres">
      <dgm:prSet presAssocID="{98649053-5890-43E1-9348-9D570C5EECE2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AAAC32-9E52-4A72-8FBE-B3CED6A0DE5C}" type="pres">
      <dgm:prSet presAssocID="{98649053-5890-43E1-9348-9D570C5EECE2}" presName="LeftNode" presStyleLbl="bgImgPlace1" presStyleIdx="0" presStyleCnt="2" custScaleX="120991">
        <dgm:presLayoutVars>
          <dgm:chMax val="2"/>
          <dgm:chPref val="2"/>
        </dgm:presLayoutVars>
      </dgm:prSet>
      <dgm:spPr/>
      <dgm:t>
        <a:bodyPr/>
        <a:lstStyle/>
        <a:p>
          <a:endParaRPr lang="ru-RU"/>
        </a:p>
      </dgm:t>
    </dgm:pt>
    <dgm:pt modelId="{123CE6A3-8192-4126-912B-E27B5B28887A}" type="pres">
      <dgm:prSet presAssocID="{98649053-5890-43E1-9348-9D570C5EECE2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A4515C-9D4C-40B2-A375-CD242A331165}" type="pres">
      <dgm:prSet presAssocID="{98649053-5890-43E1-9348-9D570C5EECE2}" presName="RightNode" presStyleLbl="bgImgPlace1" presStyleIdx="1" presStyleCnt="2" custScaleX="10617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0176B18F-4595-48FB-AC0E-C6C9336FDCE1}" type="pres">
      <dgm:prSet presAssocID="{98649053-5890-43E1-9348-9D570C5EECE2}" presName="TopArrow" presStyleLbl="node1" presStyleIdx="0" presStyleCnt="2"/>
      <dgm:spPr/>
    </dgm:pt>
    <dgm:pt modelId="{6A7B9CDF-735E-4A95-B722-00B3C2E7EC2B}" type="pres">
      <dgm:prSet presAssocID="{98649053-5890-43E1-9348-9D570C5EECE2}" presName="BottomArrow" presStyleLbl="node1" presStyleIdx="1" presStyleCnt="2"/>
      <dgm:spPr/>
    </dgm:pt>
  </dgm:ptLst>
  <dgm:cxnLst>
    <dgm:cxn modelId="{FDDA1664-B585-4E64-AAE9-305AAC50BB98}" type="presOf" srcId="{01597C7F-7780-44A4-AAA0-2AF6D9020107}" destId="{123CE6A3-8192-4126-912B-E27B5B28887A}" srcOrd="0" destOrd="0" presId="urn:microsoft.com/office/officeart/2009/layout/ReverseList"/>
    <dgm:cxn modelId="{6DD95259-7D5A-48BB-A44E-C379705F266F}" srcId="{98649053-5890-43E1-9348-9D570C5EECE2}" destId="{01597C7F-7780-44A4-AAA0-2AF6D9020107}" srcOrd="1" destOrd="0" parTransId="{56E0D1AA-86F0-458A-88B1-70A5FA24004E}" sibTransId="{2EA02594-A4F2-49F1-8794-13CF3F7C2FE7}"/>
    <dgm:cxn modelId="{CE0AE5AD-1A85-490F-BE35-679BF087C820}" type="presOf" srcId="{01597C7F-7780-44A4-AAA0-2AF6D9020107}" destId="{D5A4515C-9D4C-40B2-A375-CD242A331165}" srcOrd="1" destOrd="0" presId="urn:microsoft.com/office/officeart/2009/layout/ReverseList"/>
    <dgm:cxn modelId="{D4310CC7-2BAF-4FE9-B181-BA33911C3A08}" type="presOf" srcId="{98649053-5890-43E1-9348-9D570C5EECE2}" destId="{BE92E281-A0C2-4F15-B335-8081F1B0DE4A}" srcOrd="0" destOrd="0" presId="urn:microsoft.com/office/officeart/2009/layout/ReverseList"/>
    <dgm:cxn modelId="{AB14D7D1-31E8-4EBE-8358-DFE915E65D57}" srcId="{98649053-5890-43E1-9348-9D570C5EECE2}" destId="{1D891E34-DC5B-48A5-8A6D-3C69EEA46ECE}" srcOrd="0" destOrd="0" parTransId="{E9119F44-8E0A-4407-A9A2-944AA42E523E}" sibTransId="{9A12DBBC-D025-47BF-AC62-F2C571D2EF20}"/>
    <dgm:cxn modelId="{1922AE1D-641C-40E8-A62F-5EEEBD413847}" type="presOf" srcId="{1D891E34-DC5B-48A5-8A6D-3C69EEA46ECE}" destId="{45445A5A-D117-480F-BE96-8A49D62D253D}" srcOrd="0" destOrd="0" presId="urn:microsoft.com/office/officeart/2009/layout/ReverseList"/>
    <dgm:cxn modelId="{B71F6EDF-2B9E-455D-9EFB-3CE378541BEE}" type="presOf" srcId="{1D891E34-DC5B-48A5-8A6D-3C69EEA46ECE}" destId="{F2AAAC32-9E52-4A72-8FBE-B3CED6A0DE5C}" srcOrd="1" destOrd="0" presId="urn:microsoft.com/office/officeart/2009/layout/ReverseList"/>
    <dgm:cxn modelId="{1B80C303-FC2E-489E-A481-268099F48D22}" type="presParOf" srcId="{BE92E281-A0C2-4F15-B335-8081F1B0DE4A}" destId="{45445A5A-D117-480F-BE96-8A49D62D253D}" srcOrd="0" destOrd="0" presId="urn:microsoft.com/office/officeart/2009/layout/ReverseList"/>
    <dgm:cxn modelId="{D441AABC-1B3C-4EAE-A40C-FFB114E6D315}" type="presParOf" srcId="{BE92E281-A0C2-4F15-B335-8081F1B0DE4A}" destId="{F2AAAC32-9E52-4A72-8FBE-B3CED6A0DE5C}" srcOrd="1" destOrd="0" presId="urn:microsoft.com/office/officeart/2009/layout/ReverseList"/>
    <dgm:cxn modelId="{60983E6F-122C-4F2A-BAEA-E8A5A4C6E430}" type="presParOf" srcId="{BE92E281-A0C2-4F15-B335-8081F1B0DE4A}" destId="{123CE6A3-8192-4126-912B-E27B5B28887A}" srcOrd="2" destOrd="0" presId="urn:microsoft.com/office/officeart/2009/layout/ReverseList"/>
    <dgm:cxn modelId="{976CD8FC-FAB1-4A97-B7E2-DAE25828D0A6}" type="presParOf" srcId="{BE92E281-A0C2-4F15-B335-8081F1B0DE4A}" destId="{D5A4515C-9D4C-40B2-A375-CD242A331165}" srcOrd="3" destOrd="0" presId="urn:microsoft.com/office/officeart/2009/layout/ReverseList"/>
    <dgm:cxn modelId="{DF661469-9CAC-42A8-9EF3-B1C6835303F3}" type="presParOf" srcId="{BE92E281-A0C2-4F15-B335-8081F1B0DE4A}" destId="{0176B18F-4595-48FB-AC0E-C6C9336FDCE1}" srcOrd="4" destOrd="0" presId="urn:microsoft.com/office/officeart/2009/layout/ReverseList"/>
    <dgm:cxn modelId="{5FDFDB75-ACE7-4149-85D2-BD7FBCEE6D20}" type="presParOf" srcId="{BE92E281-A0C2-4F15-B335-8081F1B0DE4A}" destId="{6A7B9CDF-735E-4A95-B722-00B3C2E7EC2B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AAAC32-9E52-4A72-8FBE-B3CED6A0DE5C}">
      <dsp:nvSpPr>
        <dsp:cNvPr id="0" name=""/>
        <dsp:cNvSpPr/>
      </dsp:nvSpPr>
      <dsp:spPr>
        <a:xfrm rot="16200000">
          <a:off x="1290549" y="1259558"/>
          <a:ext cx="3086305" cy="2281962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77800" rIns="160020" bIns="17780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rgbClr val="FF0000"/>
              </a:solidFill>
            </a:rPr>
            <a:t>Законодавча влада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100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dirty="0" smtClean="0">
              <a:solidFill>
                <a:srgbClr val="002060"/>
              </a:solidFill>
            </a:rPr>
            <a:t>Центральна Рада(822)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100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dirty="0" smtClean="0">
              <a:solidFill>
                <a:srgbClr val="002060"/>
              </a:solidFill>
            </a:rPr>
            <a:t>Мала Рада(150)</a:t>
          </a:r>
          <a:endParaRPr lang="ru-RU" sz="2100" b="1" kern="1200" dirty="0">
            <a:solidFill>
              <a:srgbClr val="002060"/>
            </a:solidFill>
          </a:endParaRPr>
        </a:p>
      </dsp:txBody>
      <dsp:txXfrm rot="5400000">
        <a:off x="1804136" y="968803"/>
        <a:ext cx="2170546" cy="2863473"/>
      </dsp:txXfrm>
    </dsp:sp>
    <dsp:sp modelId="{D5A4515C-9D4C-40B2-A375-CD242A331165}">
      <dsp:nvSpPr>
        <dsp:cNvPr id="0" name=""/>
        <dsp:cNvSpPr/>
      </dsp:nvSpPr>
      <dsp:spPr>
        <a:xfrm rot="5400000">
          <a:off x="3262251" y="1399315"/>
          <a:ext cx="3086305" cy="2002448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77800" rIns="106680" bIns="17780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rgbClr val="FF0000"/>
              </a:solidFill>
            </a:rPr>
            <a:t>Виконавча влада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100" b="1" kern="1200" dirty="0" smtClean="0">
            <a:solidFill>
              <a:srgbClr val="FF0000"/>
            </a:solidFill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dirty="0" smtClean="0">
              <a:solidFill>
                <a:srgbClr val="002060"/>
              </a:solidFill>
            </a:rPr>
            <a:t>Генеральний Секретаріат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dirty="0" smtClean="0">
              <a:solidFill>
                <a:srgbClr val="002060"/>
              </a:solidFill>
            </a:rPr>
            <a:t>(</a:t>
          </a:r>
          <a:r>
            <a:rPr lang="uk-UA" sz="2100" b="1" kern="1200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Володимир Винниченко)</a:t>
          </a:r>
          <a:endParaRPr lang="ru-RU" sz="2100" b="1" kern="1200" dirty="0">
            <a:solidFill>
              <a:schemeClr val="accent3">
                <a:lumMod val="60000"/>
                <a:lumOff val="40000"/>
              </a:schemeClr>
            </a:solidFill>
          </a:endParaRPr>
        </a:p>
      </dsp:txBody>
      <dsp:txXfrm rot="-5400000">
        <a:off x="3804180" y="955156"/>
        <a:ext cx="1904679" cy="2890767"/>
      </dsp:txXfrm>
    </dsp:sp>
    <dsp:sp modelId="{0176B18F-4595-48FB-AC0E-C6C9336FDCE1}">
      <dsp:nvSpPr>
        <dsp:cNvPr id="0" name=""/>
        <dsp:cNvSpPr/>
      </dsp:nvSpPr>
      <dsp:spPr>
        <a:xfrm>
          <a:off x="2833509" y="0"/>
          <a:ext cx="1971702" cy="1971606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7B9CDF-735E-4A95-B722-00B3C2E7EC2B}">
      <dsp:nvSpPr>
        <dsp:cNvPr id="0" name=""/>
        <dsp:cNvSpPr/>
      </dsp:nvSpPr>
      <dsp:spPr>
        <a:xfrm rot="10800000">
          <a:off x="2833509" y="2828993"/>
          <a:ext cx="1971702" cy="1971606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976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36743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565191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70374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20036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180205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939871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55713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78355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59359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9527949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18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98540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19962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22354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747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829273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135267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67215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47768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43622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29316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11703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7792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31771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180503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920495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771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741312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285479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52038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61405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52887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658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713556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86434307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355766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626392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865026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499706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701915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205697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898932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815799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8956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236212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019204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00724929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397210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416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26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300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0841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2369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656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0120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755997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6116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2638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2919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8594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9541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2859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1006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6005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101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541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96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01688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9904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0520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7046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17470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512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48336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0942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287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76427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6568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1514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8449464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50717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52207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02685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6218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2077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89601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95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61908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27395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30305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8288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6375560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98067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08282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75853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4768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3790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313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13967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9928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62501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71233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16833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3640363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23842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0569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61912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34763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048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69099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03050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71863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12836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06150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2402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7730421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46900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94300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54247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055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42212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321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64618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29502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36474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87172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68423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89120645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13593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1938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33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8581810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25108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15802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4837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15361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00589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19202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93135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6307206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41696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022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551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69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742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529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51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133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03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8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511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964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331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40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5FBFFCD-2F40-4866-A9E5-59DA110099C6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22.09.2021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1B968D-DE82-43D8-BF0E-3A897A4D9DDB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999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349022"/>
          </a:xfrm>
        </p:spPr>
        <p:txBody>
          <a:bodyPr>
            <a:normAutofit/>
          </a:bodyPr>
          <a:lstStyle/>
          <a:p>
            <a:r>
              <a:rPr lang="uk-UA" sz="4800" b="1" dirty="0" smtClean="0">
                <a:solidFill>
                  <a:srgbClr val="FF0000"/>
                </a:solidFill>
              </a:rPr>
              <a:t>І та ІІ Універсали Центральної Ради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32560" y="2924944"/>
            <a:ext cx="7406640" cy="2232248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Те чуття, яке охопило весь з</a:t>
            </a:r>
            <a:r>
              <a:rPr lang="en-US" dirty="0" smtClean="0"/>
              <a:t>`</a:t>
            </a:r>
            <a:r>
              <a:rPr lang="uk-UA" dirty="0" err="1" smtClean="0"/>
              <a:t>їзд</a:t>
            </a:r>
            <a:r>
              <a:rPr lang="uk-UA" dirty="0" smtClean="0"/>
              <a:t>, було найкращим доказом, що це було </a:t>
            </a:r>
            <a:r>
              <a:rPr lang="uk-UA" dirty="0" err="1" smtClean="0"/>
              <a:t>іменно</a:t>
            </a:r>
            <a:r>
              <a:rPr lang="uk-UA" dirty="0" smtClean="0"/>
              <a:t> те слово, якого ждалося і яке висловлювало всю душу піднесеної нації. Весь театр з делегатами, з кореспондентами став на коліна й  могутнім, потрясаючим душу хором заспівав </a:t>
            </a:r>
            <a:r>
              <a:rPr lang="uk-UA" dirty="0" err="1" smtClean="0"/>
              <a:t>“Заповіт”</a:t>
            </a:r>
            <a:endParaRPr lang="uk-UA" dirty="0" smtClean="0"/>
          </a:p>
          <a:p>
            <a:r>
              <a:rPr lang="uk-UA" dirty="0" smtClean="0"/>
              <a:t>                                                         В. Винниченко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595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2. Державотворення  в Україні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5 травня – створення Рад</a:t>
            </a:r>
          </a:p>
          <a:p>
            <a:r>
              <a:rPr lang="uk-UA" dirty="0" smtClean="0"/>
              <a:t>11 липня  - закон про оподаткування</a:t>
            </a:r>
          </a:p>
          <a:p>
            <a:pPr>
              <a:buNone/>
            </a:pPr>
            <a:r>
              <a:rPr lang="uk-UA" dirty="0" smtClean="0"/>
              <a:t>( 25 % одноденного заробітку)</a:t>
            </a:r>
          </a:p>
          <a:p>
            <a:r>
              <a:rPr lang="uk-UA" dirty="0" smtClean="0"/>
              <a:t>15(28) червня – створення Генерального Секретаріату – уряду  України</a:t>
            </a:r>
            <a:endParaRPr lang="ru-RU" dirty="0"/>
          </a:p>
        </p:txBody>
      </p:sp>
      <p:pic>
        <p:nvPicPr>
          <p:cNvPr id="7170" name="Picture 2" descr="C:\Users\Администратор\Desktop\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149080"/>
            <a:ext cx="4211960" cy="2648553"/>
          </a:xfrm>
          <a:prstGeom prst="rect">
            <a:avLst/>
          </a:prstGeom>
          <a:noFill/>
        </p:spPr>
      </p:pic>
      <p:pic>
        <p:nvPicPr>
          <p:cNvPr id="7171" name="Picture 3" descr="C:\Users\Администратор\Desktop\Vynnychenko_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7" y="4149080"/>
            <a:ext cx="2297137" cy="27089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2697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Україна - парламентська республіка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9364809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3961991" y="4608465"/>
            <a:ext cx="4846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622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043608" y="476672"/>
            <a:ext cx="7776864" cy="577172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 </a:t>
            </a:r>
            <a:r>
              <a:rPr lang="ru-RU" dirty="0" smtClean="0"/>
              <a:t>Активна </a:t>
            </a:r>
            <a:r>
              <a:rPr lang="ru-RU" dirty="0" err="1"/>
              <a:t>державотворча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викликала</a:t>
            </a:r>
            <a:r>
              <a:rPr lang="ru-RU" dirty="0"/>
              <a:t> </a:t>
            </a:r>
            <a:r>
              <a:rPr lang="ru-RU" dirty="0" err="1" smtClean="0"/>
              <a:t>занепокоєння</a:t>
            </a:r>
            <a:r>
              <a:rPr lang="ru-RU" dirty="0" smtClean="0"/>
              <a:t> у </a:t>
            </a:r>
            <a:r>
              <a:rPr lang="ru-RU" dirty="0" err="1"/>
              <a:t>Петрограді</a:t>
            </a:r>
            <a:r>
              <a:rPr lang="ru-RU" dirty="0"/>
              <a:t>. </a:t>
            </a:r>
            <a:r>
              <a:rPr lang="ru-RU" dirty="0" err="1"/>
              <a:t>Червневі</a:t>
            </a:r>
            <a:r>
              <a:rPr lang="ru-RU" dirty="0"/>
              <a:t> </a:t>
            </a:r>
            <a:r>
              <a:rPr lang="ru-RU" dirty="0" err="1"/>
              <a:t>масові</a:t>
            </a:r>
            <a:r>
              <a:rPr lang="ru-RU" dirty="0"/>
              <a:t> </a:t>
            </a:r>
            <a:r>
              <a:rPr lang="ru-RU" dirty="0" err="1"/>
              <a:t>демонстрації</a:t>
            </a:r>
            <a:r>
              <a:rPr lang="ru-RU" dirty="0"/>
              <a:t> у </a:t>
            </a:r>
            <a:r>
              <a:rPr lang="ru-RU" dirty="0" err="1"/>
              <a:t>столиці</a:t>
            </a:r>
            <a:r>
              <a:rPr lang="ru-RU" dirty="0"/>
              <a:t> </a:t>
            </a:r>
            <a:r>
              <a:rPr lang="ru-RU" dirty="0" err="1"/>
              <a:t>Росії</a:t>
            </a:r>
            <a:r>
              <a:rPr lang="ru-RU" dirty="0"/>
              <a:t>, </a:t>
            </a:r>
            <a:r>
              <a:rPr lang="ru-RU" dirty="0" err="1"/>
              <a:t>поразка</a:t>
            </a:r>
            <a:r>
              <a:rPr lang="ru-RU" dirty="0"/>
              <a:t> на </a:t>
            </a:r>
            <a:r>
              <a:rPr lang="ru-RU" dirty="0" err="1"/>
              <a:t>Південно-Західному</a:t>
            </a:r>
            <a:r>
              <a:rPr lang="ru-RU" dirty="0"/>
              <a:t> </a:t>
            </a:r>
            <a:r>
              <a:rPr lang="ru-RU" dirty="0" err="1"/>
              <a:t>фронті</a:t>
            </a:r>
            <a:r>
              <a:rPr lang="ru-RU" dirty="0"/>
              <a:t> </a:t>
            </a:r>
            <a:r>
              <a:rPr lang="ru-RU" dirty="0" err="1"/>
              <a:t>зумовили</a:t>
            </a:r>
            <a:r>
              <a:rPr lang="ru-RU" dirty="0"/>
              <a:t> </a:t>
            </a:r>
            <a:r>
              <a:rPr lang="ru-RU" dirty="0" err="1"/>
              <a:t>гостру</a:t>
            </a:r>
            <a:r>
              <a:rPr lang="ru-RU" dirty="0"/>
              <a:t> </a:t>
            </a:r>
            <a:r>
              <a:rPr lang="ru-RU" dirty="0" err="1"/>
              <a:t>політичну</a:t>
            </a:r>
            <a:r>
              <a:rPr lang="ru-RU" dirty="0"/>
              <a:t> </a:t>
            </a:r>
            <a:r>
              <a:rPr lang="ru-RU" dirty="0" smtClean="0"/>
              <a:t>кризу.</a:t>
            </a:r>
          </a:p>
          <a:p>
            <a:r>
              <a:rPr lang="ru-RU" dirty="0" smtClean="0"/>
              <a:t>За </a:t>
            </a:r>
            <a:r>
              <a:rPr lang="ru-RU" dirty="0" err="1"/>
              <a:t>цих</a:t>
            </a:r>
            <a:r>
              <a:rPr lang="ru-RU" dirty="0"/>
              <a:t> умов </a:t>
            </a:r>
            <a:r>
              <a:rPr lang="ru-RU" dirty="0" err="1"/>
              <a:t>Тимчасовий</a:t>
            </a:r>
            <a:r>
              <a:rPr lang="ru-RU" dirty="0"/>
              <a:t> уряд уже не </a:t>
            </a:r>
            <a:r>
              <a:rPr lang="ru-RU" dirty="0" err="1"/>
              <a:t>міг</a:t>
            </a:r>
            <a:r>
              <a:rPr lang="ru-RU" dirty="0"/>
              <a:t> </a:t>
            </a:r>
            <a:r>
              <a:rPr lang="ru-RU" dirty="0" err="1"/>
              <a:t>діяти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силовими</a:t>
            </a:r>
            <a:r>
              <a:rPr lang="ru-RU" dirty="0"/>
              <a:t> методами, </a:t>
            </a:r>
            <a:r>
              <a:rPr lang="ru-RU" dirty="0" err="1"/>
              <a:t>оскільки</a:t>
            </a:r>
            <a:r>
              <a:rPr lang="ru-RU" dirty="0"/>
              <a:t> на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Центральної</a:t>
            </a:r>
            <a:r>
              <a:rPr lang="ru-RU" dirty="0"/>
              <a:t> Ради могли стати </a:t>
            </a:r>
            <a:r>
              <a:rPr lang="ru-RU" dirty="0" err="1"/>
              <a:t>фронтові</a:t>
            </a:r>
            <a:r>
              <a:rPr lang="ru-RU" dirty="0"/>
              <a:t> </a:t>
            </a:r>
            <a:r>
              <a:rPr lang="ru-RU" dirty="0" err="1"/>
              <a:t>українські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та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</a:p>
          <a:p>
            <a:r>
              <a:rPr lang="ru-RU" dirty="0"/>
              <a:t> </a:t>
            </a:r>
            <a:r>
              <a:rPr lang="ru-RU" dirty="0" smtClean="0"/>
              <a:t>Тому  </a:t>
            </a:r>
            <a:r>
              <a:rPr lang="ru-RU" dirty="0"/>
              <a:t>28 </a:t>
            </a:r>
            <a:r>
              <a:rPr lang="ru-RU" dirty="0" err="1"/>
              <a:t>червня</a:t>
            </a:r>
            <a:r>
              <a:rPr lang="ru-RU" dirty="0"/>
              <a:t> 1917 р. для </a:t>
            </a:r>
            <a:r>
              <a:rPr lang="ru-RU" dirty="0" err="1"/>
              <a:t>переговорів</a:t>
            </a:r>
            <a:r>
              <a:rPr lang="ru-RU" dirty="0"/>
              <a:t> до </a:t>
            </a:r>
            <a:r>
              <a:rPr lang="ru-RU" dirty="0" err="1"/>
              <a:t>Києва</a:t>
            </a:r>
            <a:r>
              <a:rPr lang="ru-RU" dirty="0"/>
              <a:t> </a:t>
            </a:r>
            <a:r>
              <a:rPr lang="ru-RU" dirty="0" err="1"/>
              <a:t>прибуває</a:t>
            </a:r>
            <a:r>
              <a:rPr lang="ru-RU" dirty="0"/>
              <a:t> </a:t>
            </a:r>
            <a:r>
              <a:rPr lang="ru-RU" dirty="0" err="1"/>
              <a:t>делегація</a:t>
            </a:r>
            <a:r>
              <a:rPr lang="ru-RU" dirty="0"/>
              <a:t> в </a:t>
            </a:r>
            <a:r>
              <a:rPr lang="ru-RU" dirty="0" err="1"/>
              <a:t>складі</a:t>
            </a:r>
            <a:r>
              <a:rPr lang="ru-RU" dirty="0"/>
              <a:t> О. </a:t>
            </a:r>
            <a:r>
              <a:rPr lang="ru-RU" dirty="0" err="1"/>
              <a:t>Керенського</a:t>
            </a:r>
            <a:r>
              <a:rPr lang="ru-RU" dirty="0"/>
              <a:t>, М. </a:t>
            </a:r>
            <a:r>
              <a:rPr lang="ru-RU" dirty="0" err="1"/>
              <a:t>Терещенка</a:t>
            </a:r>
            <a:r>
              <a:rPr lang="ru-RU" dirty="0"/>
              <a:t> та І. </a:t>
            </a:r>
            <a:r>
              <a:rPr lang="ru-RU" dirty="0" err="1"/>
              <a:t>Церетелі</a:t>
            </a:r>
            <a:r>
              <a:rPr lang="ru-RU" dirty="0"/>
              <a:t> 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715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Компроміс між Центральною Радою та Тимчасовим урядом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196752"/>
            <a:ext cx="4464496" cy="540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rgbClr val="FF0000"/>
                </a:solidFill>
              </a:rPr>
              <a:t>Поступки Центральної Ради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prstClr val="white"/>
                </a:solidFill>
              </a:rPr>
              <a:t>Поповнення</a:t>
            </a:r>
            <a:r>
              <a:rPr lang="ru-RU" sz="2800" dirty="0">
                <a:solidFill>
                  <a:prstClr val="white"/>
                </a:solidFill>
              </a:rPr>
              <a:t> УЦР </a:t>
            </a:r>
            <a:r>
              <a:rPr lang="ru-RU" sz="2800" dirty="0" err="1">
                <a:solidFill>
                  <a:prstClr val="white"/>
                </a:solidFill>
              </a:rPr>
              <a:t>представниками</a:t>
            </a:r>
            <a:r>
              <a:rPr lang="ru-RU" sz="2800" dirty="0">
                <a:solidFill>
                  <a:prstClr val="white"/>
                </a:solidFill>
              </a:rPr>
              <a:t> </a:t>
            </a:r>
            <a:r>
              <a:rPr lang="ru-RU" sz="2800" dirty="0" err="1">
                <a:solidFill>
                  <a:prstClr val="white"/>
                </a:solidFill>
              </a:rPr>
              <a:t>національних</a:t>
            </a:r>
            <a:r>
              <a:rPr lang="ru-RU" sz="2800" dirty="0">
                <a:solidFill>
                  <a:prstClr val="white"/>
                </a:solidFill>
              </a:rPr>
              <a:t> </a:t>
            </a:r>
            <a:r>
              <a:rPr lang="ru-RU" sz="2800" dirty="0" err="1">
                <a:solidFill>
                  <a:prstClr val="white"/>
                </a:solidFill>
              </a:rPr>
              <a:t>меншин</a:t>
            </a:r>
            <a:r>
              <a:rPr lang="ru-RU" sz="2800" dirty="0">
                <a:solidFill>
                  <a:prstClr val="white"/>
                </a:solidFill>
              </a:rPr>
              <a:t>.</a:t>
            </a:r>
          </a:p>
          <a:p>
            <a:pPr algn="ctr"/>
            <a:r>
              <a:rPr lang="ru-RU" sz="2800" dirty="0">
                <a:solidFill>
                  <a:prstClr val="white"/>
                </a:solidFill>
              </a:rPr>
              <a:t>• </a:t>
            </a:r>
            <a:r>
              <a:rPr lang="ru-RU" sz="2800" dirty="0" err="1">
                <a:solidFill>
                  <a:prstClr val="white"/>
                </a:solidFill>
              </a:rPr>
              <a:t>Відмова</a:t>
            </a:r>
            <a:r>
              <a:rPr lang="ru-RU" sz="2800" dirty="0">
                <a:solidFill>
                  <a:prstClr val="white"/>
                </a:solidFill>
              </a:rPr>
              <a:t> </a:t>
            </a:r>
            <a:r>
              <a:rPr lang="ru-RU" sz="2800" dirty="0" err="1">
                <a:solidFill>
                  <a:prstClr val="white"/>
                </a:solidFill>
              </a:rPr>
              <a:t>від</a:t>
            </a:r>
            <a:r>
              <a:rPr lang="ru-RU" sz="2800" dirty="0">
                <a:solidFill>
                  <a:prstClr val="white"/>
                </a:solidFill>
              </a:rPr>
              <a:t> самочинного </a:t>
            </a:r>
            <a:r>
              <a:rPr lang="ru-RU" sz="2800" dirty="0" err="1">
                <a:solidFill>
                  <a:prstClr val="white"/>
                </a:solidFill>
              </a:rPr>
              <a:t>проголошення</a:t>
            </a:r>
            <a:r>
              <a:rPr lang="ru-RU" sz="2800" dirty="0">
                <a:solidFill>
                  <a:prstClr val="white"/>
                </a:solidFill>
              </a:rPr>
              <a:t> </a:t>
            </a:r>
            <a:r>
              <a:rPr lang="ru-RU" sz="2800" dirty="0" err="1">
                <a:solidFill>
                  <a:prstClr val="white"/>
                </a:solidFill>
              </a:rPr>
              <a:t>автономії</a:t>
            </a:r>
            <a:r>
              <a:rPr lang="ru-RU" sz="2800" dirty="0">
                <a:solidFill>
                  <a:prstClr val="white"/>
                </a:solidFill>
              </a:rPr>
              <a:t> до</a:t>
            </a:r>
          </a:p>
          <a:p>
            <a:pPr algn="ctr"/>
            <a:r>
              <a:rPr lang="ru-RU" sz="2800" dirty="0" err="1">
                <a:solidFill>
                  <a:prstClr val="white"/>
                </a:solidFill>
              </a:rPr>
              <a:t>Всеросійських</a:t>
            </a:r>
            <a:r>
              <a:rPr lang="ru-RU" sz="2800" dirty="0">
                <a:solidFill>
                  <a:prstClr val="white"/>
                </a:solidFill>
              </a:rPr>
              <a:t>  </a:t>
            </a:r>
            <a:r>
              <a:rPr lang="ru-RU" sz="2800" dirty="0" err="1">
                <a:solidFill>
                  <a:prstClr val="white"/>
                </a:solidFill>
              </a:rPr>
              <a:t>Установчих</a:t>
            </a:r>
            <a:r>
              <a:rPr lang="ru-RU" sz="2800" dirty="0">
                <a:solidFill>
                  <a:prstClr val="white"/>
                </a:solidFill>
              </a:rPr>
              <a:t> </a:t>
            </a:r>
            <a:r>
              <a:rPr lang="ru-RU" sz="2800" dirty="0" err="1">
                <a:solidFill>
                  <a:prstClr val="white"/>
                </a:solidFill>
              </a:rPr>
              <a:t>зборів</a:t>
            </a:r>
            <a:endParaRPr lang="ru-RU" sz="2800" dirty="0">
              <a:solidFill>
                <a:prstClr val="white"/>
              </a:solidFill>
            </a:endParaRPr>
          </a:p>
          <a:p>
            <a:pPr algn="ctr"/>
            <a:r>
              <a:rPr lang="uk-UA" sz="2800" dirty="0">
                <a:solidFill>
                  <a:prstClr val="white"/>
                </a:solidFill>
              </a:rPr>
              <a:t>Відкладення часу  та підконтрольність формування українських військових частин</a:t>
            </a:r>
            <a:endParaRPr lang="ru-RU" sz="2800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1196752"/>
            <a:ext cx="4032448" cy="540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rgbClr val="FF0000"/>
                </a:solidFill>
              </a:rPr>
              <a:t> Поступки Тимчасового уряду</a:t>
            </a:r>
          </a:p>
          <a:p>
            <a:pPr algn="ctr"/>
            <a:r>
              <a:rPr lang="ru-RU" sz="2800" dirty="0">
                <a:solidFill>
                  <a:prstClr val="white"/>
                </a:solidFill>
              </a:rPr>
              <a:t> </a:t>
            </a:r>
            <a:r>
              <a:rPr lang="ru-RU" sz="2800" dirty="0" err="1">
                <a:solidFill>
                  <a:prstClr val="white"/>
                </a:solidFill>
              </a:rPr>
              <a:t>Визнання</a:t>
            </a:r>
            <a:r>
              <a:rPr lang="ru-RU" sz="2800" dirty="0">
                <a:solidFill>
                  <a:prstClr val="white"/>
                </a:solidFill>
              </a:rPr>
              <a:t> УЦР </a:t>
            </a:r>
            <a:r>
              <a:rPr lang="ru-RU" sz="2800" dirty="0" err="1">
                <a:solidFill>
                  <a:prstClr val="white"/>
                </a:solidFill>
              </a:rPr>
              <a:t>вищим</a:t>
            </a:r>
            <a:r>
              <a:rPr lang="ru-RU" sz="2800" dirty="0">
                <a:solidFill>
                  <a:prstClr val="white"/>
                </a:solidFill>
              </a:rPr>
              <a:t> органом </a:t>
            </a:r>
            <a:r>
              <a:rPr lang="ru-RU" sz="2800" dirty="0" err="1">
                <a:solidFill>
                  <a:prstClr val="white"/>
                </a:solidFill>
              </a:rPr>
              <a:t>влади</a:t>
            </a:r>
            <a:r>
              <a:rPr lang="ru-RU" sz="2800" dirty="0">
                <a:solidFill>
                  <a:prstClr val="white"/>
                </a:solidFill>
              </a:rPr>
              <a:t> в </a:t>
            </a:r>
            <a:r>
              <a:rPr lang="ru-RU" sz="2800" dirty="0" err="1">
                <a:solidFill>
                  <a:prstClr val="white"/>
                </a:solidFill>
              </a:rPr>
              <a:t>Україні</a:t>
            </a:r>
            <a:r>
              <a:rPr lang="ru-RU" sz="2800" dirty="0">
                <a:solidFill>
                  <a:prstClr val="white"/>
                </a:solidFill>
              </a:rPr>
              <a:t>.</a:t>
            </a:r>
          </a:p>
          <a:p>
            <a:pPr algn="ctr"/>
            <a:r>
              <a:rPr lang="ru-RU" sz="2800" dirty="0">
                <a:solidFill>
                  <a:prstClr val="white"/>
                </a:solidFill>
              </a:rPr>
              <a:t>• </a:t>
            </a:r>
            <a:r>
              <a:rPr lang="ru-RU" sz="2800" dirty="0" err="1">
                <a:solidFill>
                  <a:prstClr val="white"/>
                </a:solidFill>
              </a:rPr>
              <a:t>Затвердження</a:t>
            </a:r>
            <a:r>
              <a:rPr lang="ru-RU" sz="2800" dirty="0">
                <a:solidFill>
                  <a:prstClr val="white"/>
                </a:solidFill>
              </a:rPr>
              <a:t> </a:t>
            </a:r>
            <a:r>
              <a:rPr lang="ru-RU" sz="2800" dirty="0" err="1">
                <a:solidFill>
                  <a:prstClr val="white"/>
                </a:solidFill>
              </a:rPr>
              <a:t>Тимчасовим</a:t>
            </a:r>
            <a:r>
              <a:rPr lang="ru-RU" sz="2800" dirty="0">
                <a:solidFill>
                  <a:prstClr val="white"/>
                </a:solidFill>
              </a:rPr>
              <a:t> урядом складу Генерального </a:t>
            </a:r>
            <a:r>
              <a:rPr lang="ru-RU" sz="2800" dirty="0" err="1">
                <a:solidFill>
                  <a:prstClr val="white"/>
                </a:solidFill>
              </a:rPr>
              <a:t>Секретаріату</a:t>
            </a:r>
            <a:endParaRPr lang="ru-RU" sz="2800" dirty="0">
              <a:solidFill>
                <a:prstClr val="white"/>
              </a:solidFill>
            </a:endParaRPr>
          </a:p>
          <a:p>
            <a:pPr algn="ctr"/>
            <a:r>
              <a:rPr lang="ru-RU" sz="2800" dirty="0">
                <a:solidFill>
                  <a:prstClr val="white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3283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/>
              <a:t>Криза 5 липня 1917 р.  </a:t>
            </a:r>
            <a:r>
              <a:rPr lang="uk-UA" b="1" i="1" dirty="0"/>
              <a:t>в</a:t>
            </a:r>
            <a:r>
              <a:rPr lang="uk-UA" b="1" i="1" dirty="0" smtClean="0"/>
              <a:t> Україні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/>
          <a:lstStyle/>
          <a:p>
            <a:r>
              <a:rPr lang="uk-UA" dirty="0" err="1" smtClean="0"/>
              <a:t>“Ці</a:t>
            </a:r>
            <a:r>
              <a:rPr lang="uk-UA" dirty="0" smtClean="0"/>
              <a:t> події переконливо засвідчували,що Центральна Рада, кинувши у маси гасла національного відродження, вкотре виявила непослідовність, не зважилася </a:t>
            </a:r>
            <a:r>
              <a:rPr lang="uk-UA" dirty="0" err="1" smtClean="0"/>
              <a:t>спертись</a:t>
            </a:r>
            <a:r>
              <a:rPr lang="uk-UA" dirty="0" smtClean="0"/>
              <a:t> на підтримку власного </a:t>
            </a:r>
            <a:r>
              <a:rPr lang="uk-UA" dirty="0" err="1" smtClean="0"/>
              <a:t>народу”</a:t>
            </a:r>
            <a:r>
              <a:rPr lang="uk-UA" dirty="0" smtClean="0"/>
              <a:t> ( </a:t>
            </a:r>
            <a:r>
              <a:rPr lang="uk-UA" dirty="0" err="1" smtClean="0"/>
              <a:t>Солдатенко</a:t>
            </a:r>
            <a:r>
              <a:rPr lang="uk-UA" dirty="0" smtClean="0"/>
              <a:t> В.)</a:t>
            </a:r>
            <a:endParaRPr lang="ru-RU" dirty="0"/>
          </a:p>
        </p:txBody>
      </p:sp>
      <p:pic>
        <p:nvPicPr>
          <p:cNvPr id="9218" name="Picture 2" descr="C:\Users\Администратор\Desktop\h_i09k8tlpbro5ucafhnvdsfdyboe2mkwg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9388" y="4365104"/>
            <a:ext cx="4953000" cy="2492896"/>
          </a:xfrm>
          <a:prstGeom prst="rect">
            <a:avLst/>
          </a:prstGeom>
          <a:noFill/>
        </p:spPr>
      </p:pic>
      <p:pic>
        <p:nvPicPr>
          <p:cNvPr id="9219" name="Picture 3" descr="C:\Users\Администратор\Desktop\_5cbd6def6b3a285f218c34e02964f2c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39" y="4437112"/>
            <a:ext cx="1800201" cy="24208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803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Домашнє завдання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Опрацюйте </a:t>
            </a:r>
            <a:r>
              <a:rPr lang="uk-UA" dirty="0" smtClean="0"/>
              <a:t>відповідні параграфи у підручнику</a:t>
            </a:r>
            <a:endParaRPr lang="uk-UA" dirty="0" smtClean="0"/>
          </a:p>
          <a:p>
            <a:r>
              <a:rPr lang="uk-UA" dirty="0" smtClean="0"/>
              <a:t>Занесіть події до таблиці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432175"/>
            <a:ext cx="6773863" cy="207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103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Продовжте речення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ru-RU" sz="4400" b="1" i="1" dirty="0" err="1" smtClean="0"/>
              <a:t>Безпосередніми</a:t>
            </a:r>
            <a:r>
              <a:rPr lang="ru-RU" sz="4400" b="1" i="1" dirty="0" smtClean="0"/>
              <a:t> </a:t>
            </a:r>
            <a:r>
              <a:rPr lang="ru-RU" sz="4400" b="1" i="1" dirty="0" err="1"/>
              <a:t>наслідками</a:t>
            </a:r>
            <a:r>
              <a:rPr lang="ru-RU" sz="4400" b="1" i="1" dirty="0"/>
              <a:t> </a:t>
            </a:r>
            <a:r>
              <a:rPr lang="ru-RU" sz="4400" b="1" i="1" dirty="0" err="1"/>
              <a:t>Лютневої</a:t>
            </a:r>
            <a:r>
              <a:rPr lang="ru-RU" sz="4400" b="1" i="1" dirty="0"/>
              <a:t> </a:t>
            </a:r>
            <a:r>
              <a:rPr lang="ru-RU" sz="4400" b="1" i="1" dirty="0" err="1"/>
              <a:t>революції</a:t>
            </a:r>
            <a:r>
              <a:rPr lang="ru-RU" sz="4400" b="1" i="1" dirty="0"/>
              <a:t> 1917 р. для </a:t>
            </a:r>
            <a:r>
              <a:rPr lang="ru-RU" sz="4400" b="1" i="1" dirty="0" err="1"/>
              <a:t>України</a:t>
            </a:r>
            <a:r>
              <a:rPr lang="ru-RU" sz="4400" b="1" i="1" dirty="0"/>
              <a:t> </a:t>
            </a:r>
            <a:r>
              <a:rPr lang="ru-RU" sz="4400" b="1" i="1" dirty="0" err="1"/>
              <a:t>були</a:t>
            </a:r>
            <a:r>
              <a:rPr lang="ru-RU" sz="4400" b="1" i="1" dirty="0"/>
              <a:t>: 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боротьби</a:t>
            </a:r>
            <a:r>
              <a:rPr lang="ru-RU" dirty="0"/>
              <a:t>; </a:t>
            </a:r>
          </a:p>
          <a:p>
            <a:r>
              <a:rPr lang="ru-RU" dirty="0" smtClean="0"/>
              <a:t> </a:t>
            </a:r>
            <a:r>
              <a:rPr lang="ru-RU" dirty="0" err="1"/>
              <a:t>вихід</a:t>
            </a:r>
            <a:r>
              <a:rPr lang="ru-RU" dirty="0"/>
              <a:t> на </a:t>
            </a:r>
            <a:r>
              <a:rPr lang="ru-RU" dirty="0" err="1"/>
              <a:t>політичну</a:t>
            </a:r>
            <a:r>
              <a:rPr lang="ru-RU" dirty="0"/>
              <a:t> арену широких </a:t>
            </a:r>
            <a:r>
              <a:rPr lang="ru-RU" dirty="0" err="1"/>
              <a:t>народних</a:t>
            </a:r>
            <a:r>
              <a:rPr lang="ru-RU" dirty="0"/>
              <a:t> </a:t>
            </a:r>
            <a:r>
              <a:rPr lang="ru-RU" dirty="0" err="1"/>
              <a:t>мас</a:t>
            </a:r>
            <a:r>
              <a:rPr lang="ru-RU" dirty="0"/>
              <a:t>; </a:t>
            </a:r>
          </a:p>
          <a:p>
            <a:r>
              <a:rPr lang="ru-RU" dirty="0" err="1" smtClean="0"/>
              <a:t>перетворення</a:t>
            </a:r>
            <a:r>
              <a:rPr lang="ru-RU" dirty="0" smtClean="0"/>
              <a:t> </a:t>
            </a:r>
            <a:r>
              <a:rPr lang="ru-RU" dirty="0" err="1"/>
              <a:t>армії</a:t>
            </a:r>
            <a:r>
              <a:rPr lang="ru-RU" dirty="0"/>
              <a:t> на </a:t>
            </a:r>
            <a:r>
              <a:rPr lang="ru-RU" dirty="0" err="1"/>
              <a:t>впливовий</a:t>
            </a:r>
            <a:r>
              <a:rPr lang="ru-RU" dirty="0"/>
              <a:t> фактор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; </a:t>
            </a:r>
          </a:p>
          <a:p>
            <a:r>
              <a:rPr lang="ru-RU" dirty="0" smtClean="0"/>
              <a:t>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партій</a:t>
            </a:r>
            <a:r>
              <a:rPr lang="ru-RU" dirty="0"/>
              <a:t>; </a:t>
            </a:r>
          </a:p>
          <a:p>
            <a:r>
              <a:rPr lang="ru-RU" dirty="0" smtClean="0"/>
              <a:t> </a:t>
            </a:r>
            <a:r>
              <a:rPr lang="ru-RU" dirty="0" err="1"/>
              <a:t>паралельна</a:t>
            </a:r>
            <a:r>
              <a:rPr lang="ru-RU" dirty="0"/>
              <a:t> </a:t>
            </a:r>
            <a:r>
              <a:rPr lang="ru-RU" dirty="0" err="1"/>
              <a:t>поява</a:t>
            </a:r>
            <a:r>
              <a:rPr lang="ru-RU" dirty="0"/>
              <a:t> </a:t>
            </a:r>
            <a:r>
              <a:rPr lang="ru-RU" dirty="0" err="1"/>
              <a:t>конкуруючих</a:t>
            </a:r>
            <a:r>
              <a:rPr lang="ru-RU" dirty="0"/>
              <a:t> </a:t>
            </a:r>
            <a:r>
              <a:rPr lang="ru-RU" dirty="0" err="1"/>
              <a:t>владних</a:t>
            </a:r>
            <a:r>
              <a:rPr lang="ru-RU" dirty="0"/>
              <a:t> структур </a:t>
            </a:r>
            <a:r>
              <a:rPr lang="ru-RU" dirty="0" err="1"/>
              <a:t>Тимчасового</a:t>
            </a:r>
            <a:r>
              <a:rPr lang="ru-RU" dirty="0"/>
              <a:t> уряду і Р ад, у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домінував</a:t>
            </a:r>
            <a:r>
              <a:rPr lang="ru-RU" dirty="0"/>
              <a:t> </a:t>
            </a:r>
            <a:r>
              <a:rPr lang="ru-RU" dirty="0" err="1"/>
              <a:t>соціальний</a:t>
            </a:r>
            <a:r>
              <a:rPr lang="ru-RU" dirty="0"/>
              <a:t> акцент, та </a:t>
            </a:r>
            <a:r>
              <a:rPr lang="ru-RU" dirty="0" err="1"/>
              <a:t>Центральної</a:t>
            </a:r>
            <a:r>
              <a:rPr lang="ru-RU" dirty="0"/>
              <a:t> Ради, яка </a:t>
            </a:r>
            <a:r>
              <a:rPr lang="ru-RU" dirty="0" err="1" smtClean="0"/>
              <a:t>віддавала</a:t>
            </a:r>
            <a:r>
              <a:rPr lang="ru-RU" dirty="0" smtClean="0"/>
              <a:t> </a:t>
            </a:r>
            <a:r>
              <a:rPr lang="ru-RU" dirty="0" err="1" smtClean="0"/>
              <a:t>перевагу</a:t>
            </a:r>
            <a:r>
              <a:rPr lang="ru-RU" dirty="0" smtClean="0"/>
              <a:t> </a:t>
            </a:r>
            <a:r>
              <a:rPr lang="ru-RU" dirty="0" err="1"/>
              <a:t>розв’язанню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1454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Пригадайте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4800600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Тестове опитування</a:t>
            </a:r>
          </a:p>
          <a:p>
            <a:r>
              <a:rPr lang="uk-UA" dirty="0" smtClean="0"/>
              <a:t>1. Яку посаду у 1917р. займала ця історична особа?</a:t>
            </a:r>
          </a:p>
          <a:p>
            <a:r>
              <a:rPr lang="uk-UA" dirty="0" smtClean="0"/>
              <a:t>2. На які верстви					 населення спирався в Україні </a:t>
            </a:r>
          </a:p>
          <a:p>
            <a:pPr marL="82296" indent="0">
              <a:buNone/>
            </a:pPr>
            <a:r>
              <a:rPr lang="uk-UA" dirty="0" smtClean="0"/>
              <a:t>Тимчасовий уряд: </a:t>
            </a:r>
            <a:r>
              <a:rPr lang="uk-UA" dirty="0" smtClean="0">
                <a:solidFill>
                  <a:srgbClr val="FF0000"/>
                </a:solidFill>
              </a:rPr>
              <a:t>А</a:t>
            </a:r>
            <a:r>
              <a:rPr lang="uk-UA" dirty="0" smtClean="0"/>
              <a:t>  селян</a:t>
            </a:r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Б</a:t>
            </a:r>
            <a:r>
              <a:rPr lang="uk-UA" dirty="0" smtClean="0"/>
              <a:t>  робітників </a:t>
            </a:r>
            <a:r>
              <a:rPr lang="uk-UA" dirty="0" smtClean="0">
                <a:solidFill>
                  <a:srgbClr val="FF0000"/>
                </a:solidFill>
              </a:rPr>
              <a:t>В</a:t>
            </a:r>
            <a:r>
              <a:rPr lang="uk-UA" dirty="0" smtClean="0"/>
              <a:t> чиновників</a:t>
            </a:r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Г</a:t>
            </a:r>
            <a:r>
              <a:rPr lang="uk-UA" dirty="0" smtClean="0"/>
              <a:t> промисловців </a:t>
            </a:r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Д</a:t>
            </a:r>
            <a:r>
              <a:rPr lang="uk-UA" dirty="0" smtClean="0"/>
              <a:t> землевласників</a:t>
            </a:r>
            <a:endParaRPr lang="ru-RU" dirty="0"/>
          </a:p>
        </p:txBody>
      </p:sp>
      <p:pic>
        <p:nvPicPr>
          <p:cNvPr id="10242" name="Picture 2" descr="C:\Users\Администратор\Desktop\IstUkr10-povni10-gruwev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2102" y="2780928"/>
            <a:ext cx="2411760" cy="38884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4259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692696"/>
            <a:ext cx="7498080" cy="555570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dirty="0" smtClean="0"/>
              <a:t>3. Коли утворилася Центральна Рада:</a:t>
            </a:r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А </a:t>
            </a:r>
            <a:r>
              <a:rPr lang="uk-UA" dirty="0" smtClean="0"/>
              <a:t>   4 березня 1917 р </a:t>
            </a:r>
            <a:r>
              <a:rPr lang="uk-UA" dirty="0" smtClean="0">
                <a:solidFill>
                  <a:srgbClr val="FF0000"/>
                </a:solidFill>
              </a:rPr>
              <a:t>.  Б </a:t>
            </a:r>
            <a:r>
              <a:rPr lang="uk-UA" dirty="0" smtClean="0"/>
              <a:t>6 квітня 1917 р.</a:t>
            </a:r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В </a:t>
            </a:r>
            <a:r>
              <a:rPr lang="uk-UA" dirty="0" smtClean="0"/>
              <a:t>  7 листопада 1917  р.</a:t>
            </a:r>
          </a:p>
          <a:p>
            <a:pPr>
              <a:buNone/>
            </a:pPr>
            <a:r>
              <a:rPr lang="uk-UA" dirty="0" smtClean="0"/>
              <a:t>4. Лідерами якої партії були дані історичні особи?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5. Для українізації </a:t>
            </a:r>
          </a:p>
          <a:p>
            <a:pPr>
              <a:buNone/>
            </a:pPr>
            <a:r>
              <a:rPr lang="uk-UA" dirty="0" smtClean="0"/>
              <a:t>армії було створено</a:t>
            </a:r>
          </a:p>
          <a:p>
            <a:pPr>
              <a:buNone/>
            </a:pPr>
            <a:r>
              <a:rPr lang="uk-UA" dirty="0" smtClean="0"/>
              <a:t> Військовий </a:t>
            </a:r>
            <a:r>
              <a:rPr lang="uk-UA" dirty="0" err="1" smtClean="0"/>
              <a:t>Генераль-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ний комітет. Хто його </a:t>
            </a:r>
          </a:p>
          <a:p>
            <a:pPr>
              <a:buNone/>
            </a:pPr>
            <a:r>
              <a:rPr lang="uk-UA" dirty="0" smtClean="0"/>
              <a:t>очолив: </a:t>
            </a:r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А</a:t>
            </a:r>
            <a:r>
              <a:rPr lang="uk-UA" dirty="0" smtClean="0"/>
              <a:t>  М. Міхновський </a:t>
            </a:r>
            <a:r>
              <a:rPr lang="uk-UA" dirty="0" smtClean="0">
                <a:solidFill>
                  <a:srgbClr val="FF0000"/>
                </a:solidFill>
              </a:rPr>
              <a:t>Б</a:t>
            </a:r>
            <a:r>
              <a:rPr lang="uk-UA" dirty="0" smtClean="0"/>
              <a:t> С. Петлюра  </a:t>
            </a:r>
            <a:r>
              <a:rPr lang="uk-UA" dirty="0" smtClean="0">
                <a:solidFill>
                  <a:srgbClr val="FF0000"/>
                </a:solidFill>
              </a:rPr>
              <a:t>В</a:t>
            </a:r>
            <a:r>
              <a:rPr lang="uk-UA" dirty="0" smtClean="0"/>
              <a:t>  П. </a:t>
            </a:r>
            <a:r>
              <a:rPr lang="uk-UA" dirty="0" err="1" smtClean="0"/>
              <a:t>Христюк</a:t>
            </a:r>
            <a:r>
              <a:rPr lang="uk-UA" dirty="0" smtClean="0"/>
              <a:t> ?</a:t>
            </a:r>
            <a:endParaRPr lang="ru-RU" dirty="0"/>
          </a:p>
        </p:txBody>
      </p:sp>
      <p:pic>
        <p:nvPicPr>
          <p:cNvPr id="4" name="Picture 3" descr="C:\Users\Администратор\Desktop\img_4673_2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924944"/>
            <a:ext cx="1681360" cy="2132855"/>
          </a:xfrm>
          <a:prstGeom prst="rect">
            <a:avLst/>
          </a:prstGeom>
          <a:noFill/>
        </p:spPr>
      </p:pic>
      <p:pic>
        <p:nvPicPr>
          <p:cNvPr id="5" name="Picture 5" descr="C:\Users\Администратор\Desktop\Vynnychenko_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2924945"/>
            <a:ext cx="1475656" cy="2160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5511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627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6. Значення Національного конгресу:</a:t>
            </a:r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А </a:t>
            </a:r>
            <a:r>
              <a:rPr lang="uk-UA" dirty="0" smtClean="0"/>
              <a:t> створення Центральної Ради</a:t>
            </a:r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Б</a:t>
            </a:r>
            <a:r>
              <a:rPr lang="uk-UA" dirty="0" smtClean="0"/>
              <a:t>  проголошення Конституції України</a:t>
            </a:r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В</a:t>
            </a:r>
            <a:r>
              <a:rPr lang="uk-UA" dirty="0" smtClean="0"/>
              <a:t>  конституювання Центральної Ради</a:t>
            </a:r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Г </a:t>
            </a:r>
            <a:r>
              <a:rPr lang="uk-UA" dirty="0" smtClean="0"/>
              <a:t> створення Російської федерації.</a:t>
            </a:r>
          </a:p>
          <a:p>
            <a:pPr>
              <a:buNone/>
            </a:pPr>
            <a:r>
              <a:rPr lang="uk-UA" dirty="0" smtClean="0"/>
              <a:t>7. Провідна ідея Центральної Ради: </a:t>
            </a:r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А</a:t>
            </a:r>
            <a:r>
              <a:rPr lang="uk-UA" dirty="0" smtClean="0"/>
              <a:t>  незалежність України</a:t>
            </a:r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Б</a:t>
            </a:r>
            <a:r>
              <a:rPr lang="uk-UA" dirty="0" smtClean="0"/>
              <a:t>  автономія України у Російській федерації</a:t>
            </a:r>
            <a:r>
              <a:rPr lang="uk-UA" dirty="0" smtClean="0"/>
              <a:t>.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16139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Поміркуйте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Чому між Тимчасовим урядом та Центральною Радою виник конфлікт?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592338"/>
            <a:ext cx="280831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prstClr val="white"/>
                </a:solidFill>
              </a:rPr>
              <a:t>Тимчасовий уряд</a:t>
            </a:r>
            <a:endParaRPr lang="ru-RU" sz="2800" b="1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94920" y="2592338"/>
            <a:ext cx="340952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prstClr val="white"/>
                </a:solidFill>
              </a:rPr>
              <a:t>Центральна Рада</a:t>
            </a:r>
            <a:endParaRPr lang="ru-RU" sz="2800" b="1" dirty="0">
              <a:solidFill>
                <a:prstClr val="white"/>
              </a:solidFill>
            </a:endParaRPr>
          </a:p>
        </p:txBody>
      </p:sp>
      <p:sp>
        <p:nvSpPr>
          <p:cNvPr id="6" name="Молния 5"/>
          <p:cNvSpPr/>
          <p:nvPr/>
        </p:nvSpPr>
        <p:spPr>
          <a:xfrm>
            <a:off x="4088904" y="2592338"/>
            <a:ext cx="914400" cy="914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23442" y="4021038"/>
            <a:ext cx="29984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prstClr val="black"/>
                </a:solidFill>
              </a:rPr>
              <a:t>Прагнення зберегти територіальну цілісність Росії 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3304" y="3861048"/>
            <a:ext cx="38891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prstClr val="black"/>
                </a:solidFill>
              </a:rPr>
              <a:t>Намагання досягнути територіальної та національно - культурної автономії</a:t>
            </a:r>
            <a:endParaRPr lang="ru-RU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04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708392" cy="11430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Засвоєння нових знань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І Універсал  -  10( 23 )червня 1917 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sz="3600" b="1" dirty="0" smtClean="0"/>
              <a:t>Робота з документом</a:t>
            </a:r>
            <a:endParaRPr lang="uk-UA" sz="3600" dirty="0" smtClean="0"/>
          </a:p>
          <a:p>
            <a:pPr>
              <a:buNone/>
            </a:pPr>
            <a:r>
              <a:rPr lang="uk-UA" sz="3600" b="1" dirty="0" smtClean="0"/>
              <a:t>Заповнення таблиці “ Універсали ”</a:t>
            </a:r>
          </a:p>
          <a:p>
            <a:pPr>
              <a:buNone/>
            </a:pPr>
            <a:endParaRPr lang="uk-UA" sz="3600" b="1" dirty="0"/>
          </a:p>
          <a:p>
            <a:pPr>
              <a:buNone/>
            </a:pPr>
            <a:endParaRPr lang="uk-UA" sz="3600" b="1" dirty="0" smtClean="0"/>
          </a:p>
          <a:p>
            <a:pPr>
              <a:buNone/>
            </a:pPr>
            <a:endParaRPr lang="uk-UA" sz="3600" b="1" dirty="0"/>
          </a:p>
          <a:p>
            <a:pPr>
              <a:buNone/>
            </a:pPr>
            <a:r>
              <a:rPr lang="uk-UA" sz="3600" b="1" i="1" dirty="0" smtClean="0">
                <a:solidFill>
                  <a:srgbClr val="FF0000"/>
                </a:solidFill>
              </a:rPr>
              <a:t>Універсал</a:t>
            </a:r>
            <a:r>
              <a:rPr lang="uk-UA" sz="3600" b="1" dirty="0" smtClean="0"/>
              <a:t> - </a:t>
            </a:r>
            <a:r>
              <a:rPr lang="uk-UA" sz="3600" dirty="0" smtClean="0"/>
              <a:t>документ програмного характеру, проголошення принципів діяльності органів влади</a:t>
            </a:r>
          </a:p>
          <a:p>
            <a:pPr>
              <a:buNone/>
            </a:pPr>
            <a:endParaRPr lang="uk-UA" sz="3600" dirty="0" smtClean="0"/>
          </a:p>
          <a:p>
            <a:pPr>
              <a:buNone/>
            </a:pPr>
            <a:endParaRPr lang="uk-UA" sz="3600" b="1" dirty="0" smtClean="0"/>
          </a:p>
          <a:p>
            <a:pPr>
              <a:buNone/>
            </a:pPr>
            <a:endParaRPr lang="uk-UA" sz="3600" b="1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536149"/>
              </p:ext>
            </p:extLst>
          </p:nvPr>
        </p:nvGraphicFramePr>
        <p:xfrm>
          <a:off x="1475656" y="2924944"/>
          <a:ext cx="7008440" cy="1218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1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26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1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1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6744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№ </a:t>
                      </a:r>
                      <a:r>
                        <a:rPr lang="uk-UA" sz="2400" dirty="0" err="1" smtClean="0"/>
                        <a:t>п.п</a:t>
                      </a:r>
                      <a:r>
                        <a:rPr lang="uk-UA" sz="2400" dirty="0" smtClean="0"/>
                        <a:t>.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Дата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Обставини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Зміст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Значення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38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18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893613"/>
              </p:ext>
            </p:extLst>
          </p:nvPr>
        </p:nvGraphicFramePr>
        <p:xfrm>
          <a:off x="899592" y="260649"/>
          <a:ext cx="8034858" cy="6497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946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36237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Обставини прийняття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Відхилення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Тимчасовим</a:t>
                      </a:r>
                      <a:r>
                        <a:rPr lang="ru-RU" sz="2000" dirty="0" smtClean="0"/>
                        <a:t> урядом </a:t>
                      </a:r>
                      <a:r>
                        <a:rPr lang="ru-RU" sz="2000" dirty="0" err="1" smtClean="0"/>
                        <a:t>вимог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делегації</a:t>
                      </a:r>
                      <a:r>
                        <a:rPr lang="ru-RU" sz="2000" dirty="0" smtClean="0"/>
                        <a:t> УЦР на</a:t>
                      </a:r>
                    </a:p>
                    <a:p>
                      <a:r>
                        <a:rPr lang="ru-RU" sz="2000" dirty="0" err="1" smtClean="0"/>
                        <a:t>чолі</a:t>
                      </a:r>
                      <a:r>
                        <a:rPr lang="ru-RU" sz="2000" dirty="0" smtClean="0"/>
                        <a:t> з В. </a:t>
                      </a:r>
                      <a:r>
                        <a:rPr lang="ru-RU" sz="2000" dirty="0" err="1" smtClean="0"/>
                        <a:t>Винниченком</a:t>
                      </a:r>
                      <a:r>
                        <a:rPr lang="ru-RU" sz="2000" dirty="0" smtClean="0"/>
                        <a:t> про </a:t>
                      </a:r>
                      <a:r>
                        <a:rPr lang="ru-RU" sz="2000" dirty="0" err="1" smtClean="0"/>
                        <a:t>надання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Україні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автономії</a:t>
                      </a:r>
                      <a:r>
                        <a:rPr lang="ru-RU" sz="2000" dirty="0" smtClean="0"/>
                        <a:t>. </a:t>
                      </a:r>
                      <a:r>
                        <a:rPr lang="ru-RU" sz="2000" dirty="0" err="1" smtClean="0"/>
                        <a:t>Ініціювання</a:t>
                      </a:r>
                      <a:r>
                        <a:rPr lang="ru-RU" sz="2000" dirty="0" smtClean="0"/>
                        <a:t> </a:t>
                      </a:r>
                      <a:r>
                        <a:rPr lang="en-US" sz="2000" dirty="0" smtClean="0"/>
                        <a:t>II </a:t>
                      </a:r>
                      <a:r>
                        <a:rPr lang="ru-RU" sz="2000" dirty="0" err="1" smtClean="0"/>
                        <a:t>Військовим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з’їздом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проголошення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автономії</a:t>
                      </a:r>
                      <a:endParaRPr lang="ru-RU" sz="2000" dirty="0" smtClean="0"/>
                    </a:p>
                    <a:p>
                      <a:r>
                        <a:rPr lang="ru-RU" sz="2000" dirty="0" err="1" smtClean="0"/>
                        <a:t>України</a:t>
                      </a:r>
                      <a:r>
                        <a:rPr lang="ru-RU" sz="2000" dirty="0" smtClean="0"/>
                        <a:t> без </a:t>
                      </a:r>
                      <a:r>
                        <a:rPr lang="ru-RU" sz="2000" dirty="0" err="1" smtClean="0"/>
                        <a:t>згоди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Тимчасового</a:t>
                      </a:r>
                      <a:r>
                        <a:rPr lang="ru-RU" sz="2000" dirty="0" smtClean="0"/>
                        <a:t> уряду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237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Зміст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Проголошення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автономії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України</a:t>
                      </a:r>
                      <a:r>
                        <a:rPr lang="ru-RU" sz="2000" dirty="0" smtClean="0"/>
                        <a:t>.</a:t>
                      </a:r>
                    </a:p>
                    <a:p>
                      <a:r>
                        <a:rPr lang="ru-RU" sz="2000" dirty="0" smtClean="0"/>
                        <a:t>• УЦР — </a:t>
                      </a:r>
                      <a:r>
                        <a:rPr lang="ru-RU" sz="2000" dirty="0" err="1" smtClean="0"/>
                        <a:t>вищий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державний</a:t>
                      </a:r>
                      <a:r>
                        <a:rPr lang="ru-RU" sz="2000" dirty="0" smtClean="0"/>
                        <a:t> орган </a:t>
                      </a:r>
                      <a:r>
                        <a:rPr lang="ru-RU" sz="2000" dirty="0" err="1" smtClean="0"/>
                        <a:t>влади</a:t>
                      </a:r>
                      <a:r>
                        <a:rPr lang="ru-RU" sz="2000" dirty="0" smtClean="0"/>
                        <a:t> в </a:t>
                      </a:r>
                      <a:r>
                        <a:rPr lang="ru-RU" sz="2000" dirty="0" err="1" smtClean="0"/>
                        <a:t>Україні</a:t>
                      </a:r>
                      <a:r>
                        <a:rPr lang="ru-RU" sz="2000" dirty="0" smtClean="0"/>
                        <a:t> до </a:t>
                      </a:r>
                      <a:r>
                        <a:rPr lang="ru-RU" sz="2000" dirty="0" err="1" smtClean="0"/>
                        <a:t>скликання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Всенародних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Українських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зборів</a:t>
                      </a:r>
                      <a:r>
                        <a:rPr lang="ru-RU" sz="2000" dirty="0" smtClean="0"/>
                        <a:t>.</a:t>
                      </a:r>
                    </a:p>
                    <a:p>
                      <a:r>
                        <a:rPr lang="ru-RU" sz="2000" dirty="0" smtClean="0"/>
                        <a:t>• </a:t>
                      </a:r>
                      <a:r>
                        <a:rPr lang="ru-RU" sz="2000" dirty="0" err="1" smtClean="0"/>
                        <a:t>Заклик</a:t>
                      </a:r>
                      <a:r>
                        <a:rPr lang="ru-RU" sz="2000" dirty="0" smtClean="0"/>
                        <a:t> до </a:t>
                      </a:r>
                      <a:r>
                        <a:rPr lang="ru-RU" sz="2000" dirty="0" err="1" smtClean="0"/>
                        <a:t>населення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створювати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підпорядковані</a:t>
                      </a:r>
                      <a:r>
                        <a:rPr lang="ru-RU" sz="2000" dirty="0" smtClean="0"/>
                        <a:t> УЦР</a:t>
                      </a:r>
                    </a:p>
                    <a:p>
                      <a:r>
                        <a:rPr lang="ru-RU" sz="2000" dirty="0" err="1" smtClean="0"/>
                        <a:t>Органи</a:t>
                      </a:r>
                      <a:r>
                        <a:rPr lang="ru-RU" sz="2000" dirty="0" smtClean="0"/>
                        <a:t>  </a:t>
                      </a:r>
                      <a:r>
                        <a:rPr lang="ru-RU" sz="2000" dirty="0" err="1" smtClean="0"/>
                        <a:t>влади</a:t>
                      </a:r>
                      <a:r>
                        <a:rPr lang="ru-RU" sz="2000" dirty="0" smtClean="0"/>
                        <a:t> на </a:t>
                      </a:r>
                      <a:r>
                        <a:rPr lang="ru-RU" sz="2000" dirty="0" err="1" smtClean="0"/>
                        <a:t>місцях</a:t>
                      </a:r>
                      <a:r>
                        <a:rPr lang="ru-RU" sz="2000" dirty="0" smtClean="0"/>
                        <a:t>.</a:t>
                      </a:r>
                    </a:p>
                    <a:p>
                      <a:r>
                        <a:rPr lang="ru-RU" sz="2000" dirty="0" smtClean="0"/>
                        <a:t>• </a:t>
                      </a:r>
                      <a:r>
                        <a:rPr lang="ru-RU" sz="2000" dirty="0" err="1" smtClean="0"/>
                        <a:t>Створення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української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державної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скарбниці</a:t>
                      </a:r>
                      <a:r>
                        <a:rPr lang="ru-RU" sz="2000" dirty="0" smtClean="0"/>
                        <a:t> за </a:t>
                      </a:r>
                      <a:r>
                        <a:rPr lang="ru-RU" sz="2000" dirty="0" err="1" smtClean="0"/>
                        <a:t>рахунок</a:t>
                      </a:r>
                      <a:endParaRPr lang="ru-RU" sz="2000" dirty="0" smtClean="0"/>
                    </a:p>
                    <a:p>
                      <a:r>
                        <a:rPr lang="ru-RU" sz="2000" dirty="0" err="1" smtClean="0"/>
                        <a:t>спеціального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податку</a:t>
                      </a:r>
                      <a:r>
                        <a:rPr lang="ru-RU" sz="2000" dirty="0" smtClean="0"/>
                        <a:t> з </a:t>
                      </a:r>
                      <a:r>
                        <a:rPr lang="ru-RU" sz="2000" dirty="0" err="1" smtClean="0"/>
                        <a:t>населення</a:t>
                      </a:r>
                      <a:r>
                        <a:rPr lang="ru-RU" sz="2000" dirty="0" smtClean="0"/>
                        <a:t>.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6237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Значення і наслідки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Фактичне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перетворення</a:t>
                      </a:r>
                      <a:r>
                        <a:rPr lang="ru-RU" sz="2000" dirty="0" smtClean="0"/>
                        <a:t> УЦР на </a:t>
                      </a:r>
                      <a:r>
                        <a:rPr lang="ru-RU" sz="2000" dirty="0" err="1" smtClean="0"/>
                        <a:t>законодавчий</a:t>
                      </a:r>
                      <a:r>
                        <a:rPr lang="ru-RU" sz="2000" dirty="0" smtClean="0"/>
                        <a:t> орган. </a:t>
                      </a:r>
                      <a:r>
                        <a:rPr lang="ru-RU" sz="2000" dirty="0" err="1" smtClean="0"/>
                        <a:t>Ство</a:t>
                      </a:r>
                      <a:endParaRPr lang="ru-RU" sz="2000" dirty="0" smtClean="0"/>
                    </a:p>
                    <a:p>
                      <a:r>
                        <a:rPr lang="ru-RU" sz="2000" dirty="0" err="1" smtClean="0"/>
                        <a:t>рення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першого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українського</a:t>
                      </a:r>
                      <a:r>
                        <a:rPr lang="ru-RU" sz="2000" dirty="0" smtClean="0"/>
                        <a:t> уряду — Генерального </a:t>
                      </a:r>
                      <a:r>
                        <a:rPr lang="ru-RU" sz="2000" dirty="0" err="1" smtClean="0"/>
                        <a:t>Секретаріату</a:t>
                      </a:r>
                      <a:r>
                        <a:rPr lang="ru-RU" sz="2000" dirty="0" smtClean="0"/>
                        <a:t>, </a:t>
                      </a:r>
                      <a:r>
                        <a:rPr lang="ru-RU" sz="2000" dirty="0" err="1" smtClean="0"/>
                        <a:t>який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складався</a:t>
                      </a:r>
                      <a:r>
                        <a:rPr lang="ru-RU" sz="2000" dirty="0" smtClean="0"/>
                        <a:t> з восьми секретарств (</a:t>
                      </a:r>
                      <a:r>
                        <a:rPr lang="ru-RU" sz="2000" dirty="0" err="1" smtClean="0"/>
                        <a:t>внутріш</a:t>
                      </a:r>
                      <a:r>
                        <a:rPr lang="ru-RU" sz="2000" dirty="0" smtClean="0"/>
                        <a:t>-</a:t>
                      </a:r>
                    </a:p>
                    <a:p>
                      <a:r>
                        <a:rPr lang="ru-RU" sz="2000" dirty="0" err="1" smtClean="0"/>
                        <a:t>ніх</a:t>
                      </a:r>
                      <a:r>
                        <a:rPr lang="ru-RU" sz="2000" dirty="0" smtClean="0"/>
                        <a:t>, </a:t>
                      </a:r>
                      <a:r>
                        <a:rPr lang="ru-RU" sz="2000" dirty="0" err="1" smtClean="0"/>
                        <a:t>продовольчих</a:t>
                      </a:r>
                      <a:r>
                        <a:rPr lang="ru-RU" sz="2000" dirty="0" smtClean="0"/>
                        <a:t>, </a:t>
                      </a:r>
                      <a:r>
                        <a:rPr lang="ru-RU" sz="2000" dirty="0" err="1" smtClean="0"/>
                        <a:t>військових</a:t>
                      </a:r>
                      <a:r>
                        <a:rPr lang="ru-RU" sz="2000" dirty="0" smtClean="0"/>
                        <a:t>, </a:t>
                      </a:r>
                      <a:r>
                        <a:rPr lang="ru-RU" sz="2000" dirty="0" err="1" smtClean="0"/>
                        <a:t>земельних</a:t>
                      </a:r>
                      <a:r>
                        <a:rPr lang="ru-RU" sz="2000" dirty="0" smtClean="0"/>
                        <a:t>, </a:t>
                      </a:r>
                      <a:r>
                        <a:rPr lang="ru-RU" sz="2000" dirty="0" err="1" smtClean="0"/>
                        <a:t>судових</a:t>
                      </a:r>
                      <a:r>
                        <a:rPr lang="ru-RU" sz="2000" dirty="0" smtClean="0"/>
                        <a:t>,</a:t>
                      </a:r>
                    </a:p>
                    <a:p>
                      <a:r>
                        <a:rPr lang="ru-RU" sz="2000" dirty="0" err="1" smtClean="0"/>
                        <a:t>міжнаціональних</a:t>
                      </a:r>
                      <a:r>
                        <a:rPr lang="ru-RU" sz="2000" dirty="0" smtClean="0"/>
                        <a:t> справ, </a:t>
                      </a:r>
                      <a:r>
                        <a:rPr lang="ru-RU" sz="2000" dirty="0" err="1" smtClean="0"/>
                        <a:t>фінансів</a:t>
                      </a:r>
                      <a:r>
                        <a:rPr lang="ru-RU" sz="2000" dirty="0" smtClean="0"/>
                        <a:t>, </a:t>
                      </a:r>
                      <a:r>
                        <a:rPr lang="ru-RU" sz="2000" dirty="0" err="1" smtClean="0"/>
                        <a:t>освіти</a:t>
                      </a:r>
                      <a:r>
                        <a:rPr lang="ru-RU" sz="2000" dirty="0" smtClean="0"/>
                        <a:t>)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547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708392" cy="1143000"/>
          </a:xfrm>
        </p:spPr>
        <p:txBody>
          <a:bodyPr>
            <a:normAutofit fontScale="90000"/>
          </a:bodyPr>
          <a:lstStyle/>
          <a:p>
            <a:r>
              <a:rPr lang="uk-UA" i="1" dirty="0" smtClean="0">
                <a:solidFill>
                  <a:srgbClr val="FF0000"/>
                </a:solidFill>
              </a:rPr>
              <a:t>Яке значення даного документу?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uk-UA" sz="3600" b="1" dirty="0" smtClean="0"/>
          </a:p>
          <a:p>
            <a:pPr>
              <a:buNone/>
            </a:pPr>
            <a:endParaRPr lang="uk-UA" sz="3600" b="1" dirty="0" smtClean="0"/>
          </a:p>
          <a:p>
            <a:pPr>
              <a:buNone/>
            </a:pPr>
            <a:r>
              <a:rPr lang="uk-UA" sz="3600" b="1" dirty="0" smtClean="0"/>
              <a:t>“ </a:t>
            </a:r>
            <a:r>
              <a:rPr lang="uk-UA" sz="3000" dirty="0" smtClean="0"/>
              <a:t>Сила Універсалу полягала у тому великому принципі, який він проголосив словами ”Однині самі будемо творити своє життя”, і в тому великому довір</a:t>
            </a:r>
            <a:r>
              <a:rPr lang="en-US" sz="3000" dirty="0" smtClean="0"/>
              <a:t>`</a:t>
            </a:r>
            <a:r>
              <a:rPr lang="uk-UA" sz="3000" dirty="0" smtClean="0"/>
              <a:t>ї  до творчих сил українського народу, яким був пройнятий Універсал”( П. </a:t>
            </a:r>
            <a:r>
              <a:rPr lang="uk-UA" sz="3000" dirty="0" err="1" smtClean="0"/>
              <a:t>Христюк</a:t>
            </a:r>
            <a:r>
              <a:rPr lang="uk-UA" sz="3000" dirty="0" smtClean="0"/>
              <a:t>)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56145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2_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4_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5_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6_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6_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7_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8_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9_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0_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1_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718</Words>
  <Application>Microsoft Office PowerPoint</Application>
  <PresentationFormat>Экран (4:3)</PresentationFormat>
  <Paragraphs>109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13</vt:i4>
      </vt:variant>
      <vt:variant>
        <vt:lpstr>Заголовки слайдов</vt:lpstr>
      </vt:variant>
      <vt:variant>
        <vt:i4>15</vt:i4>
      </vt:variant>
    </vt:vector>
  </HeadingPairs>
  <TitlesOfParts>
    <vt:vector size="32" baseType="lpstr">
      <vt:lpstr>Corbel</vt:lpstr>
      <vt:lpstr>Gill Sans MT</vt:lpstr>
      <vt:lpstr>Verdana</vt:lpstr>
      <vt:lpstr>Wingdings 2</vt:lpstr>
      <vt:lpstr>Солнцестояние</vt:lpstr>
      <vt:lpstr>4_Солнцестояние</vt:lpstr>
      <vt:lpstr>5_Солнцестояние</vt:lpstr>
      <vt:lpstr>6_Солнцестояние</vt:lpstr>
      <vt:lpstr>7_Солнцестояние</vt:lpstr>
      <vt:lpstr>8_Солнцестояние</vt:lpstr>
      <vt:lpstr>9_Солнцестояние</vt:lpstr>
      <vt:lpstr>10_Солнцестояние</vt:lpstr>
      <vt:lpstr>11_Солнцестояние</vt:lpstr>
      <vt:lpstr>12_Солнцестояние</vt:lpstr>
      <vt:lpstr>14_Солнцестояние</vt:lpstr>
      <vt:lpstr>15_Солнцестояние</vt:lpstr>
      <vt:lpstr>16_Солнцестояние</vt:lpstr>
      <vt:lpstr>І та ІІ Універсали Центральної Ради</vt:lpstr>
      <vt:lpstr>Продовжте речення</vt:lpstr>
      <vt:lpstr>Пригадайте</vt:lpstr>
      <vt:lpstr>Презентация PowerPoint</vt:lpstr>
      <vt:lpstr>Презентация PowerPoint</vt:lpstr>
      <vt:lpstr>Поміркуйте</vt:lpstr>
      <vt:lpstr>Засвоєння нових знань  І Універсал  -  10( 23 )червня 1917 р.</vt:lpstr>
      <vt:lpstr>Презентация PowerPoint</vt:lpstr>
      <vt:lpstr>Яке значення даного документу?</vt:lpstr>
      <vt:lpstr>2. Державотворення  в Україні</vt:lpstr>
      <vt:lpstr>Україна - парламентська республіка</vt:lpstr>
      <vt:lpstr>Презентация PowerPoint</vt:lpstr>
      <vt:lpstr>Компроміс між Центральною Радою та Тимчасовим урядом</vt:lpstr>
      <vt:lpstr>Криза 5 липня 1917 р.  в Україні</vt:lpstr>
      <vt:lpstr>Домашнє завдання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 та ІІ Універсали Центральної Ради</dc:title>
  <dc:creator>Пользователь Windows</dc:creator>
  <cp:lastModifiedBy>Катя</cp:lastModifiedBy>
  <cp:revision>8</cp:revision>
  <dcterms:created xsi:type="dcterms:W3CDTF">2018-01-14T17:58:51Z</dcterms:created>
  <dcterms:modified xsi:type="dcterms:W3CDTF">2021-09-22T06:07:37Z</dcterms:modified>
</cp:coreProperties>
</file>