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67" r:id="rId5"/>
    <p:sldId id="268" r:id="rId6"/>
    <p:sldId id="269" r:id="rId7"/>
    <p:sldId id="262" r:id="rId8"/>
    <p:sldId id="272" r:id="rId9"/>
    <p:sldId id="273" r:id="rId10"/>
    <p:sldId id="274" r:id="rId11"/>
    <p:sldId id="277" r:id="rId12"/>
    <p:sldId id="278" r:id="rId13"/>
    <p:sldId id="279" r:id="rId14"/>
    <p:sldId id="280" r:id="rId15"/>
    <p:sldId id="281" r:id="rId16"/>
    <p:sldId id="257" r:id="rId17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2" autoAdjust="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94FFE89-DD1A-434A-B46E-FC0161681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5BBA22-1009-4062-B497-20D4D1F420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003D6EC-8D86-40AE-BCDD-CB01875363F0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5305A3-EF7C-4109-870C-75957F87F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65183E6-2BF7-4148-8288-DCAD651FB9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CA6C9-E2E2-4922-B1A7-E6462166C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96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BC66B-B4AC-4633-A1A7-233B774CF881}" type="datetime1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C70E52-1238-4A7F-867E-2F90BFCA0D6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458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49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33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53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64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45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16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64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6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rtlCol="0" anchor="t" anchorCtr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2C154-9245-4EAA-8ADE-33D1A7EC5680}" type="datetime1">
              <a:rPr lang="ru-RU" noProof="0" smtClean="0"/>
              <a:t>12.11.2020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 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rtlCol="0" anchor="ctr">
            <a:normAutofit/>
          </a:bodyPr>
          <a:lstStyle>
            <a:lvl1pPr algn="l">
              <a:defRPr sz="3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70F7E0-5A37-4C1B-B001-12D253A333A6}" type="datetime1">
              <a:rPr lang="ru-RU" noProof="0" smtClean="0"/>
              <a:t>12.11.2020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 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E4AE4C-9F8E-41E2-89BA-C86A7744736A}" type="datetime1">
              <a:rPr lang="ru-RU" noProof="0" smtClean="0"/>
              <a:t>12.11.2020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65BCD0-99CC-4906-918D-1116AF1A79A1}" type="datetime1">
              <a:rPr lang="ru-RU" noProof="0" smtClean="0"/>
              <a:t>12.11.2020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9A8996FA-BFC3-4EAC-AAB9-45C2EF3838CE}" type="datetime1">
              <a:rPr lang="ru-RU" noProof="0" smtClean="0"/>
              <a:t>12.11.2020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64A484-6A61-465E-A582-FF16A82B5833}" type="datetime1">
              <a:rPr lang="ru-RU" noProof="0" smtClean="0"/>
              <a:t>12.11.2020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исание заголовк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276643-78B9-443D-A21B-5D8D71E872B6}" type="datetime1">
              <a:rPr lang="ru-RU" noProof="0" smtClean="0"/>
              <a:t>12.11.2020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Текст 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 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 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Текст 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 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Текст 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4" name="Прямая соединительная линия 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Рисунок 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ADD9B9-C473-4B24-8BB0-CAA4E6C33546}" type="datetime1">
              <a:rPr lang="ru-RU" noProof="0" smtClean="0"/>
              <a:t>12.11.2020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прав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Рисунок 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38CDBD-D89E-4D27-9D3E-D8C8B6B71053}" type="datetime1">
              <a:rPr lang="ru-RU" noProof="0" smtClean="0"/>
              <a:t>12.11.2020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 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Надпись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1" name="Надпись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rtlCol="0"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: Скругленные углы 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404BFC-187B-4B4A-9A90-8ECAA71AACA0}" type="datetime1">
              <a:rPr lang="ru-RU" noProof="0" smtClean="0"/>
              <a:t>12.11.2020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31448E-31CF-4ED5-B8E5-44B98EED9B66}" type="datetime1">
              <a:rPr lang="ru-RU" noProof="0" smtClean="0"/>
              <a:t>12.11.2020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 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рямоугольник: Скругленные углы 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D5F7A5-016A-40DC-9267-CD570A4FFE11}" type="datetime1">
              <a:rPr lang="ru-RU" noProof="0" smtClean="0"/>
              <a:t>12.11.2020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BC311F64-DBA9-4949-B98F-AC0ACC89C4D6}" type="datetime1">
              <a:rPr lang="ru-RU" noProof="0" smtClean="0"/>
              <a:t>12.11.2020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edit-your-school-presentation-44445997-6769-4d44-8b30-f9e3050adbfb?ui=ru-RU&amp;rs=ru-RU&amp;ad=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305F2-4D75-4D76-BA59-F00627A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/>
            <a:r>
              <a:rPr lang="ru-RU" sz="4400" b="1" dirty="0" err="1"/>
              <a:t>Події</a:t>
            </a:r>
            <a:r>
              <a:rPr lang="ru-RU" sz="4400" b="1" dirty="0"/>
              <a:t> </a:t>
            </a:r>
            <a:r>
              <a:rPr lang="ru-RU" sz="4400" b="1" dirty="0" smtClean="0">
                <a:latin typeface="Arial Black" panose="020B0A04020102020204" pitchFamily="34" charset="0"/>
              </a:rPr>
              <a:t>1917</a:t>
            </a:r>
            <a:r>
              <a:rPr lang="ru-RU" sz="2800" b="1" dirty="0" smtClean="0"/>
              <a:t>року</a:t>
            </a:r>
            <a:r>
              <a:rPr lang="ru-RU" sz="4400" b="1" dirty="0" smtClean="0"/>
              <a:t> </a:t>
            </a:r>
            <a:r>
              <a:rPr lang="ru-RU" sz="4400" b="1" dirty="0"/>
              <a:t>у </a:t>
            </a:r>
            <a:r>
              <a:rPr lang="ru-RU" sz="4400" b="1" dirty="0" err="1"/>
              <a:t>Криму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CB4E0E-ECE5-4628-8AFC-87C9EFB0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9600"/>
            <a:ext cx="10840914" cy="4831645"/>
          </a:xfrm>
        </p:spPr>
        <p:txBody>
          <a:bodyPr rtlCol="0">
            <a:normAutofit/>
          </a:bodyPr>
          <a:lstStyle/>
          <a:p>
            <a:pPr marL="0" indent="0" fontAlgn="base">
              <a:buNone/>
            </a:pPr>
            <a:r>
              <a:rPr lang="uk-UA" sz="4400" i="1" dirty="0">
                <a:solidFill>
                  <a:schemeClr val="bg1"/>
                </a:solidFill>
              </a:rPr>
              <a:t>Вмирають держави, уряди  й люди, </a:t>
            </a:r>
            <a:endParaRPr lang="en-US" sz="4400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r>
              <a:rPr lang="uk-UA" sz="4400" i="1" dirty="0">
                <a:solidFill>
                  <a:schemeClr val="bg1"/>
                </a:solidFill>
              </a:rPr>
              <a:t>але нації продовжують жити та </a:t>
            </a:r>
            <a:endParaRPr lang="en-US" sz="4400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r>
              <a:rPr lang="uk-UA" sz="4400" i="1" dirty="0">
                <a:solidFill>
                  <a:schemeClr val="bg1"/>
                </a:solidFill>
              </a:rPr>
              <a:t>шукають шляхи визволення від гноблення</a:t>
            </a:r>
            <a:endParaRPr lang="en-US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F:\ЮЛИЯ НИКОЛАЕВНА\imag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6560" y="4127863"/>
            <a:ext cx="3598000" cy="229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265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57975" y="640080"/>
            <a:ext cx="4418052" cy="4960730"/>
          </a:xfrm>
        </p:spPr>
        <p:txBody>
          <a:bodyPr>
            <a:normAutofit/>
          </a:bodyPr>
          <a:lstStyle/>
          <a:p>
            <a:r>
              <a:rPr lang="ru-RU" sz="3600" b="1" dirty="0"/>
              <a:t>УЦР </a:t>
            </a:r>
            <a:r>
              <a:rPr lang="ru-RU" b="1" dirty="0" err="1"/>
              <a:t>визнала</a:t>
            </a:r>
            <a:r>
              <a:rPr lang="ru-RU" b="1" dirty="0"/>
              <a:t> </a:t>
            </a:r>
            <a:r>
              <a:rPr lang="ru-RU" b="1" dirty="0" err="1"/>
              <a:t>проголошення</a:t>
            </a:r>
            <a:r>
              <a:rPr lang="ru-RU" b="1" dirty="0"/>
              <a:t> </a:t>
            </a:r>
            <a:r>
              <a:rPr lang="ru-RU" sz="4000" b="1" dirty="0"/>
              <a:t>КНР</a:t>
            </a:r>
            <a:r>
              <a:rPr lang="ru-RU" b="1" dirty="0"/>
              <a:t> як </a:t>
            </a:r>
            <a:r>
              <a:rPr lang="ru-RU" b="1" dirty="0" err="1"/>
              <a:t>реалізацію</a:t>
            </a:r>
            <a:r>
              <a:rPr lang="ru-RU" b="1" dirty="0"/>
              <a:t> </a:t>
            </a:r>
            <a:r>
              <a:rPr lang="ru-RU" b="1" dirty="0" err="1"/>
              <a:t>прагнень</a:t>
            </a:r>
            <a:r>
              <a:rPr lang="ru-RU" b="1" dirty="0"/>
              <a:t> основного </a:t>
            </a:r>
            <a:r>
              <a:rPr lang="ru-RU" b="1" dirty="0" err="1"/>
              <a:t>суб’єкта</a:t>
            </a:r>
            <a:r>
              <a:rPr lang="ru-RU" b="1" dirty="0"/>
              <a:t> </a:t>
            </a:r>
            <a:r>
              <a:rPr lang="ru-RU" b="1" dirty="0" err="1"/>
              <a:t>самовизначення</a:t>
            </a:r>
            <a:r>
              <a:rPr lang="ru-RU" b="1" dirty="0"/>
              <a:t> </a:t>
            </a:r>
            <a:r>
              <a:rPr lang="ru-RU" b="1" dirty="0" err="1"/>
              <a:t>Криму</a:t>
            </a:r>
            <a:r>
              <a:rPr lang="ru-RU" b="1" dirty="0"/>
              <a:t> — </a:t>
            </a:r>
            <a:r>
              <a:rPr lang="ru-RU" b="1" dirty="0" err="1"/>
              <a:t>кримськотатарського</a:t>
            </a:r>
            <a:r>
              <a:rPr lang="ru-RU" b="1" dirty="0"/>
              <a:t> народу.</a:t>
            </a:r>
            <a:endParaRPr lang="en-US" b="1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Кримська Народна Республіка. Чому кримські татари не відродили незалежність  — DSnews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0" y="914400"/>
            <a:ext cx="5797233" cy="48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2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194" y="156754"/>
            <a:ext cx="1146918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latin typeface="+mj-lt"/>
              </a:rPr>
              <a:t>Встановлення</a:t>
            </a:r>
            <a:r>
              <a:rPr lang="ru-RU" sz="4000" b="1" dirty="0">
                <a:latin typeface="+mj-lt"/>
              </a:rPr>
              <a:t> </a:t>
            </a:r>
            <a:r>
              <a:rPr lang="ru-RU" sz="4000" b="1" dirty="0" err="1">
                <a:latin typeface="+mj-lt"/>
              </a:rPr>
              <a:t>влади</a:t>
            </a:r>
            <a:r>
              <a:rPr lang="ru-RU" sz="4000" b="1" dirty="0">
                <a:latin typeface="+mj-lt"/>
              </a:rPr>
              <a:t> </a:t>
            </a:r>
            <a:r>
              <a:rPr lang="ru-RU" sz="4000" b="1" dirty="0" err="1">
                <a:latin typeface="+mj-lt"/>
              </a:rPr>
              <a:t>більшовиків</a:t>
            </a:r>
            <a:r>
              <a:rPr lang="ru-RU" sz="4000" b="1" dirty="0">
                <a:latin typeface="+mj-lt"/>
              </a:rPr>
              <a:t> у </a:t>
            </a:r>
            <a:r>
              <a:rPr lang="ru-RU" sz="4000" b="1" dirty="0" err="1" smtClean="0">
                <a:latin typeface="+mj-lt"/>
              </a:rPr>
              <a:t>Криму</a:t>
            </a:r>
            <a:endParaRPr lang="ru-RU" sz="4000" b="1" dirty="0" smtClean="0">
              <a:latin typeface="+mj-lt"/>
            </a:endParaRPr>
          </a:p>
          <a:p>
            <a:pPr algn="ctr"/>
            <a:endParaRPr lang="ru-RU" sz="4000" b="1" dirty="0">
              <a:solidFill>
                <a:srgbClr val="292B2C"/>
              </a:solidFill>
              <a:latin typeface="+mj-lt"/>
            </a:endParaRPr>
          </a:p>
          <a:p>
            <a:r>
              <a:rPr lang="ru-RU" sz="2800" dirty="0" err="1"/>
              <a:t>Більшовицька</a:t>
            </a:r>
            <a:r>
              <a:rPr lang="ru-RU" sz="2800" dirty="0"/>
              <a:t> РНК </a:t>
            </a:r>
            <a:r>
              <a:rPr lang="ru-RU" sz="2800" dirty="0" err="1"/>
              <a:t>Росії</a:t>
            </a:r>
            <a:r>
              <a:rPr lang="ru-RU" sz="2800" dirty="0"/>
              <a:t> не </a:t>
            </a:r>
            <a:r>
              <a:rPr lang="ru-RU" sz="2800" dirty="0" err="1"/>
              <a:t>хотіла</a:t>
            </a:r>
            <a:r>
              <a:rPr lang="ru-RU" sz="2800" dirty="0"/>
              <a:t> </a:t>
            </a:r>
            <a:r>
              <a:rPr lang="ru-RU" sz="2800" dirty="0" err="1"/>
              <a:t>визнавати</a:t>
            </a:r>
            <a:r>
              <a:rPr lang="ru-RU" sz="2800" dirty="0"/>
              <a:t> </a:t>
            </a:r>
            <a:r>
              <a:rPr lang="ru-RU" sz="2800" dirty="0" err="1"/>
              <a:t>жодної</a:t>
            </a:r>
            <a:r>
              <a:rPr lang="ru-RU" sz="2800" dirty="0"/>
              <a:t> </a:t>
            </a:r>
            <a:r>
              <a:rPr lang="ru-RU" sz="2800" dirty="0" err="1"/>
              <a:t>влади</a:t>
            </a:r>
            <a:r>
              <a:rPr lang="ru-RU" sz="2800" dirty="0"/>
              <a:t> над </a:t>
            </a:r>
            <a:r>
              <a:rPr lang="ru-RU" sz="2800" dirty="0" err="1"/>
              <a:t>Кримом</a:t>
            </a:r>
            <a:r>
              <a:rPr lang="ru-RU" sz="2800" dirty="0"/>
              <a:t>, </a:t>
            </a:r>
            <a:r>
              <a:rPr lang="ru-RU" sz="2800" dirty="0" err="1"/>
              <a:t>крім</a:t>
            </a:r>
            <a:r>
              <a:rPr lang="ru-RU" sz="2800" dirty="0"/>
              <a:t> </a:t>
            </a:r>
            <a:r>
              <a:rPr lang="ru-RU" sz="2800" dirty="0" err="1"/>
              <a:t>своєї</a:t>
            </a:r>
            <a:r>
              <a:rPr lang="ru-RU" sz="2800" dirty="0"/>
              <a:t>. За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вказівкою</a:t>
            </a:r>
            <a:r>
              <a:rPr lang="ru-RU" sz="2800" dirty="0"/>
              <a:t> в </a:t>
            </a:r>
            <a:r>
              <a:rPr lang="ru-RU" sz="2800" dirty="0" err="1"/>
              <a:t>ніч</a:t>
            </a:r>
            <a:r>
              <a:rPr lang="ru-RU" sz="2800" dirty="0"/>
              <a:t> на </a:t>
            </a:r>
            <a:r>
              <a:rPr lang="ru-RU" sz="3200" b="1" dirty="0">
                <a:solidFill>
                  <a:srgbClr val="FFFF00"/>
                </a:solidFill>
              </a:rPr>
              <a:t>16 </a:t>
            </a:r>
            <a:r>
              <a:rPr lang="ru-RU" sz="3200" b="1" dirty="0" err="1">
                <a:solidFill>
                  <a:srgbClr val="FFFF00"/>
                </a:solidFill>
              </a:rPr>
              <a:t>грудня</a:t>
            </a:r>
            <a:r>
              <a:rPr lang="ru-RU" sz="3200" b="1" dirty="0">
                <a:solidFill>
                  <a:srgbClr val="FFFF00"/>
                </a:solidFill>
              </a:rPr>
              <a:t> 1917 р</a:t>
            </a:r>
            <a:r>
              <a:rPr lang="ru-RU" sz="2800" dirty="0"/>
              <a:t>. </a:t>
            </a:r>
            <a:r>
              <a:rPr lang="ru-RU" sz="2800" dirty="0" err="1"/>
              <a:t>кримські</a:t>
            </a:r>
            <a:r>
              <a:rPr lang="ru-RU" sz="2800" dirty="0"/>
              <a:t> </a:t>
            </a:r>
            <a:r>
              <a:rPr lang="ru-RU" sz="2800" dirty="0" err="1"/>
              <a:t>більшовики</a:t>
            </a:r>
            <a:r>
              <a:rPr lang="ru-RU" sz="2800" dirty="0"/>
              <a:t> </a:t>
            </a:r>
            <a:r>
              <a:rPr lang="ru-RU" sz="2800" dirty="0" err="1"/>
              <a:t>здійснили</a:t>
            </a:r>
            <a:r>
              <a:rPr lang="ru-RU" sz="2800" dirty="0"/>
              <a:t> заколот у </a:t>
            </a:r>
            <a:r>
              <a:rPr lang="ru-RU" sz="2800" dirty="0" err="1"/>
              <a:t>Севастополі</a:t>
            </a:r>
            <a:r>
              <a:rPr lang="ru-RU" sz="2800" dirty="0"/>
              <a:t>. Вони </a:t>
            </a:r>
            <a:r>
              <a:rPr lang="ru-RU" sz="2800" dirty="0" err="1"/>
              <a:t>розігнали</a:t>
            </a:r>
            <a:r>
              <a:rPr lang="ru-RU" sz="2800" dirty="0"/>
              <a:t> </a:t>
            </a:r>
            <a:r>
              <a:rPr lang="ru-RU" sz="2800" dirty="0" err="1"/>
              <a:t>міську</a:t>
            </a:r>
            <a:r>
              <a:rPr lang="ru-RU" sz="2800" dirty="0"/>
              <a:t> раду </a:t>
            </a:r>
            <a:r>
              <a:rPr lang="ru-RU" sz="2800" dirty="0" err="1"/>
              <a:t>робітничих</a:t>
            </a:r>
            <a:r>
              <a:rPr lang="ru-RU" sz="2800" dirty="0"/>
              <a:t>, </a:t>
            </a:r>
            <a:r>
              <a:rPr lang="ru-RU" sz="2800" dirty="0" err="1"/>
              <a:t>матроських</a:t>
            </a:r>
            <a:r>
              <a:rPr lang="ru-RU" sz="2800" dirty="0"/>
              <a:t> і </a:t>
            </a:r>
            <a:r>
              <a:rPr lang="ru-RU" sz="2800" dirty="0" err="1"/>
              <a:t>солдатських</a:t>
            </a:r>
            <a:r>
              <a:rPr lang="ru-RU" sz="2800" dirty="0"/>
              <a:t> </a:t>
            </a:r>
            <a:r>
              <a:rPr lang="ru-RU" sz="2800" dirty="0" err="1"/>
              <a:t>депутатів</a:t>
            </a:r>
            <a:r>
              <a:rPr lang="ru-RU" sz="2800" dirty="0"/>
              <a:t> й </a:t>
            </a:r>
            <a:r>
              <a:rPr lang="ru-RU" sz="2800" dirty="0" err="1"/>
              <a:t>утворили</a:t>
            </a:r>
            <a:r>
              <a:rPr lang="ru-RU" sz="2800" dirty="0"/>
              <a:t> </a:t>
            </a:r>
            <a:r>
              <a:rPr lang="ru-RU" sz="2800" dirty="0" err="1"/>
              <a:t>військово-революційний</a:t>
            </a:r>
            <a:r>
              <a:rPr lang="ru-RU" sz="2800" dirty="0"/>
              <a:t> </a:t>
            </a:r>
            <a:r>
              <a:rPr lang="ru-RU" sz="2800" dirty="0" err="1"/>
              <a:t>комітет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став </a:t>
            </a:r>
            <a:r>
              <a:rPr lang="ru-RU" sz="2800" dirty="0" err="1"/>
              <a:t>організатором</a:t>
            </a:r>
            <a:r>
              <a:rPr lang="ru-RU" sz="2800" dirty="0"/>
              <a:t> </a:t>
            </a:r>
            <a:r>
              <a:rPr lang="ru-RU" sz="2800" dirty="0" err="1"/>
              <a:t>захоплення</a:t>
            </a:r>
            <a:r>
              <a:rPr lang="ru-RU" sz="2800" dirty="0"/>
              <a:t> </a:t>
            </a:r>
            <a:r>
              <a:rPr lang="ru-RU" sz="2800" dirty="0" err="1"/>
              <a:t>влади</a:t>
            </a:r>
            <a:r>
              <a:rPr lang="ru-RU" sz="2800" dirty="0"/>
              <a:t> в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містах</a:t>
            </a:r>
            <a:r>
              <a:rPr lang="ru-RU" sz="2800" dirty="0"/>
              <a:t> </a:t>
            </a:r>
            <a:r>
              <a:rPr lang="ru-RU" sz="2800" dirty="0" err="1"/>
              <a:t>півострова</a:t>
            </a:r>
            <a:r>
              <a:rPr lang="ru-RU" sz="2800" dirty="0"/>
              <a:t>.</a:t>
            </a:r>
          </a:p>
          <a:p>
            <a:r>
              <a:rPr lang="ru-RU" sz="2800" dirty="0"/>
              <a:t>Таким чином, у </a:t>
            </a:r>
            <a:r>
              <a:rPr lang="ru-RU" sz="2800" dirty="0" err="1"/>
              <a:t>Криму</a:t>
            </a:r>
            <a:r>
              <a:rPr lang="ru-RU" sz="2800" dirty="0"/>
              <a:t> </a:t>
            </a:r>
            <a:r>
              <a:rPr lang="ru-RU" sz="2800" dirty="0" err="1"/>
              <a:t>склалося</a:t>
            </a:r>
            <a:r>
              <a:rPr lang="ru-RU" sz="2800" dirty="0"/>
              <a:t> </a:t>
            </a:r>
            <a:r>
              <a:rPr lang="ru-RU" sz="2800" b="1" dirty="0" err="1"/>
              <a:t>протистояння</a:t>
            </a:r>
            <a:r>
              <a:rPr lang="ru-RU" sz="2800" b="1" dirty="0"/>
              <a:t> </a:t>
            </a:r>
            <a:r>
              <a:rPr lang="ru-RU" sz="2800" b="1" dirty="0" err="1"/>
              <a:t>трьох</a:t>
            </a:r>
            <a:r>
              <a:rPr lang="ru-RU" sz="2800" b="1" dirty="0"/>
              <a:t> сил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претендували</a:t>
            </a:r>
            <a:r>
              <a:rPr lang="ru-RU" sz="2800" dirty="0"/>
              <a:t> на </a:t>
            </a:r>
            <a:r>
              <a:rPr lang="ru-RU" sz="2800" dirty="0" err="1"/>
              <a:t>владу</a:t>
            </a:r>
            <a:r>
              <a:rPr lang="ru-RU" sz="2800" dirty="0" smtClean="0"/>
              <a:t>,—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err="1"/>
              <a:t>кримськотатарської</a:t>
            </a:r>
            <a:r>
              <a:rPr lang="ru-RU" sz="2800" dirty="0"/>
              <a:t> </a:t>
            </a:r>
            <a:r>
              <a:rPr lang="ru-RU" sz="2800" dirty="0" err="1"/>
              <a:t>Директорії</a:t>
            </a:r>
            <a:r>
              <a:rPr lang="ru-RU" sz="2800" dirty="0"/>
              <a:t>,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Ради </a:t>
            </a:r>
            <a:r>
              <a:rPr lang="ru-RU" sz="2800" dirty="0" err="1" smtClean="0"/>
              <a:t>народних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представників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/>
              <a:t>Військово-революційного</a:t>
            </a:r>
            <a:r>
              <a:rPr lang="ru-RU" sz="2800" dirty="0" smtClean="0"/>
              <a:t> </a:t>
            </a:r>
            <a:r>
              <a:rPr lang="ru-RU" sz="2800" dirty="0" err="1"/>
              <a:t>комітету</a:t>
            </a:r>
            <a:r>
              <a:rPr lang="ru-RU" sz="2800" dirty="0"/>
              <a:t> </a:t>
            </a:r>
            <a:r>
              <a:rPr lang="ru-RU" sz="2800" dirty="0" err="1"/>
              <a:t>більшовиків</a:t>
            </a:r>
            <a:endParaRPr lang="ru-RU" sz="2800" dirty="0"/>
          </a:p>
          <a:p>
            <a:r>
              <a:rPr lang="ru-RU" sz="2800" b="1" dirty="0" smtClean="0">
                <a:solidFill>
                  <a:srgbClr val="292B2C"/>
                </a:solidFill>
              </a:rPr>
              <a:t>.</a:t>
            </a:r>
          </a:p>
          <a:p>
            <a:endParaRPr lang="ru-RU" b="1" dirty="0">
              <a:solidFill>
                <a:srgbClr val="292B2C"/>
              </a:solidFill>
              <a:latin typeface="Robo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72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" y="117566"/>
            <a:ext cx="11874137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 smtClean="0">
                <a:latin typeface="+mj-lt"/>
              </a:rPr>
              <a:t>Висновки</a:t>
            </a:r>
            <a:endParaRPr lang="ru-RU" sz="60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 На початковому </a:t>
            </a:r>
            <a:r>
              <a:rPr lang="ru-RU" sz="3200" dirty="0" err="1"/>
              <a:t>етапі</a:t>
            </a:r>
            <a:r>
              <a:rPr lang="ru-RU" sz="3200" dirty="0"/>
              <a:t> </a:t>
            </a:r>
            <a:r>
              <a:rPr lang="ru-RU" sz="3200" dirty="0" err="1"/>
              <a:t>Російської</a:t>
            </a:r>
            <a:r>
              <a:rPr lang="ru-RU" sz="3200" dirty="0"/>
              <a:t> </a:t>
            </a:r>
            <a:r>
              <a:rPr lang="ru-RU" sz="3200" dirty="0" err="1"/>
              <a:t>революції</a:t>
            </a:r>
            <a:r>
              <a:rPr lang="ru-RU" sz="3200" dirty="0"/>
              <a:t> 1917 р. на </a:t>
            </a:r>
            <a:r>
              <a:rPr lang="ru-RU" sz="3200" dirty="0" err="1"/>
              <a:t>півострові</a:t>
            </a:r>
            <a:r>
              <a:rPr lang="ru-RU" sz="3200" dirty="0"/>
              <a:t> </a:t>
            </a:r>
            <a:r>
              <a:rPr lang="ru-RU" sz="3200" dirty="0" err="1"/>
              <a:t>активізувався</a:t>
            </a:r>
            <a:r>
              <a:rPr lang="ru-RU" sz="3200" dirty="0"/>
              <a:t> </a:t>
            </a:r>
            <a:r>
              <a:rPr lang="ru-RU" sz="3200" b="1" dirty="0" err="1"/>
              <a:t>кримськотатарський</a:t>
            </a:r>
            <a:r>
              <a:rPr lang="ru-RU" sz="3200" b="1" dirty="0"/>
              <a:t> </a:t>
            </a:r>
            <a:r>
              <a:rPr lang="ru-RU" sz="3200" b="1" dirty="0" err="1"/>
              <a:t>національний</a:t>
            </a:r>
            <a:r>
              <a:rPr lang="ru-RU" sz="3200" b="1" dirty="0"/>
              <a:t> </a:t>
            </a:r>
            <a:r>
              <a:rPr lang="ru-RU" sz="3200" b="1" dirty="0" err="1"/>
              <a:t>рух</a:t>
            </a:r>
            <a:r>
              <a:rPr lang="ru-RU" sz="3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dirty="0" err="1"/>
              <a:t>Поява</a:t>
            </a:r>
            <a:r>
              <a:rPr lang="ru-RU" sz="3200" dirty="0"/>
              <a:t> </a:t>
            </a:r>
            <a:r>
              <a:rPr lang="ru-RU" sz="3200" b="1" dirty="0"/>
              <a:t>курултаю</a:t>
            </a:r>
            <a:r>
              <a:rPr lang="ru-RU" sz="3200" dirty="0"/>
              <a:t> і </a:t>
            </a:r>
            <a:r>
              <a:rPr lang="ru-RU" sz="3200" dirty="0" err="1"/>
              <a:t>проголошення</a:t>
            </a:r>
            <a:r>
              <a:rPr lang="ru-RU" sz="3200" dirty="0"/>
              <a:t> ним </a:t>
            </a:r>
            <a:r>
              <a:rPr lang="ru-RU" sz="3200" b="1" dirty="0" err="1"/>
              <a:t>Кримської</a:t>
            </a:r>
            <a:r>
              <a:rPr lang="ru-RU" sz="3200" b="1" dirty="0"/>
              <a:t> </a:t>
            </a:r>
            <a:r>
              <a:rPr lang="ru-RU" sz="3200" b="1" dirty="0" err="1"/>
              <a:t>Народної</a:t>
            </a:r>
            <a:r>
              <a:rPr lang="ru-RU" sz="3200" b="1" dirty="0"/>
              <a:t> </a:t>
            </a:r>
            <a:r>
              <a:rPr lang="ru-RU" sz="3200" b="1" dirty="0" err="1"/>
              <a:t>Республіки</a:t>
            </a:r>
            <a:r>
              <a:rPr lang="ru-RU" sz="3200" dirty="0"/>
              <a:t> </a:t>
            </a:r>
            <a:r>
              <a:rPr lang="ru-RU" sz="3200" dirty="0" err="1"/>
              <a:t>відображали</a:t>
            </a:r>
            <a:r>
              <a:rPr lang="ru-RU" sz="3200" dirty="0"/>
              <a:t> </a:t>
            </a:r>
            <a:r>
              <a:rPr lang="ru-RU" sz="3200" dirty="0" err="1"/>
              <a:t>спроби</a:t>
            </a:r>
            <a:r>
              <a:rPr lang="ru-RU" sz="3200" dirty="0"/>
              <a:t> </a:t>
            </a:r>
            <a:r>
              <a:rPr lang="ru-RU" sz="3200" dirty="0" err="1"/>
              <a:t>кримськотатарського</a:t>
            </a:r>
            <a:r>
              <a:rPr lang="ru-RU" sz="3200" dirty="0"/>
              <a:t> </a:t>
            </a:r>
            <a:r>
              <a:rPr lang="ru-RU" sz="3200" dirty="0" err="1"/>
              <a:t>руху</a:t>
            </a:r>
            <a:r>
              <a:rPr lang="ru-RU" sz="3200" dirty="0"/>
              <a:t> </a:t>
            </a:r>
            <a:r>
              <a:rPr lang="ru-RU" sz="3200" dirty="0" err="1"/>
              <a:t>реалізувати</a:t>
            </a:r>
            <a:r>
              <a:rPr lang="ru-RU" sz="3200" dirty="0"/>
              <a:t> </a:t>
            </a:r>
            <a:r>
              <a:rPr lang="ru-RU" sz="3200" dirty="0" err="1"/>
              <a:t>свої</a:t>
            </a:r>
            <a:r>
              <a:rPr lang="ru-RU" sz="3200" dirty="0"/>
              <a:t> </a:t>
            </a:r>
            <a:r>
              <a:rPr lang="ru-RU" sz="3200" dirty="0" err="1"/>
              <a:t>програмові</a:t>
            </a:r>
            <a:r>
              <a:rPr lang="ru-RU" sz="3200" dirty="0"/>
              <a:t> </a:t>
            </a:r>
            <a:r>
              <a:rPr lang="ru-RU" sz="3200" dirty="0" err="1"/>
              <a:t>ідеї</a:t>
            </a:r>
            <a:r>
              <a:rPr lang="ru-RU" sz="3200" dirty="0"/>
              <a:t>. </a:t>
            </a:r>
            <a:r>
              <a:rPr lang="ru-RU" sz="3200" dirty="0" err="1"/>
              <a:t>Кримська</a:t>
            </a:r>
            <a:r>
              <a:rPr lang="ru-RU" sz="3200" dirty="0"/>
              <a:t> </a:t>
            </a:r>
            <a:r>
              <a:rPr lang="ru-RU" sz="3200" dirty="0" err="1"/>
              <a:t>республіка</a:t>
            </a:r>
            <a:r>
              <a:rPr lang="ru-RU" sz="3200" dirty="0"/>
              <a:t> стала одним </a:t>
            </a:r>
            <a:r>
              <a:rPr lang="ru-RU" sz="3200" dirty="0" err="1"/>
              <a:t>із</a:t>
            </a:r>
            <a:r>
              <a:rPr lang="ru-RU" sz="3200" dirty="0"/>
              <a:t> перших у </a:t>
            </a:r>
            <a:r>
              <a:rPr lang="ru-RU" sz="3200" dirty="0" err="1"/>
              <a:t>світі</a:t>
            </a:r>
            <a:r>
              <a:rPr lang="ru-RU" sz="3200" dirty="0"/>
              <a:t> </a:t>
            </a:r>
            <a:r>
              <a:rPr lang="ru-RU" sz="3200" dirty="0" err="1"/>
              <a:t>проектів</a:t>
            </a:r>
            <a:r>
              <a:rPr lang="ru-RU" sz="3200" dirty="0"/>
              <a:t> </a:t>
            </a:r>
            <a:r>
              <a:rPr lang="ru-RU" sz="3200" b="1" dirty="0" err="1"/>
              <a:t>демократичної</a:t>
            </a:r>
            <a:r>
              <a:rPr lang="ru-RU" sz="3200" b="1" dirty="0"/>
              <a:t> </a:t>
            </a:r>
            <a:r>
              <a:rPr lang="ru-RU" sz="3200" b="1" dirty="0" err="1"/>
              <a:t>республіки</a:t>
            </a:r>
            <a:r>
              <a:rPr lang="ru-RU" sz="3200" b="1" dirty="0"/>
              <a:t> </a:t>
            </a:r>
            <a:r>
              <a:rPr lang="ru-RU" sz="3200" b="1" dirty="0" err="1"/>
              <a:t>серед</a:t>
            </a:r>
            <a:r>
              <a:rPr lang="ru-RU" sz="3200" b="1" dirty="0"/>
              <a:t> </a:t>
            </a:r>
            <a:r>
              <a:rPr lang="ru-RU" sz="3200" b="1" dirty="0" err="1"/>
              <a:t>мусульманського</a:t>
            </a:r>
            <a:r>
              <a:rPr lang="ru-RU" sz="3200" b="1" dirty="0"/>
              <a:t> </a:t>
            </a:r>
            <a:r>
              <a:rPr lang="ru-RU" sz="3200" b="1" dirty="0" err="1"/>
              <a:t>населення</a:t>
            </a:r>
            <a:r>
              <a:rPr lang="ru-RU" sz="3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dirty="0" err="1"/>
              <a:t>Встановлення</a:t>
            </a:r>
            <a:r>
              <a:rPr lang="ru-RU" sz="3200" dirty="0"/>
              <a:t> </a:t>
            </a:r>
            <a:r>
              <a:rPr lang="ru-RU" sz="3200" dirty="0" err="1"/>
              <a:t>більшовицької</a:t>
            </a:r>
            <a:r>
              <a:rPr lang="ru-RU" sz="3200" dirty="0"/>
              <a:t> </a:t>
            </a:r>
            <a:r>
              <a:rPr lang="ru-RU" sz="3200" dirty="0" err="1"/>
              <a:t>влади</a:t>
            </a:r>
            <a:r>
              <a:rPr lang="ru-RU" sz="3200" dirty="0"/>
              <a:t> стало </a:t>
            </a:r>
            <a:r>
              <a:rPr lang="ru-RU" sz="3200" dirty="0" err="1"/>
              <a:t>відображенням</a:t>
            </a:r>
            <a:r>
              <a:rPr lang="ru-RU" sz="3200" dirty="0"/>
              <a:t> </a:t>
            </a:r>
            <a:r>
              <a:rPr lang="ru-RU" sz="3200" dirty="0" err="1"/>
              <a:t>намірів</a:t>
            </a:r>
            <a:r>
              <a:rPr lang="ru-RU" sz="3200" dirty="0"/>
              <a:t> </a:t>
            </a:r>
            <a:r>
              <a:rPr lang="ru-RU" sz="3200" dirty="0" err="1"/>
              <a:t>кримських</a:t>
            </a:r>
            <a:r>
              <a:rPr lang="ru-RU" sz="3200" dirty="0"/>
              <a:t> </a:t>
            </a:r>
            <a:r>
              <a:rPr lang="ru-RU" sz="3200" dirty="0" err="1"/>
              <a:t>більшовиків</a:t>
            </a:r>
            <a:r>
              <a:rPr lang="ru-RU" sz="3200" dirty="0"/>
              <a:t> </a:t>
            </a:r>
            <a:r>
              <a:rPr lang="ru-RU" sz="3200" dirty="0" err="1"/>
              <a:t>зробити</a:t>
            </a:r>
            <a:r>
              <a:rPr lang="ru-RU" sz="3200" dirty="0"/>
              <a:t> </a:t>
            </a:r>
            <a:r>
              <a:rPr lang="ru-RU" sz="3200" dirty="0" err="1"/>
              <a:t>півострів</a:t>
            </a:r>
            <a:r>
              <a:rPr lang="ru-RU" sz="3200" dirty="0"/>
              <a:t> </a:t>
            </a:r>
            <a:r>
              <a:rPr lang="ru-RU" sz="3200" dirty="0" err="1"/>
              <a:t>складовою</a:t>
            </a:r>
            <a:r>
              <a:rPr lang="ru-RU" sz="3200" dirty="0"/>
              <a:t> </a:t>
            </a:r>
            <a:r>
              <a:rPr lang="ru-RU" sz="3200" dirty="0" err="1"/>
              <a:t>радянської</a:t>
            </a:r>
            <a:r>
              <a:rPr lang="ru-RU" sz="3200" dirty="0"/>
              <a:t> </a:t>
            </a:r>
            <a:r>
              <a:rPr lang="ru-RU" sz="3200" dirty="0" err="1"/>
              <a:t>Росії</a:t>
            </a:r>
            <a:r>
              <a:rPr lang="ru-RU" sz="3200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4691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705010" cy="1541417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dirty="0" err="1" smtClean="0"/>
              <a:t>дОмашне</a:t>
            </a:r>
            <a:r>
              <a:rPr lang="ru-RU" sz="4000" dirty="0" smtClean="0"/>
              <a:t> </a:t>
            </a:r>
            <a:r>
              <a:rPr lang="ru-RU" sz="4000" dirty="0" err="1" smtClean="0"/>
              <a:t>завдання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>(</a:t>
            </a:r>
            <a:r>
              <a:rPr lang="ru-RU" sz="3200" dirty="0" err="1" smtClean="0"/>
              <a:t>письмово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8" name="Надпись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470263" y="1541417"/>
            <a:ext cx="11194868" cy="5120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800" dirty="0" err="1" smtClean="0"/>
              <a:t>Сейдамет</a:t>
            </a:r>
            <a:r>
              <a:rPr lang="ru-RU" sz="2800" dirty="0" smtClean="0"/>
              <a:t> </a:t>
            </a:r>
            <a:r>
              <a:rPr lang="ru-RU" sz="2800" dirty="0"/>
              <a:t>писав у </a:t>
            </a:r>
            <a:r>
              <a:rPr lang="ru-RU" sz="2800" dirty="0" err="1"/>
              <a:t>своїх</a:t>
            </a:r>
            <a:r>
              <a:rPr lang="ru-RU" sz="2800" dirty="0"/>
              <a:t> </a:t>
            </a:r>
            <a:r>
              <a:rPr lang="ru-RU" sz="2800" dirty="0" err="1"/>
              <a:t>спогадах</a:t>
            </a:r>
            <a:r>
              <a:rPr lang="ru-RU" sz="2800" dirty="0"/>
              <a:t>: «Ми </a:t>
            </a:r>
            <a:r>
              <a:rPr lang="ru-RU" sz="2800" dirty="0" err="1"/>
              <a:t>уважно</a:t>
            </a:r>
            <a:r>
              <a:rPr lang="ru-RU" sz="2800" dirty="0"/>
              <a:t> </a:t>
            </a:r>
            <a:r>
              <a:rPr lang="ru-RU" sz="2800" dirty="0" err="1"/>
              <a:t>відстежували</a:t>
            </a:r>
            <a:r>
              <a:rPr lang="ru-RU" sz="2800" dirty="0"/>
              <a:t> </a:t>
            </a:r>
            <a:r>
              <a:rPr lang="ru-RU" sz="2800" dirty="0" err="1"/>
              <a:t>структуризацію</a:t>
            </a:r>
            <a:r>
              <a:rPr lang="ru-RU" sz="2800" dirty="0"/>
              <a:t> </a:t>
            </a:r>
            <a:r>
              <a:rPr lang="ru-RU" sz="2800" dirty="0" err="1"/>
              <a:t>національного</a:t>
            </a:r>
            <a:r>
              <a:rPr lang="ru-RU" sz="2800" dirty="0"/>
              <a:t> </a:t>
            </a:r>
            <a:r>
              <a:rPr lang="ru-RU" sz="2800" dirty="0" err="1"/>
              <a:t>руху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, </a:t>
            </a:r>
            <a:r>
              <a:rPr lang="ru-RU" sz="2800" dirty="0" err="1"/>
              <a:t>заснування</a:t>
            </a:r>
            <a:r>
              <a:rPr lang="ru-RU" sz="2800" dirty="0"/>
              <a:t> </a:t>
            </a:r>
            <a:r>
              <a:rPr lang="ru-RU" sz="2800" dirty="0" err="1"/>
              <a:t>Центральної</a:t>
            </a:r>
            <a:r>
              <a:rPr lang="ru-RU" sz="2800" dirty="0"/>
              <a:t> Ради, </a:t>
            </a:r>
            <a:r>
              <a:rPr lang="ru-RU" sz="2800" dirty="0" err="1"/>
              <a:t>дії</a:t>
            </a:r>
            <a:r>
              <a:rPr lang="ru-RU" sz="2800" dirty="0"/>
              <a:t> </a:t>
            </a:r>
            <a:r>
              <a:rPr lang="ru-RU" sz="2800" dirty="0" err="1"/>
              <a:t>українців</a:t>
            </a:r>
            <a:r>
              <a:rPr lang="ru-RU" sz="2800" dirty="0"/>
              <a:t> по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територіальної</a:t>
            </a:r>
            <a:r>
              <a:rPr lang="ru-RU" sz="2800" dirty="0"/>
              <a:t> </a:t>
            </a:r>
            <a:r>
              <a:rPr lang="ru-RU" sz="2800" dirty="0" err="1"/>
              <a:t>автономії</a:t>
            </a:r>
            <a:r>
              <a:rPr lang="ru-RU" sz="2800" dirty="0"/>
              <a:t> і, </a:t>
            </a:r>
            <a:r>
              <a:rPr lang="ru-RU" sz="2800" dirty="0" err="1"/>
              <a:t>нарешті</a:t>
            </a:r>
            <a:r>
              <a:rPr lang="ru-RU" sz="2800" dirty="0"/>
              <a:t>, </a:t>
            </a:r>
            <a:r>
              <a:rPr lang="ru-RU" sz="2800" dirty="0" err="1"/>
              <a:t>створення</a:t>
            </a:r>
            <a:r>
              <a:rPr lang="ru-RU" sz="2800" dirty="0"/>
              <a:t> </a:t>
            </a:r>
            <a:r>
              <a:rPr lang="ru-RU" sz="2800" dirty="0" err="1"/>
              <a:t>національного</a:t>
            </a:r>
            <a:r>
              <a:rPr lang="ru-RU" sz="2800" dirty="0"/>
              <a:t> уряду. </a:t>
            </a:r>
            <a:r>
              <a:rPr lang="ru-RU" sz="2800" dirty="0" err="1"/>
              <a:t>Анархія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підступала</a:t>
            </a:r>
            <a:r>
              <a:rPr lang="ru-RU" sz="2800" dirty="0"/>
              <a:t> </a:t>
            </a:r>
            <a:r>
              <a:rPr lang="ru-RU" sz="2800" dirty="0" err="1"/>
              <a:t>звідусіль</a:t>
            </a:r>
            <a:r>
              <a:rPr lang="ru-RU" sz="2800" dirty="0"/>
              <a:t>, </a:t>
            </a:r>
            <a:r>
              <a:rPr lang="ru-RU" sz="2800" dirty="0" err="1"/>
              <a:t>наочно</a:t>
            </a:r>
            <a:r>
              <a:rPr lang="ru-RU" sz="2800" dirty="0"/>
              <a:t> доводила </a:t>
            </a:r>
            <a:r>
              <a:rPr lang="ru-RU" sz="2800" dirty="0" err="1"/>
              <a:t>безпідставність</a:t>
            </a:r>
            <a:r>
              <a:rPr lang="ru-RU" sz="2800" dirty="0"/>
              <a:t> наших </a:t>
            </a:r>
            <a:r>
              <a:rPr lang="ru-RU" sz="2800" dirty="0" err="1"/>
              <a:t>намірів</a:t>
            </a:r>
            <a:r>
              <a:rPr lang="ru-RU" sz="2800" dirty="0"/>
              <a:t> </a:t>
            </a:r>
            <a:r>
              <a:rPr lang="ru-RU" sz="2800" dirty="0" err="1"/>
              <a:t>зберегти</a:t>
            </a:r>
            <a:r>
              <a:rPr lang="ru-RU" sz="2800" dirty="0"/>
              <a:t> свою </a:t>
            </a:r>
            <a:r>
              <a:rPr lang="ru-RU" sz="2800" dirty="0" err="1"/>
              <a:t>країну</a:t>
            </a:r>
            <a:r>
              <a:rPr lang="ru-RU" sz="2800" dirty="0"/>
              <a:t> на </a:t>
            </a:r>
            <a:r>
              <a:rPr lang="ru-RU" sz="2800" dirty="0" err="1"/>
              <a:t>договірній</a:t>
            </a:r>
            <a:r>
              <a:rPr lang="ru-RU" sz="2800" dirty="0"/>
              <a:t> </a:t>
            </a:r>
            <a:r>
              <a:rPr lang="ru-RU" sz="2800" dirty="0" err="1"/>
              <a:t>основі</a:t>
            </a:r>
            <a:r>
              <a:rPr lang="ru-RU" sz="2800" dirty="0"/>
              <a:t> з </a:t>
            </a:r>
            <a:r>
              <a:rPr lang="ru-RU" sz="2800" dirty="0" err="1"/>
              <a:t>росіянами</a:t>
            </a:r>
            <a:r>
              <a:rPr lang="ru-RU" sz="2800" dirty="0"/>
              <a:t>,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російськими</a:t>
            </a:r>
            <a:r>
              <a:rPr lang="ru-RU" sz="2800" dirty="0"/>
              <a:t> органами </a:t>
            </a:r>
            <a:r>
              <a:rPr lang="ru-RU" sz="2800" dirty="0" err="1"/>
              <a:t>влади</a:t>
            </a:r>
            <a:r>
              <a:rPr lang="ru-RU" sz="2800" dirty="0"/>
              <a:t>, — </a:t>
            </a:r>
            <a:r>
              <a:rPr lang="ru-RU" sz="2800" dirty="0" err="1"/>
              <a:t>це</a:t>
            </a:r>
            <a:r>
              <a:rPr lang="ru-RU" sz="2800" dirty="0"/>
              <a:t> поставило нас перед </a:t>
            </a:r>
            <a:r>
              <a:rPr lang="ru-RU" sz="2800" dirty="0" err="1"/>
              <a:t>необхідністю</a:t>
            </a:r>
            <a:r>
              <a:rPr lang="ru-RU" sz="2800" dirty="0"/>
              <a:t> </a:t>
            </a:r>
            <a:r>
              <a:rPr lang="ru-RU" sz="2800" dirty="0" err="1"/>
              <a:t>більш</a:t>
            </a:r>
            <a:r>
              <a:rPr lang="ru-RU" sz="2800" dirty="0"/>
              <a:t> </a:t>
            </a:r>
            <a:r>
              <a:rPr lang="ru-RU" sz="2800" dirty="0" err="1"/>
              <a:t>ретельного</a:t>
            </a:r>
            <a:r>
              <a:rPr lang="ru-RU" sz="2800" dirty="0"/>
              <a:t> </a:t>
            </a:r>
            <a:r>
              <a:rPr lang="ru-RU" sz="2800" dirty="0" err="1"/>
              <a:t>вивчення</a:t>
            </a:r>
            <a:r>
              <a:rPr lang="ru-RU" sz="2800" dirty="0"/>
              <a:t> </a:t>
            </a:r>
            <a:r>
              <a:rPr lang="ru-RU" sz="2800" dirty="0" err="1"/>
              <a:t>національного</a:t>
            </a:r>
            <a:r>
              <a:rPr lang="ru-RU" sz="2800" dirty="0"/>
              <a:t> </a:t>
            </a:r>
            <a:r>
              <a:rPr lang="ru-RU" sz="2800" dirty="0" err="1"/>
              <a:t>руху</a:t>
            </a:r>
            <a:r>
              <a:rPr lang="ru-RU" sz="2800" dirty="0"/>
              <a:t> </a:t>
            </a:r>
            <a:r>
              <a:rPr lang="ru-RU" sz="2800" dirty="0" err="1"/>
              <a:t>українців</a:t>
            </a:r>
            <a:r>
              <a:rPr lang="ru-RU" sz="2800" dirty="0"/>
              <a:t>». </a:t>
            </a:r>
            <a:endParaRPr lang="ru-RU" sz="2800" dirty="0" smtClean="0"/>
          </a:p>
          <a:p>
            <a:r>
              <a:rPr lang="ru-RU" sz="2800" dirty="0" err="1" smtClean="0"/>
              <a:t>Поясніть</a:t>
            </a:r>
            <a:r>
              <a:rPr lang="ru-RU" sz="2800" dirty="0"/>
              <a:t>, як </a:t>
            </a:r>
            <a:r>
              <a:rPr lang="ru-RU" sz="2800" dirty="0" err="1"/>
              <a:t>ви</a:t>
            </a:r>
            <a:r>
              <a:rPr lang="ru-RU" sz="2800" dirty="0"/>
              <a:t> </a:t>
            </a:r>
            <a:r>
              <a:rPr lang="ru-RU" sz="2800" dirty="0" err="1"/>
              <a:t>розумієте</a:t>
            </a:r>
            <a:r>
              <a:rPr lang="ru-RU" sz="2800" dirty="0"/>
              <a:t> слова автора. На </a:t>
            </a:r>
            <a:r>
              <a:rPr lang="ru-RU" sz="2800" dirty="0" err="1"/>
              <a:t>підставі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фактів</a:t>
            </a:r>
            <a:r>
              <a:rPr lang="ru-RU" sz="2800" dirty="0"/>
              <a:t>, на вашу думку,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робить</a:t>
            </a:r>
            <a:r>
              <a:rPr lang="ru-RU" sz="2800" dirty="0"/>
              <a:t> </a:t>
            </a:r>
            <a:r>
              <a:rPr lang="ru-RU" sz="2800" dirty="0" err="1"/>
              <a:t>висновок</a:t>
            </a:r>
            <a:r>
              <a:rPr lang="ru-RU" sz="2800" dirty="0"/>
              <a:t> про </a:t>
            </a:r>
            <a:r>
              <a:rPr lang="ru-RU" sz="2800" dirty="0" err="1"/>
              <a:t>безпідставність</a:t>
            </a:r>
            <a:r>
              <a:rPr lang="ru-RU" sz="2800" dirty="0"/>
              <a:t> </a:t>
            </a:r>
            <a:r>
              <a:rPr lang="ru-RU" sz="2800" dirty="0" err="1"/>
              <a:t>намірів</a:t>
            </a:r>
            <a:r>
              <a:rPr lang="ru-RU" sz="2800" dirty="0"/>
              <a:t> </a:t>
            </a:r>
            <a:r>
              <a:rPr lang="ru-RU" sz="2800" dirty="0" err="1"/>
              <a:t>домовитися</a:t>
            </a:r>
            <a:r>
              <a:rPr lang="ru-RU" sz="2800" dirty="0"/>
              <a:t> з </a:t>
            </a:r>
            <a:r>
              <a:rPr lang="ru-RU" sz="2800" dirty="0" err="1"/>
              <a:t>російською</a:t>
            </a:r>
            <a:r>
              <a:rPr lang="ru-RU" sz="2800" dirty="0"/>
              <a:t> </a:t>
            </a:r>
            <a:r>
              <a:rPr lang="ru-RU" sz="2800" dirty="0" err="1"/>
              <a:t>владою</a:t>
            </a:r>
            <a:r>
              <a:rPr lang="ru-RU" sz="2800" dirty="0"/>
              <a:t> й </a:t>
            </a:r>
            <a:r>
              <a:rPr lang="ru-RU" sz="2800" dirty="0" err="1"/>
              <a:t>доцільність</a:t>
            </a:r>
            <a:r>
              <a:rPr lang="ru-RU" sz="2800" dirty="0"/>
              <a:t> </a:t>
            </a:r>
            <a:r>
              <a:rPr lang="ru-RU" sz="2800" dirty="0" err="1"/>
              <a:t>вивчення</a:t>
            </a:r>
            <a:r>
              <a:rPr lang="ru-RU" sz="2800" dirty="0"/>
              <a:t> </a:t>
            </a:r>
            <a:r>
              <a:rPr lang="ru-RU" sz="2800" dirty="0" err="1"/>
              <a:t>досвіду</a:t>
            </a:r>
            <a:r>
              <a:rPr lang="ru-RU" sz="2800" dirty="0"/>
              <a:t> </a:t>
            </a:r>
            <a:r>
              <a:rPr lang="ru-RU" sz="2800" dirty="0" err="1"/>
              <a:t>українців</a:t>
            </a:r>
            <a:r>
              <a:rPr lang="ru-RU" sz="2800" dirty="0"/>
              <a:t>?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 8" descr="Значок колонны">
            <a:extLst>
              <a:ext uri="{FF2B5EF4-FFF2-40B4-BE49-F238E27FC236}">
                <a16:creationId xmlns:a16="http://schemas.microsoft.com/office/drawing/2014/main" id="{FC7E2CCC-C53E-454B-9DE0-F2484BA0F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sz="4500" dirty="0"/>
              <a:t>Известное событие истории (название события)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 </a:t>
            </a:r>
            <a:r>
              <a:rPr lang="ru-RU" sz="4000" b="1" dirty="0" err="1"/>
              <a:t>Крим</a:t>
            </a:r>
            <a:r>
              <a:rPr lang="ru-RU" sz="4000" b="1" dirty="0"/>
              <a:t> на початковому </a:t>
            </a:r>
            <a:r>
              <a:rPr lang="ru-RU" sz="4000" b="1" dirty="0" err="1"/>
              <a:t>етапі</a:t>
            </a:r>
            <a:r>
              <a:rPr lang="ru-RU" sz="4000" b="1" dirty="0"/>
              <a:t> </a:t>
            </a:r>
            <a:r>
              <a:rPr lang="ru-RU" sz="4000" b="1" dirty="0" err="1"/>
              <a:t>революції</a:t>
            </a:r>
            <a:r>
              <a:rPr lang="ru-RU" sz="4000" b="1" dirty="0"/>
              <a:t>.</a:t>
            </a:r>
            <a:endParaRPr lang="ru-RU" sz="4000" dirty="0"/>
          </a:p>
          <a:p>
            <a:pPr marL="0" indent="0">
              <a:buNone/>
            </a:pPr>
            <a:r>
              <a:rPr lang="ru-RU" sz="4000" dirty="0" err="1"/>
              <a:t>Звістка</a:t>
            </a:r>
            <a:r>
              <a:rPr lang="ru-RU" sz="4000" dirty="0"/>
              <a:t> про </a:t>
            </a:r>
            <a:r>
              <a:rPr lang="ru-RU" sz="4000" dirty="0" err="1"/>
              <a:t>повалення</a:t>
            </a:r>
            <a:r>
              <a:rPr lang="ru-RU" sz="4000" dirty="0"/>
              <a:t> </a:t>
            </a:r>
            <a:r>
              <a:rPr lang="ru-RU" sz="4000" dirty="0" err="1"/>
              <a:t>самодержавства</a:t>
            </a:r>
            <a:r>
              <a:rPr lang="ru-RU" sz="4000" dirty="0"/>
              <a:t> </a:t>
            </a:r>
            <a:r>
              <a:rPr lang="ru-RU" sz="4000" dirty="0" err="1"/>
              <a:t>активізувала</a:t>
            </a:r>
            <a:r>
              <a:rPr lang="ru-RU" sz="4000" dirty="0"/>
              <a:t> </a:t>
            </a:r>
            <a:r>
              <a:rPr lang="ru-RU" sz="4000" dirty="0" err="1"/>
              <a:t>суспільно-політичне</a:t>
            </a:r>
            <a:r>
              <a:rPr lang="ru-RU" sz="4000" dirty="0"/>
              <a:t> </a:t>
            </a:r>
            <a:r>
              <a:rPr lang="ru-RU" sz="4000" dirty="0" err="1"/>
              <a:t>життя</a:t>
            </a:r>
            <a:r>
              <a:rPr lang="ru-RU" sz="4000" dirty="0"/>
              <a:t> </a:t>
            </a:r>
            <a:r>
              <a:rPr lang="ru-RU" sz="4000" dirty="0" err="1"/>
              <a:t>півострова</a:t>
            </a:r>
            <a:r>
              <a:rPr lang="ru-RU" sz="4000" dirty="0" smtClean="0"/>
              <a:t>. </a:t>
            </a:r>
            <a:r>
              <a:rPr lang="ru-RU" sz="4000" dirty="0" err="1" smtClean="0"/>
              <a:t>Серед</a:t>
            </a:r>
            <a:r>
              <a:rPr lang="ru-RU" sz="4000" dirty="0" smtClean="0"/>
              <a:t> </a:t>
            </a:r>
            <a:r>
              <a:rPr lang="ru-RU" sz="4000" dirty="0" err="1"/>
              <a:t>національних</a:t>
            </a:r>
            <a:r>
              <a:rPr lang="ru-RU" sz="4000" dirty="0"/>
              <a:t> </a:t>
            </a:r>
            <a:r>
              <a:rPr lang="ru-RU" sz="4000" dirty="0" err="1"/>
              <a:t>рухів</a:t>
            </a:r>
            <a:r>
              <a:rPr lang="ru-RU" sz="4000" dirty="0"/>
              <a:t> </a:t>
            </a:r>
            <a:r>
              <a:rPr lang="ru-RU" sz="4000" dirty="0" err="1"/>
              <a:t>найвпливовішою</a:t>
            </a:r>
            <a:r>
              <a:rPr lang="ru-RU" sz="4000" dirty="0"/>
              <a:t> силою </a:t>
            </a:r>
            <a:r>
              <a:rPr lang="ru-RU" sz="4000" dirty="0" err="1"/>
              <a:t>був</a:t>
            </a:r>
            <a:r>
              <a:rPr lang="ru-RU" sz="4000" dirty="0"/>
              <a:t> </a:t>
            </a:r>
            <a:r>
              <a:rPr lang="ru-RU" sz="4000" dirty="0" err="1"/>
              <a:t>кримськотатарський</a:t>
            </a:r>
            <a:endParaRPr lang="ru-RU" sz="4000" dirty="0"/>
          </a:p>
          <a:p>
            <a:pPr rt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2450" y="912896"/>
            <a:ext cx="3814235" cy="44428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45" y="912896"/>
            <a:ext cx="3859940" cy="44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 9" descr="загнутая страница">
            <a:extLst>
              <a:ext uri="{FF2B5EF4-FFF2-40B4-BE49-F238E27FC236}">
                <a16:creationId xmlns:a16="http://schemas.microsoft.com/office/drawing/2014/main" id="{F54CE4C8-2431-43FB-87C3-391A3BFF8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527" y="549804"/>
            <a:ext cx="1157288" cy="1157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b="1" dirty="0" err="1"/>
              <a:t>Челебі</a:t>
            </a:r>
            <a:r>
              <a:rPr lang="ru-RU" b="1" dirty="0"/>
              <a:t> </a:t>
            </a:r>
            <a:r>
              <a:rPr lang="ru-RU" b="1" dirty="0" err="1"/>
              <a:t>Челебієв</a:t>
            </a:r>
            <a:r>
              <a:rPr lang="ru-RU" b="1" dirty="0"/>
              <a:t> — один з </a:t>
            </a:r>
            <a:r>
              <a:rPr lang="ru-RU" b="1" dirty="0" err="1"/>
              <a:t>організаторів</a:t>
            </a:r>
            <a:r>
              <a:rPr lang="ru-RU" b="1" dirty="0"/>
              <a:t> </a:t>
            </a:r>
            <a:r>
              <a:rPr lang="ru-RU" b="1" dirty="0" err="1"/>
              <a:t>першого</a:t>
            </a:r>
            <a:r>
              <a:rPr lang="ru-RU" b="1" dirty="0"/>
              <a:t> курултаю</a:t>
            </a:r>
            <a:endParaRPr lang="ru-RU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44FA16B2-6A61-4B79-B91C-B41F21F14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l"/>
            <a:r>
              <a:rPr lang="ru-RU" sz="3600" b="1" dirty="0"/>
              <a:t>П</a:t>
            </a:r>
            <a:r>
              <a:rPr lang="ru-RU" sz="3600" b="1" dirty="0" smtClean="0"/>
              <a:t>ерший </a:t>
            </a:r>
            <a:r>
              <a:rPr lang="ru-RU" sz="3600" b="1" dirty="0"/>
              <a:t>голова уряду </a:t>
            </a:r>
            <a:r>
              <a:rPr lang="ru-RU" sz="3600" b="1" dirty="0" err="1"/>
              <a:t>проголошеної</a:t>
            </a:r>
            <a:r>
              <a:rPr lang="ru-RU" sz="3600" b="1" dirty="0"/>
              <a:t> в 1917 р. </a:t>
            </a:r>
            <a:r>
              <a:rPr lang="ru-RU" sz="3600" b="1" dirty="0" err="1"/>
              <a:t>Кримської</a:t>
            </a:r>
            <a:r>
              <a:rPr lang="ru-RU" sz="3600" b="1" dirty="0"/>
              <a:t> </a:t>
            </a:r>
            <a:r>
              <a:rPr lang="ru-RU" sz="3600" b="1" dirty="0" err="1"/>
              <a:t>Народної</a:t>
            </a:r>
            <a:r>
              <a:rPr lang="ru-RU" sz="3600" b="1" dirty="0"/>
              <a:t> </a:t>
            </a:r>
            <a:r>
              <a:rPr lang="ru-RU" sz="3600" b="1" dirty="0" err="1"/>
              <a:t>Республіки</a:t>
            </a:r>
            <a:r>
              <a:rPr lang="ru-RU" sz="3600" b="1" dirty="0"/>
              <a:t>, перший </a:t>
            </a:r>
            <a:r>
              <a:rPr lang="ru-RU" sz="3600" b="1" dirty="0" err="1"/>
              <a:t>муфтій</a:t>
            </a:r>
            <a:r>
              <a:rPr lang="ru-RU" sz="3600" b="1" dirty="0"/>
              <a:t> мусульман </a:t>
            </a:r>
            <a:r>
              <a:rPr lang="ru-RU" sz="3600" b="1" dirty="0" err="1"/>
              <a:t>Криму</a:t>
            </a:r>
            <a:r>
              <a:rPr lang="ru-RU" sz="3600" b="1" dirty="0"/>
              <a:t>, </a:t>
            </a:r>
            <a:r>
              <a:rPr lang="ru-RU" sz="3600" b="1" dirty="0" err="1"/>
              <a:t>Литви</a:t>
            </a:r>
            <a:r>
              <a:rPr lang="ru-RU" sz="3600" b="1" dirty="0"/>
              <a:t>, </a:t>
            </a:r>
            <a:r>
              <a:rPr lang="ru-RU" sz="3600" b="1" dirty="0" err="1"/>
              <a:t>Польщі</a:t>
            </a:r>
            <a:r>
              <a:rPr lang="ru-RU" sz="3600" b="1" dirty="0"/>
              <a:t> й </a:t>
            </a:r>
            <a:r>
              <a:rPr lang="ru-RU" sz="3600" b="1" dirty="0" err="1"/>
              <a:t>Білорусії</a:t>
            </a:r>
            <a:endParaRPr lang="ru-RU" sz="3600" dirty="0"/>
          </a:p>
        </p:txBody>
      </p:sp>
      <p:pic>
        <p:nvPicPr>
          <p:cNvPr id="3076" name="Picture 4" descr="https://history.vn.ua/pidruchniki/ukraine-history-10-class-2018-gisem-standard-level/ukraine-history-10-class-2018-gisem-standard-level.files/image0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3" r="141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9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805070"/>
            <a:ext cx="4848225" cy="1450898"/>
          </a:xfrm>
        </p:spPr>
        <p:txBody>
          <a:bodyPr rtlCol="0">
            <a:noAutofit/>
          </a:bodyPr>
          <a:lstStyle/>
          <a:p>
            <a:pPr rtl="0"/>
            <a:endParaRPr lang="ru-RU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89E3F3D3-E33B-4CC0-A31E-7554F6BAE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8708" y="744583"/>
            <a:ext cx="5320666" cy="6087291"/>
          </a:xfrm>
        </p:spPr>
        <p:txBody>
          <a:bodyPr rtlCol="0">
            <a:noAutofit/>
          </a:bodyPr>
          <a:lstStyle/>
          <a:p>
            <a:r>
              <a:rPr lang="ru-RU" sz="2400" b="1" dirty="0" err="1"/>
              <a:t>Мусвиконком</a:t>
            </a:r>
            <a:r>
              <a:rPr lang="ru-RU" sz="2400" b="1" dirty="0"/>
              <a:t> не </a:t>
            </a:r>
            <a:r>
              <a:rPr lang="ru-RU" sz="2400" b="1" dirty="0" err="1"/>
              <a:t>прагнув</a:t>
            </a:r>
            <a:r>
              <a:rPr lang="ru-RU" sz="2400" b="1" dirty="0"/>
              <a:t> стати </a:t>
            </a:r>
            <a:r>
              <a:rPr lang="ru-RU" sz="2400" b="1" dirty="0" err="1"/>
              <a:t>владним</a:t>
            </a:r>
            <a:r>
              <a:rPr lang="ru-RU" sz="2400" b="1" dirty="0"/>
              <a:t> органом.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головним</a:t>
            </a:r>
            <a:r>
              <a:rPr lang="ru-RU" sz="2400" b="1" dirty="0"/>
              <a:t> </a:t>
            </a:r>
            <a:r>
              <a:rPr lang="ru-RU" sz="2400" b="1" dirty="0" err="1"/>
              <a:t>завданням</a:t>
            </a:r>
            <a:r>
              <a:rPr lang="ru-RU" sz="2400" b="1" dirty="0"/>
              <a:t>, за </a:t>
            </a:r>
            <a:r>
              <a:rPr lang="ru-RU" sz="2400" b="1" dirty="0" err="1"/>
              <a:t>висловом</a:t>
            </a:r>
            <a:r>
              <a:rPr lang="ru-RU" sz="2400" b="1" dirty="0"/>
              <a:t> одного з </a:t>
            </a:r>
            <a:r>
              <a:rPr lang="ru-RU" sz="2400" b="1" dirty="0" err="1"/>
              <a:t>організаторів</a:t>
            </a:r>
            <a:r>
              <a:rPr lang="ru-RU" sz="2400" b="1" dirty="0"/>
              <a:t>, </a:t>
            </a:r>
            <a:r>
              <a:rPr lang="ru-RU" sz="2400" b="1" dirty="0" err="1" smtClean="0"/>
              <a:t>було</a:t>
            </a:r>
            <a:endParaRPr lang="ru-RU" sz="2400" b="1" dirty="0" smtClean="0"/>
          </a:p>
          <a:p>
            <a:r>
              <a:rPr lang="ru-RU" sz="2400" b="1" dirty="0" smtClean="0"/>
              <a:t> </a:t>
            </a:r>
            <a:r>
              <a:rPr lang="ru-RU" sz="2400" b="1" dirty="0"/>
              <a:t>«</a:t>
            </a:r>
            <a:r>
              <a:rPr lang="ru-RU" sz="2400" b="1" i="1" dirty="0" err="1"/>
              <a:t>неухильне</a:t>
            </a:r>
            <a:r>
              <a:rPr lang="ru-RU" sz="2400" b="1" i="1" dirty="0"/>
              <a:t> </a:t>
            </a:r>
            <a:r>
              <a:rPr lang="ru-RU" sz="2400" b="1" i="1" dirty="0" err="1"/>
              <a:t>прагнення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організації</a:t>
            </a:r>
            <a:r>
              <a:rPr lang="ru-RU" sz="2400" b="1" i="1" dirty="0"/>
              <a:t> </a:t>
            </a:r>
            <a:r>
              <a:rPr lang="ru-RU" sz="2400" b="1" i="1" dirty="0" err="1"/>
              <a:t>демократичних</a:t>
            </a:r>
            <a:r>
              <a:rPr lang="ru-RU" sz="2400" b="1" i="1" dirty="0"/>
              <a:t> </a:t>
            </a:r>
            <a:r>
              <a:rPr lang="ru-RU" sz="2400" b="1" i="1" dirty="0" err="1"/>
              <a:t>кримськотатарських</a:t>
            </a:r>
            <a:r>
              <a:rPr lang="ru-RU" sz="2400" b="1" i="1" dirty="0"/>
              <a:t> </a:t>
            </a:r>
            <a:r>
              <a:rPr lang="ru-RU" sz="2400" b="1" i="1" dirty="0" err="1"/>
              <a:t>мас</a:t>
            </a:r>
            <a:r>
              <a:rPr lang="ru-RU" sz="2400" b="1" i="1" dirty="0"/>
              <a:t>, </a:t>
            </a:r>
            <a:r>
              <a:rPr lang="ru-RU" sz="2400" b="1" i="1" dirty="0" err="1"/>
              <a:t>прагнення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впровадження</a:t>
            </a:r>
            <a:r>
              <a:rPr lang="ru-RU" sz="2400" b="1" i="1" dirty="0"/>
              <a:t> </a:t>
            </a:r>
            <a:r>
              <a:rPr lang="ru-RU" sz="2400" b="1" i="1" dirty="0" err="1"/>
              <a:t>серед</a:t>
            </a:r>
            <a:r>
              <a:rPr lang="ru-RU" sz="2400" b="1" i="1" dirty="0"/>
              <a:t> них </a:t>
            </a:r>
            <a:r>
              <a:rPr lang="ru-RU" sz="2400" b="1" i="1" dirty="0" err="1"/>
              <a:t>свідомого</a:t>
            </a:r>
            <a:r>
              <a:rPr lang="ru-RU" sz="2400" b="1" i="1" dirty="0"/>
              <a:t> і </a:t>
            </a:r>
            <a:r>
              <a:rPr lang="ru-RU" sz="2400" b="1" i="1" dirty="0" err="1"/>
              <a:t>відданого</a:t>
            </a:r>
            <a:r>
              <a:rPr lang="ru-RU" sz="2400" b="1" i="1" dirty="0"/>
              <a:t> </a:t>
            </a:r>
            <a:r>
              <a:rPr lang="ru-RU" sz="2400" b="1" i="1" dirty="0" err="1"/>
              <a:t>ставлення</a:t>
            </a:r>
            <a:r>
              <a:rPr lang="ru-RU" sz="2400" b="1" i="1" dirty="0"/>
              <a:t> до </a:t>
            </a:r>
            <a:r>
              <a:rPr lang="ru-RU" sz="2400" b="1" i="1" dirty="0" err="1"/>
              <a:t>ідей</a:t>
            </a:r>
            <a:r>
              <a:rPr lang="ru-RU" sz="2400" b="1" i="1" dirty="0"/>
              <a:t> </a:t>
            </a:r>
            <a:r>
              <a:rPr lang="ru-RU" sz="2400" b="1" i="1" dirty="0" err="1"/>
              <a:t>загальноросійської</a:t>
            </a:r>
            <a:r>
              <a:rPr lang="ru-RU" sz="2400" b="1" i="1" dirty="0"/>
              <a:t> та, </a:t>
            </a:r>
            <a:r>
              <a:rPr lang="ru-RU" sz="2400" b="1" i="1" dirty="0" err="1"/>
              <a:t>зокрема</a:t>
            </a:r>
            <a:r>
              <a:rPr lang="ru-RU" sz="2400" b="1" i="1" dirty="0"/>
              <a:t>, </a:t>
            </a:r>
            <a:r>
              <a:rPr lang="ru-RU" sz="2400" b="1" i="1" dirty="0" err="1"/>
              <a:t>кримськотатарської</a:t>
            </a:r>
            <a:r>
              <a:rPr lang="ru-RU" sz="2400" b="1" i="1" dirty="0"/>
              <a:t> </a:t>
            </a:r>
            <a:r>
              <a:rPr lang="ru-RU" sz="2400" b="1" i="1" dirty="0" err="1"/>
              <a:t>революції</a:t>
            </a:r>
            <a:r>
              <a:rPr lang="ru-RU" sz="2400" b="1" i="1" dirty="0"/>
              <a:t>, </a:t>
            </a:r>
            <a:r>
              <a:rPr lang="ru-RU" sz="2400" b="1" i="1" dirty="0" err="1"/>
              <a:t>прагнення</a:t>
            </a:r>
            <a:r>
              <a:rPr lang="ru-RU" sz="2400" b="1" i="1" dirty="0"/>
              <a:t> стати в </a:t>
            </a:r>
            <a:r>
              <a:rPr lang="ru-RU" sz="2400" b="1" i="1" dirty="0" err="1"/>
              <a:t>усіх</a:t>
            </a:r>
            <a:r>
              <a:rPr lang="ru-RU" sz="2400" b="1" i="1" dirty="0"/>
              <a:t> </a:t>
            </a:r>
            <a:r>
              <a:rPr lang="ru-RU" sz="2400" b="1" i="1" dirty="0" err="1"/>
              <a:t>проявах</a:t>
            </a:r>
            <a:r>
              <a:rPr lang="ru-RU" sz="2400" b="1" i="1" dirty="0"/>
              <a:t> </a:t>
            </a:r>
            <a:r>
              <a:rPr lang="ru-RU" sz="2400" b="1" i="1" dirty="0" err="1"/>
              <a:t>кримськотатарського</a:t>
            </a:r>
            <a:r>
              <a:rPr lang="ru-RU" sz="2400" b="1" i="1" dirty="0"/>
              <a:t> </a:t>
            </a:r>
            <a:r>
              <a:rPr lang="ru-RU" sz="2400" b="1" i="1" dirty="0" err="1"/>
              <a:t>життя</a:t>
            </a:r>
            <a:r>
              <a:rPr lang="ru-RU" sz="2400" b="1" i="1" dirty="0"/>
              <a:t> центром не </a:t>
            </a:r>
            <a:r>
              <a:rPr lang="ru-RU" sz="2400" b="1" i="1" dirty="0" err="1"/>
              <a:t>директивним</a:t>
            </a:r>
            <a:r>
              <a:rPr lang="ru-RU" sz="2400" b="1" i="1" dirty="0"/>
              <a:t> і </a:t>
            </a:r>
            <a:r>
              <a:rPr lang="ru-RU" sz="2400" b="1" i="1" dirty="0" err="1"/>
              <a:t>керівним</a:t>
            </a:r>
            <a:r>
              <a:rPr lang="ru-RU" sz="2400" b="1" i="1" dirty="0"/>
              <a:t>, а </a:t>
            </a:r>
            <a:r>
              <a:rPr lang="ru-RU" sz="2400" b="1" i="1" dirty="0" err="1"/>
              <a:t>регулюючим</a:t>
            </a:r>
            <a:r>
              <a:rPr lang="ru-RU" sz="2400" b="1" i="1" dirty="0"/>
              <a:t> і </a:t>
            </a:r>
            <a:r>
              <a:rPr lang="ru-RU" sz="2400" b="1" i="1" dirty="0" err="1"/>
              <a:t>контролюючим</a:t>
            </a:r>
            <a:r>
              <a:rPr lang="ru-RU" sz="2400" b="1" dirty="0"/>
              <a:t>».</a:t>
            </a:r>
            <a:endParaRPr lang="ru-RU" sz="2400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2137" y="914400"/>
            <a:ext cx="5749425" cy="4818185"/>
          </a:xfrm>
        </p:spPr>
      </p:sp>
      <p:pic>
        <p:nvPicPr>
          <p:cNvPr id="4098" name="Picture 2" descr="Кримська Народна Республіка. Чому кримські татари не відродили незалежність  — DSnews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7" y="914400"/>
            <a:ext cx="57494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86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5132" y="130629"/>
            <a:ext cx="69625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Навесні-влітку</a:t>
            </a:r>
            <a:r>
              <a:rPr lang="ru-RU" sz="2800" dirty="0"/>
              <a:t> 1917 р. </a:t>
            </a:r>
            <a:r>
              <a:rPr lang="ru-RU" sz="2800" dirty="0" err="1"/>
              <a:t>сформувалася</a:t>
            </a:r>
            <a:r>
              <a:rPr lang="ru-RU" sz="2800" dirty="0"/>
              <a:t> </a:t>
            </a:r>
            <a:r>
              <a:rPr lang="ru-RU" sz="2800" b="1" i="1" dirty="0" err="1"/>
              <a:t>Національна</a:t>
            </a:r>
            <a:r>
              <a:rPr lang="ru-RU" sz="2800" b="1" i="1" dirty="0"/>
              <a:t> (Народна) </a:t>
            </a:r>
            <a:r>
              <a:rPr lang="ru-RU" sz="2800" b="1" i="1" dirty="0" err="1"/>
              <a:t>партія</a:t>
            </a:r>
            <a:r>
              <a:rPr lang="ru-RU" sz="2800" dirty="0"/>
              <a:t> — </a:t>
            </a:r>
            <a:r>
              <a:rPr lang="ru-RU" sz="2800" dirty="0" smtClean="0"/>
              <a:t>«</a:t>
            </a:r>
            <a:r>
              <a:rPr lang="ru-RU" sz="3600" b="1" dirty="0" err="1" smtClean="0"/>
              <a:t>Міллі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Фірка</a:t>
            </a:r>
            <a:r>
              <a:rPr lang="ru-RU" sz="2800" dirty="0" smtClean="0"/>
              <a:t>»(</a:t>
            </a:r>
            <a:r>
              <a:rPr lang="en-US" sz="2800" i="1" dirty="0" err="1"/>
              <a:t>Milliy</a:t>
            </a:r>
            <a:r>
              <a:rPr lang="en-US" sz="2800" i="1" dirty="0"/>
              <a:t> </a:t>
            </a:r>
            <a:r>
              <a:rPr lang="en-US" sz="2800" i="1" dirty="0" err="1"/>
              <a:t>Fırqa</a:t>
            </a:r>
            <a:r>
              <a:rPr lang="en-US" sz="2800" i="1" dirty="0"/>
              <a:t>, </a:t>
            </a:r>
            <a:r>
              <a:rPr lang="ru-RU" sz="2800" i="1" dirty="0" err="1"/>
              <a:t>Миллий</a:t>
            </a:r>
            <a:r>
              <a:rPr lang="ru-RU" sz="2800" i="1" dirty="0"/>
              <a:t> </a:t>
            </a:r>
            <a:r>
              <a:rPr lang="ru-RU" sz="2800" i="1" dirty="0" err="1"/>
              <a:t>Фыркъа</a:t>
            </a:r>
            <a:r>
              <a:rPr lang="ru-RU" sz="2800" dirty="0" smtClean="0"/>
              <a:t>,</a:t>
            </a:r>
          </a:p>
          <a:p>
            <a:r>
              <a:rPr lang="ru-RU" sz="2800" dirty="0"/>
              <a:t> </a:t>
            </a:r>
            <a:r>
              <a:rPr lang="ar-AE" sz="2800" dirty="0"/>
              <a:t>ملی فرقا‎ — «</a:t>
            </a:r>
            <a:r>
              <a:rPr lang="ru-RU" sz="2800" dirty="0"/>
              <a:t>Национальная партия</a:t>
            </a:r>
            <a:r>
              <a:rPr lang="ru-RU" sz="2800" dirty="0" smtClean="0"/>
              <a:t>»). </a:t>
            </a:r>
          </a:p>
          <a:p>
            <a:r>
              <a:rPr lang="ru-RU" sz="2800" dirty="0" err="1" smtClean="0"/>
              <a:t>Поява</a:t>
            </a:r>
            <a:r>
              <a:rPr lang="ru-RU" sz="2800" dirty="0" smtClean="0"/>
              <a:t> </a:t>
            </a:r>
            <a:r>
              <a:rPr lang="ru-RU" sz="2800" dirty="0" err="1"/>
              <a:t>першої</a:t>
            </a:r>
            <a:r>
              <a:rPr lang="ru-RU" sz="2800" dirty="0"/>
              <a:t> </a:t>
            </a:r>
            <a:r>
              <a:rPr lang="ru-RU" sz="2800" dirty="0" err="1"/>
              <a:t>кримськотатарської</a:t>
            </a:r>
            <a:r>
              <a:rPr lang="ru-RU" sz="2800" dirty="0"/>
              <a:t> </a:t>
            </a:r>
            <a:r>
              <a:rPr lang="ru-RU" sz="2800" dirty="0" err="1"/>
              <a:t>політичної</a:t>
            </a:r>
            <a:r>
              <a:rPr lang="ru-RU" sz="2800" dirty="0"/>
              <a:t> </a:t>
            </a:r>
            <a:r>
              <a:rPr lang="ru-RU" sz="2800" dirty="0" err="1"/>
              <a:t>партії</a:t>
            </a:r>
            <a:r>
              <a:rPr lang="ru-RU" sz="2800" dirty="0"/>
              <a:t> стала </a:t>
            </a:r>
            <a:r>
              <a:rPr lang="ru-RU" sz="2800" dirty="0" err="1"/>
              <a:t>проявом</a:t>
            </a:r>
            <a:r>
              <a:rPr lang="ru-RU" sz="2800" dirty="0"/>
              <a:t> </a:t>
            </a:r>
            <a:r>
              <a:rPr lang="ru-RU" sz="2800" dirty="0" err="1"/>
              <a:t>політизації</a:t>
            </a:r>
            <a:r>
              <a:rPr lang="ru-RU" sz="2800" dirty="0"/>
              <a:t> </a:t>
            </a:r>
            <a:r>
              <a:rPr lang="ru-RU" sz="2800" dirty="0" err="1"/>
              <a:t>національного</a:t>
            </a:r>
            <a:r>
              <a:rPr lang="ru-RU" sz="2800" dirty="0"/>
              <a:t> </a:t>
            </a:r>
            <a:r>
              <a:rPr lang="ru-RU" sz="2800" dirty="0" err="1"/>
              <a:t>руху</a:t>
            </a:r>
            <a:r>
              <a:rPr lang="ru-RU" sz="2800" dirty="0"/>
              <a:t>. У </a:t>
            </a:r>
            <a:r>
              <a:rPr lang="ru-RU" sz="2800" dirty="0" err="1"/>
              <a:t>ній</a:t>
            </a:r>
            <a:r>
              <a:rPr lang="ru-RU" sz="2800" dirty="0"/>
              <a:t> </a:t>
            </a:r>
            <a:r>
              <a:rPr lang="ru-RU" sz="2800" dirty="0" err="1"/>
              <a:t>існувало</a:t>
            </a:r>
            <a:r>
              <a:rPr lang="ru-RU" sz="2800" dirty="0"/>
              <a:t> </a:t>
            </a:r>
            <a:r>
              <a:rPr lang="ru-RU" sz="2800" dirty="0" err="1"/>
              <a:t>дві</a:t>
            </a:r>
            <a:r>
              <a:rPr lang="ru-RU" sz="2800" dirty="0"/>
              <a:t> </a:t>
            </a:r>
            <a:r>
              <a:rPr lang="ru-RU" sz="2800" dirty="0" err="1"/>
              <a:t>течії</a:t>
            </a:r>
            <a:r>
              <a:rPr lang="ru-RU" sz="2800" dirty="0"/>
              <a:t> — </a:t>
            </a:r>
            <a:r>
              <a:rPr lang="ru-RU" sz="2800" b="1" dirty="0" err="1"/>
              <a:t>прибічників</a:t>
            </a:r>
            <a:r>
              <a:rPr lang="ru-RU" sz="2800" b="1" dirty="0"/>
              <a:t> </a:t>
            </a:r>
            <a:r>
              <a:rPr lang="ru-RU" sz="2800" b="1" dirty="0" err="1"/>
              <a:t>автономії</a:t>
            </a:r>
            <a:r>
              <a:rPr lang="ru-RU" sz="2800" b="1" dirty="0"/>
              <a:t> </a:t>
            </a:r>
            <a:r>
              <a:rPr lang="ru-RU" sz="2800" b="1" dirty="0" err="1"/>
              <a:t>Криму</a:t>
            </a:r>
            <a:r>
              <a:rPr lang="ru-RU" sz="2800" b="1" dirty="0"/>
              <a:t> </a:t>
            </a:r>
            <a:r>
              <a:rPr lang="ru-RU" sz="2800" dirty="0"/>
              <a:t>й тих, </a:t>
            </a:r>
            <a:r>
              <a:rPr lang="ru-RU" sz="2800" dirty="0" err="1"/>
              <a:t>хто</a:t>
            </a:r>
            <a:r>
              <a:rPr lang="ru-RU" sz="2800" dirty="0"/>
              <a:t> </a:t>
            </a:r>
            <a:r>
              <a:rPr lang="ru-RU" sz="2800" dirty="0" err="1"/>
              <a:t>прагнув</a:t>
            </a:r>
            <a:r>
              <a:rPr lang="ru-RU" sz="2800" dirty="0"/>
              <a:t> </a:t>
            </a:r>
            <a:r>
              <a:rPr lang="ru-RU" sz="2800" b="1" dirty="0" err="1"/>
              <a:t>відновлення</a:t>
            </a:r>
            <a:r>
              <a:rPr lang="ru-RU" sz="2800" b="1" dirty="0"/>
              <a:t> </a:t>
            </a:r>
            <a:r>
              <a:rPr lang="ru-RU" sz="2800" b="1" dirty="0" err="1"/>
              <a:t>незалежної</a:t>
            </a:r>
            <a:r>
              <a:rPr lang="ru-RU" sz="2800" b="1" dirty="0"/>
              <a:t> </a:t>
            </a:r>
            <a:r>
              <a:rPr lang="ru-RU" sz="2800" b="1" dirty="0" err="1"/>
              <a:t>кримськотатарської</a:t>
            </a:r>
            <a:r>
              <a:rPr lang="ru-RU" sz="2800" b="1" dirty="0"/>
              <a:t> </a:t>
            </a:r>
            <a:r>
              <a:rPr lang="ru-RU" sz="2800" b="1" dirty="0" err="1"/>
              <a:t>держави</a:t>
            </a:r>
            <a:r>
              <a:rPr lang="ru-RU" sz="2800" dirty="0"/>
              <a:t>. </a:t>
            </a:r>
            <a:r>
              <a:rPr lang="ru-RU" sz="2800" dirty="0" err="1"/>
              <a:t>Партія</a:t>
            </a:r>
            <a:r>
              <a:rPr lang="ru-RU" sz="2800" dirty="0"/>
              <a:t> </a:t>
            </a:r>
            <a:r>
              <a:rPr lang="ru-RU" sz="2800" dirty="0" err="1"/>
              <a:t>виступала</a:t>
            </a:r>
            <a:r>
              <a:rPr lang="ru-RU" sz="2800" dirty="0"/>
              <a:t> за </a:t>
            </a:r>
            <a:r>
              <a:rPr lang="ru-RU" sz="2800" dirty="0" err="1"/>
              <a:t>скликання</a:t>
            </a:r>
            <a:r>
              <a:rPr lang="ru-RU" sz="2800" dirty="0"/>
              <a:t> парламенту й </a:t>
            </a:r>
            <a:r>
              <a:rPr lang="ru-RU" sz="2800" dirty="0" err="1"/>
              <a:t>проголошення</a:t>
            </a:r>
            <a:r>
              <a:rPr lang="ru-RU" sz="2800" dirty="0"/>
              <a:t> </a:t>
            </a:r>
            <a:r>
              <a:rPr lang="ru-RU" sz="2800" dirty="0" err="1"/>
              <a:t>Кримської</a:t>
            </a:r>
            <a:r>
              <a:rPr lang="ru-RU" sz="2800" dirty="0"/>
              <a:t> </a:t>
            </a:r>
            <a:r>
              <a:rPr lang="ru-RU" sz="2800" dirty="0" err="1"/>
              <a:t>Народної</a:t>
            </a:r>
            <a:r>
              <a:rPr lang="ru-RU" sz="2800" dirty="0"/>
              <a:t> </a:t>
            </a:r>
            <a:r>
              <a:rPr lang="ru-RU" sz="2800" dirty="0" err="1"/>
              <a:t>Республіки</a:t>
            </a:r>
            <a:r>
              <a:rPr lang="ru-RU" sz="3200" dirty="0"/>
              <a:t>.</a:t>
            </a:r>
            <a:endParaRPr lang="en-US" sz="3200" dirty="0"/>
          </a:p>
        </p:txBody>
      </p:sp>
      <p:pic>
        <p:nvPicPr>
          <p:cNvPr id="5122" name="Picture 2" descr="Cafer Seydamet-Noman Celebicih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12" y="352699"/>
            <a:ext cx="4140924" cy="489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30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1" y="134067"/>
            <a:ext cx="10840914" cy="1028527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Дії    </a:t>
            </a:r>
            <a:r>
              <a:rPr lang="ru-RU" sz="4800" dirty="0" err="1" smtClean="0"/>
              <a:t>Мусвиконкому</a:t>
            </a:r>
            <a:r>
              <a:rPr lang="ru-RU" dirty="0"/>
              <a:t> </a:t>
            </a:r>
            <a:endParaRPr lang="en-US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3200" b="1" dirty="0"/>
              <a:t>проводила «</a:t>
            </a:r>
            <a:r>
              <a:rPr lang="ru-RU" sz="3200" b="1" dirty="0" err="1"/>
              <a:t>українізацію</a:t>
            </a:r>
            <a:r>
              <a:rPr lang="ru-RU" sz="3200" b="1" dirty="0"/>
              <a:t>» 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військових</a:t>
            </a:r>
            <a:r>
              <a:rPr lang="ru-RU" sz="3200" b="1" dirty="0" smtClean="0"/>
              <a:t> </a:t>
            </a:r>
            <a:r>
              <a:rPr lang="ru-RU" sz="3200" b="1" dirty="0" err="1"/>
              <a:t>підрозділів</a:t>
            </a:r>
            <a:r>
              <a:rPr lang="ru-RU" sz="3200" b="1" dirty="0"/>
              <a:t>, де </a:t>
            </a:r>
            <a:r>
              <a:rPr lang="ru-RU" sz="3200" b="1" dirty="0" err="1"/>
              <a:t>переважали</a:t>
            </a:r>
            <a:r>
              <a:rPr lang="ru-RU" sz="3200" b="1" dirty="0"/>
              <a:t> </a:t>
            </a:r>
            <a:r>
              <a:rPr lang="ru-RU" sz="3200" b="1" dirty="0" err="1"/>
              <a:t>українці</a:t>
            </a:r>
            <a:r>
              <a:rPr lang="ru-RU" sz="3200" b="1" dirty="0"/>
              <a:t>,</a:t>
            </a:r>
            <a:endParaRPr lang="en-US" sz="3200" b="1" dirty="0"/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>
          <a:xfrm>
            <a:off x="685800" y="3492832"/>
            <a:ext cx="4944291" cy="3130037"/>
          </a:xfrm>
        </p:spPr>
        <p:txBody>
          <a:bodyPr>
            <a:normAutofit/>
          </a:bodyPr>
          <a:lstStyle/>
          <a:p>
            <a:r>
              <a:rPr lang="ru-RU" sz="2400" dirty="0"/>
              <a:t> </a:t>
            </a:r>
            <a:r>
              <a:rPr lang="ru-RU" sz="2000" dirty="0" err="1" smtClean="0"/>
              <a:t>Домігся</a:t>
            </a:r>
            <a:r>
              <a:rPr lang="ru-RU" sz="2000" dirty="0" smtClean="0"/>
              <a:t> </a:t>
            </a:r>
            <a:r>
              <a:rPr lang="ru-RU" sz="2000" dirty="0" err="1"/>
              <a:t>повернення</a:t>
            </a:r>
            <a:r>
              <a:rPr lang="ru-RU" sz="2000" dirty="0"/>
              <a:t> з фронту </a:t>
            </a:r>
            <a:r>
              <a:rPr lang="ru-RU" sz="2000" dirty="0" err="1"/>
              <a:t>кількох</a:t>
            </a:r>
            <a:r>
              <a:rPr lang="ru-RU" sz="2000" dirty="0"/>
              <a:t> </a:t>
            </a:r>
            <a:r>
              <a:rPr lang="ru-RU" sz="2000" dirty="0" err="1"/>
              <a:t>кримськотатарських</a:t>
            </a:r>
            <a:r>
              <a:rPr lang="ru-RU" sz="2000" dirty="0"/>
              <a:t> </a:t>
            </a:r>
            <a:r>
              <a:rPr lang="ru-RU" sz="2000" dirty="0" err="1"/>
              <a:t>військових</a:t>
            </a:r>
            <a:r>
              <a:rPr lang="ru-RU" sz="2000" dirty="0"/>
              <a:t> </a:t>
            </a:r>
            <a:r>
              <a:rPr lang="ru-RU" sz="2000" dirty="0" err="1"/>
              <a:t>частин</a:t>
            </a:r>
            <a:r>
              <a:rPr lang="ru-RU" sz="2000" dirty="0"/>
              <a:t>. </a:t>
            </a:r>
            <a:r>
              <a:rPr lang="ru-RU" sz="2000" dirty="0" err="1"/>
              <a:t>Влітку</a:t>
            </a:r>
            <a:r>
              <a:rPr lang="ru-RU" sz="2000" dirty="0"/>
              <a:t> 1917 р. за </a:t>
            </a:r>
            <a:r>
              <a:rPr lang="ru-RU" sz="2000" dirty="0" err="1"/>
              <a:t>дозволом</a:t>
            </a:r>
            <a:r>
              <a:rPr lang="ru-RU" sz="2000" dirty="0"/>
              <a:t> </a:t>
            </a:r>
            <a:r>
              <a:rPr lang="ru-RU" sz="2000" dirty="0" err="1"/>
              <a:t>Тимчасового</a:t>
            </a:r>
            <a:r>
              <a:rPr lang="ru-RU" sz="2000" dirty="0"/>
              <a:t> уряду </a:t>
            </a:r>
            <a:r>
              <a:rPr lang="ru-RU" sz="2000" dirty="0" err="1"/>
              <a:t>виникли</a:t>
            </a:r>
            <a:r>
              <a:rPr lang="ru-RU" sz="2000" dirty="0"/>
              <a:t> </a:t>
            </a:r>
            <a:r>
              <a:rPr lang="ru-RU" sz="2000" dirty="0" err="1"/>
              <a:t>перші</a:t>
            </a:r>
            <a:r>
              <a:rPr lang="ru-RU" sz="2000" dirty="0"/>
              <a:t> </a:t>
            </a:r>
            <a:r>
              <a:rPr lang="ru-RU" sz="2000" dirty="0" err="1"/>
              <a:t>татарські</a:t>
            </a:r>
            <a:r>
              <a:rPr lang="ru-RU" sz="2000" dirty="0"/>
              <a:t> </a:t>
            </a:r>
            <a:r>
              <a:rPr lang="ru-RU" sz="2000" dirty="0" err="1"/>
              <a:t>військові</a:t>
            </a:r>
            <a:r>
              <a:rPr lang="ru-RU" sz="2000" dirty="0"/>
              <a:t> </a:t>
            </a:r>
            <a:r>
              <a:rPr lang="ru-RU" sz="2000" dirty="0" err="1"/>
              <a:t>формування</a:t>
            </a:r>
            <a:r>
              <a:rPr lang="ru-RU" sz="2000" dirty="0"/>
              <a:t>, так </a:t>
            </a:r>
            <a:r>
              <a:rPr lang="ru-RU" sz="2000" dirty="0" err="1"/>
              <a:t>звані</a:t>
            </a:r>
            <a:r>
              <a:rPr lang="ru-RU" sz="2000" dirty="0"/>
              <a:t> </a:t>
            </a:r>
            <a:r>
              <a:rPr lang="ru-RU" sz="2000" dirty="0" err="1"/>
              <a:t>ескадрони</a:t>
            </a:r>
            <a:r>
              <a:rPr lang="ru-RU" sz="2000" dirty="0"/>
              <a:t>.</a:t>
            </a:r>
            <a:endParaRPr lang="en-US" sz="20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b="1" dirty="0" err="1"/>
              <a:t>відправив</a:t>
            </a:r>
            <a:r>
              <a:rPr lang="ru-RU" sz="2800" b="1" dirty="0"/>
              <a:t> </a:t>
            </a:r>
            <a:r>
              <a:rPr lang="ru-RU" sz="2800" b="1" dirty="0" err="1"/>
              <a:t>делегацію</a:t>
            </a:r>
            <a:r>
              <a:rPr lang="ru-RU" sz="2800" b="1" dirty="0"/>
              <a:t> до </a:t>
            </a:r>
            <a:r>
              <a:rPr lang="ru-RU" sz="2800" b="1" dirty="0" err="1"/>
              <a:t>Києва</a:t>
            </a:r>
            <a:r>
              <a:rPr lang="ru-RU" sz="2800" b="1" dirty="0"/>
              <a:t> для </a:t>
            </a:r>
            <a:r>
              <a:rPr lang="ru-RU" sz="2800" b="1" dirty="0" err="1"/>
              <a:t>врегулювання</a:t>
            </a:r>
            <a:r>
              <a:rPr lang="ru-RU" sz="2800" b="1" dirty="0"/>
              <a:t> </a:t>
            </a:r>
            <a:r>
              <a:rPr lang="ru-RU" sz="2800" b="1" dirty="0" err="1"/>
              <a:t>відносин</a:t>
            </a:r>
            <a:r>
              <a:rPr lang="ru-RU" sz="2800" b="1" dirty="0"/>
              <a:t> з УЦР</a:t>
            </a:r>
            <a:endParaRPr lang="en-US" sz="2800" b="1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4"/>
          </p:nvPr>
        </p:nvSpPr>
        <p:spPr>
          <a:xfrm>
            <a:off x="6298270" y="3492832"/>
            <a:ext cx="5366861" cy="3130037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/>
              <a:t>висловлено</a:t>
            </a:r>
            <a:r>
              <a:rPr lang="ru-RU" sz="2000" dirty="0"/>
              <a:t> </a:t>
            </a:r>
            <a:r>
              <a:rPr lang="ru-RU" sz="2000" dirty="0" err="1"/>
              <a:t>прохання</a:t>
            </a:r>
            <a:r>
              <a:rPr lang="ru-RU" sz="2000" dirty="0"/>
              <a:t> </a:t>
            </a:r>
            <a:r>
              <a:rPr lang="ru-RU" sz="2000" dirty="0" err="1"/>
              <a:t>підтримати</a:t>
            </a:r>
            <a:r>
              <a:rPr lang="ru-RU" sz="2000" dirty="0"/>
              <a:t> </a:t>
            </a:r>
            <a:r>
              <a:rPr lang="ru-RU" sz="2000" dirty="0" err="1"/>
              <a:t>встановлення</a:t>
            </a:r>
            <a:r>
              <a:rPr lang="ru-RU" sz="2000" dirty="0"/>
              <a:t> в </a:t>
            </a:r>
            <a:r>
              <a:rPr lang="ru-RU" sz="2000" dirty="0" err="1"/>
              <a:t>Криму</a:t>
            </a:r>
            <a:r>
              <a:rPr lang="ru-RU" sz="2000" dirty="0"/>
              <a:t> </a:t>
            </a:r>
            <a:r>
              <a:rPr lang="ru-RU" sz="2400" dirty="0" err="1"/>
              <a:t>татарської</a:t>
            </a:r>
            <a:r>
              <a:rPr lang="ru-RU" sz="2400" dirty="0"/>
              <a:t> </a:t>
            </a:r>
            <a:r>
              <a:rPr lang="ru-RU" sz="2400" dirty="0" err="1"/>
              <a:t>автономії</a:t>
            </a:r>
            <a:r>
              <a:rPr lang="ru-RU" sz="2400" dirty="0"/>
              <a:t> та </a:t>
            </a:r>
            <a:r>
              <a:rPr lang="ru-RU" sz="2400" dirty="0" err="1"/>
              <a:t>бажання</a:t>
            </a:r>
            <a:r>
              <a:rPr lang="ru-RU" sz="2400" dirty="0"/>
              <a:t> </a:t>
            </a:r>
            <a:r>
              <a:rPr lang="ru-RU" sz="2400" dirty="0" err="1"/>
              <a:t>приєднати</a:t>
            </a:r>
            <a:r>
              <a:rPr lang="ru-RU" sz="2400" dirty="0"/>
              <a:t> </a:t>
            </a:r>
            <a:r>
              <a:rPr lang="ru-RU" sz="2400" dirty="0" err="1"/>
              <a:t>територію</a:t>
            </a:r>
            <a:r>
              <a:rPr lang="ru-RU" sz="2400" dirty="0"/>
              <a:t> </a:t>
            </a:r>
            <a:r>
              <a:rPr lang="ru-RU" sz="2400" dirty="0" err="1"/>
              <a:t>півострова</a:t>
            </a:r>
            <a:r>
              <a:rPr lang="ru-RU" sz="2400" dirty="0"/>
              <a:t> до </a:t>
            </a:r>
            <a:r>
              <a:rPr lang="ru-RU" sz="2400" dirty="0" err="1"/>
              <a:t>України</a:t>
            </a:r>
            <a:r>
              <a:rPr lang="ru-RU" sz="2000" dirty="0"/>
              <a:t>. </a:t>
            </a:r>
            <a:r>
              <a:rPr lang="ru-RU" sz="2000" dirty="0" err="1"/>
              <a:t>Генеральний</a:t>
            </a:r>
            <a:r>
              <a:rPr lang="ru-RU" sz="2000" dirty="0"/>
              <a:t> </a:t>
            </a:r>
            <a:r>
              <a:rPr lang="ru-RU" sz="2000" dirty="0" err="1"/>
              <a:t>Секретаріат</a:t>
            </a:r>
            <a:r>
              <a:rPr lang="ru-RU" sz="2000" dirty="0"/>
              <a:t> </a:t>
            </a:r>
            <a:r>
              <a:rPr lang="ru-RU" sz="2000" dirty="0" err="1"/>
              <a:t>визнав</a:t>
            </a:r>
            <a:r>
              <a:rPr lang="ru-RU" sz="2000" dirty="0"/>
              <a:t> </a:t>
            </a:r>
            <a:r>
              <a:rPr lang="ru-RU" sz="2000" dirty="0" err="1"/>
              <a:t>небажаним</a:t>
            </a:r>
            <a:r>
              <a:rPr lang="ru-RU" sz="2000" dirty="0"/>
              <a:t> </a:t>
            </a:r>
            <a:r>
              <a:rPr lang="ru-RU" sz="2000" dirty="0" err="1"/>
              <a:t>порушувати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 перед </a:t>
            </a:r>
            <a:r>
              <a:rPr lang="ru-RU" sz="2000" dirty="0" err="1"/>
              <a:t>Тимчасовим</a:t>
            </a:r>
            <a:r>
              <a:rPr lang="ru-RU" sz="2000" dirty="0"/>
              <a:t> урядом до </a:t>
            </a:r>
            <a:r>
              <a:rPr lang="ru-RU" sz="2000" dirty="0" err="1"/>
              <a:t>вирішення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 про </a:t>
            </a:r>
            <a:r>
              <a:rPr lang="ru-RU" sz="2000" dirty="0" err="1"/>
              <a:t>територіальну</a:t>
            </a:r>
            <a:r>
              <a:rPr lang="ru-RU" sz="2000" dirty="0"/>
              <a:t> </a:t>
            </a:r>
            <a:r>
              <a:rPr lang="ru-RU" sz="2000" dirty="0" err="1"/>
              <a:t>автономію</a:t>
            </a:r>
            <a:r>
              <a:rPr lang="ru-RU" sz="2000" dirty="0"/>
              <a:t> для </a:t>
            </a:r>
            <a:r>
              <a:rPr lang="ru-RU" sz="2000" dirty="0" err="1"/>
              <a:t>України</a:t>
            </a:r>
            <a:endParaRPr lang="en-US" sz="2000" dirty="0"/>
          </a:p>
        </p:txBody>
      </p:sp>
      <p:pic>
        <p:nvPicPr>
          <p:cNvPr id="13" name="Рисунок 12" descr="Значок в виде ручки и бумаги">
            <a:extLst>
              <a:ext uri="{FF2B5EF4-FFF2-40B4-BE49-F238E27FC236}">
                <a16:creationId xmlns:a16="http://schemas.microsoft.com/office/drawing/2014/main" id="{CE889C08-FD1F-4AE0-9D82-E718A6E92D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010" y="778138"/>
            <a:ext cx="814387" cy="814387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 flipH="1">
            <a:off x="2416629" y="902048"/>
            <a:ext cx="4208907" cy="96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589902" y="915983"/>
            <a:ext cx="3073301" cy="89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0" idx="2"/>
          </p:cNvCxnSpPr>
          <p:nvPr/>
        </p:nvCxnSpPr>
        <p:spPr>
          <a:xfrm>
            <a:off x="3286835" y="2785827"/>
            <a:ext cx="5005" cy="1185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1" idx="2"/>
          </p:cNvCxnSpPr>
          <p:nvPr/>
        </p:nvCxnSpPr>
        <p:spPr>
          <a:xfrm>
            <a:off x="8912492" y="2785827"/>
            <a:ext cx="22502" cy="1185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21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3" cy="103631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 </a:t>
            </a:r>
            <a:r>
              <a:rPr lang="ru-RU" sz="4000" b="1" dirty="0" err="1"/>
              <a:t>Скликання</a:t>
            </a:r>
            <a:r>
              <a:rPr lang="ru-RU" sz="4000" b="1" dirty="0"/>
              <a:t> курултаю та </a:t>
            </a:r>
            <a:r>
              <a:rPr lang="ru-RU" sz="4000" b="1" dirty="0" err="1"/>
              <a:t>проголошення</a:t>
            </a:r>
            <a:r>
              <a:rPr lang="ru-RU" sz="4000" b="1" dirty="0"/>
              <a:t> </a:t>
            </a:r>
            <a:r>
              <a:rPr lang="ru-RU" sz="4000" b="1" dirty="0" err="1"/>
              <a:t>Кримської</a:t>
            </a:r>
            <a:r>
              <a:rPr lang="ru-RU" sz="4000" b="1" dirty="0"/>
              <a:t> </a:t>
            </a:r>
            <a:r>
              <a:rPr lang="ru-RU" sz="4000" b="1" dirty="0" err="1"/>
              <a:t>Народної</a:t>
            </a:r>
            <a:r>
              <a:rPr lang="ru-RU" sz="4000" b="1" dirty="0"/>
              <a:t> </a:t>
            </a:r>
            <a:r>
              <a:rPr lang="ru-RU" sz="4000" b="1" dirty="0" err="1"/>
              <a:t>Республіки</a:t>
            </a:r>
            <a:endParaRPr lang="en-US" sz="40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85799" y="1645920"/>
            <a:ext cx="11057709" cy="4963886"/>
          </a:xfrm>
        </p:spPr>
        <p:txBody>
          <a:bodyPr>
            <a:normAutofit/>
          </a:bodyPr>
          <a:lstStyle/>
          <a:p>
            <a:r>
              <a:rPr lang="ru-RU" sz="3600" dirty="0" err="1"/>
              <a:t>Мусвиконком</a:t>
            </a:r>
            <a:r>
              <a:rPr lang="ru-RU" sz="3600" dirty="0"/>
              <a:t> не </a:t>
            </a:r>
            <a:r>
              <a:rPr lang="ru-RU" sz="3600" dirty="0" err="1"/>
              <a:t>визнав</a:t>
            </a:r>
            <a:r>
              <a:rPr lang="ru-RU" sz="3600" dirty="0"/>
              <a:t> </a:t>
            </a:r>
            <a:r>
              <a:rPr lang="ru-RU" sz="3600" dirty="0" err="1"/>
              <a:t>більшовицького</a:t>
            </a:r>
            <a:r>
              <a:rPr lang="ru-RU" sz="3600" dirty="0"/>
              <a:t> перевороту в </a:t>
            </a:r>
            <a:r>
              <a:rPr lang="ru-RU" sz="3600" dirty="0" err="1"/>
              <a:t>Петрограді</a:t>
            </a:r>
            <a:r>
              <a:rPr lang="ru-RU" sz="3600" dirty="0"/>
              <a:t>. </a:t>
            </a:r>
            <a:r>
              <a:rPr lang="ru-RU" sz="3600" dirty="0" err="1"/>
              <a:t>Його</a:t>
            </a:r>
            <a:r>
              <a:rPr lang="ru-RU" sz="3600" dirty="0"/>
              <a:t> члени </a:t>
            </a:r>
            <a:r>
              <a:rPr lang="ru-RU" sz="3600" dirty="0" err="1"/>
              <a:t>виступили</a:t>
            </a:r>
            <a:r>
              <a:rPr lang="ru-RU" sz="3600" dirty="0"/>
              <a:t> за </a:t>
            </a:r>
            <a:r>
              <a:rPr lang="ru-RU" sz="3600" dirty="0" err="1"/>
              <a:t>створення</a:t>
            </a:r>
            <a:r>
              <a:rPr lang="ru-RU" sz="3600" dirty="0"/>
              <a:t> на </a:t>
            </a:r>
            <a:r>
              <a:rPr lang="ru-RU" sz="3600" dirty="0" err="1"/>
              <a:t>півострові</a:t>
            </a:r>
            <a:r>
              <a:rPr lang="ru-RU" sz="3600" dirty="0"/>
              <a:t> </a:t>
            </a:r>
            <a:r>
              <a:rPr lang="ru-RU" sz="3600" b="1" dirty="0" err="1"/>
              <a:t>демократичної</a:t>
            </a:r>
            <a:r>
              <a:rPr lang="ru-RU" sz="3600" b="1" dirty="0"/>
              <a:t> </a:t>
            </a:r>
            <a:r>
              <a:rPr lang="ru-RU" sz="3600" b="1" dirty="0" err="1"/>
              <a:t>республіки</a:t>
            </a:r>
            <a:r>
              <a:rPr lang="ru-RU" sz="3600" dirty="0"/>
              <a:t>, </a:t>
            </a:r>
            <a:r>
              <a:rPr lang="ru-RU" sz="3600" dirty="0" err="1"/>
              <a:t>вільної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більшовицького</a:t>
            </a:r>
            <a:r>
              <a:rPr lang="ru-RU" sz="3600" dirty="0"/>
              <a:t> </a:t>
            </a:r>
            <a:r>
              <a:rPr lang="ru-RU" sz="3600" dirty="0" err="1"/>
              <a:t>впливу</a:t>
            </a:r>
            <a:r>
              <a:rPr lang="ru-RU" sz="3600" dirty="0"/>
              <a:t>. </a:t>
            </a:r>
            <a:r>
              <a:rPr lang="ru-RU" sz="3600" b="1" dirty="0"/>
              <a:t>У </a:t>
            </a:r>
            <a:r>
              <a:rPr lang="ru-RU" sz="3600" b="1" dirty="0" err="1"/>
              <a:t>листопаді</a:t>
            </a:r>
            <a:r>
              <a:rPr lang="ru-RU" sz="3600" b="1" dirty="0"/>
              <a:t> 1917 р. </a:t>
            </a:r>
            <a:r>
              <a:rPr lang="ru-RU" sz="3600" b="1" dirty="0" err="1"/>
              <a:t>було</a:t>
            </a:r>
            <a:r>
              <a:rPr lang="ru-RU" sz="3600" b="1" dirty="0"/>
              <a:t> проведено </a:t>
            </a:r>
            <a:r>
              <a:rPr lang="ru-RU" sz="3600" b="1" dirty="0" err="1"/>
              <a:t>вибори</a:t>
            </a:r>
            <a:r>
              <a:rPr lang="ru-RU" sz="3600" b="1" dirty="0"/>
              <a:t> до </a:t>
            </a:r>
            <a:r>
              <a:rPr lang="ru-RU" sz="3600" b="1" i="1" dirty="0">
                <a:solidFill>
                  <a:srgbClr val="FFFF00"/>
                </a:solidFill>
              </a:rPr>
              <a:t>курултаю — </a:t>
            </a:r>
            <a:r>
              <a:rPr lang="ru-RU" sz="3600" b="1" i="1" dirty="0" err="1">
                <a:solidFill>
                  <a:srgbClr val="FFFF00"/>
                </a:solidFill>
              </a:rPr>
              <a:t>Установчих</a:t>
            </a:r>
            <a:r>
              <a:rPr lang="ru-RU" sz="3600" b="1" i="1" dirty="0">
                <a:solidFill>
                  <a:srgbClr val="FFFF00"/>
                </a:solidFill>
              </a:rPr>
              <a:t> </a:t>
            </a:r>
            <a:r>
              <a:rPr lang="ru-RU" sz="3600" b="1" i="1" dirty="0" err="1">
                <a:solidFill>
                  <a:srgbClr val="FFFF00"/>
                </a:solidFill>
              </a:rPr>
              <a:t>зборів</a:t>
            </a:r>
            <a:r>
              <a:rPr lang="ru-RU" sz="3600" b="1" i="1" dirty="0">
                <a:solidFill>
                  <a:srgbClr val="FFFF00"/>
                </a:solidFill>
              </a:rPr>
              <a:t> </a:t>
            </a:r>
            <a:r>
              <a:rPr lang="ru-RU" sz="3600" b="1" i="1" dirty="0" err="1">
                <a:solidFill>
                  <a:srgbClr val="FFFF00"/>
                </a:solidFill>
              </a:rPr>
              <a:t>кримських</a:t>
            </a:r>
            <a:r>
              <a:rPr lang="ru-RU" sz="3600" b="1" i="1" dirty="0">
                <a:solidFill>
                  <a:srgbClr val="FFFF00"/>
                </a:solidFill>
              </a:rPr>
              <a:t> татар.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7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12 </a:t>
            </a:r>
            <a:r>
              <a:rPr lang="ru-RU" b="1" dirty="0" err="1" smtClean="0"/>
              <a:t>грудня</a:t>
            </a:r>
            <a:r>
              <a:rPr lang="ru-RU" b="1" dirty="0" smtClean="0"/>
              <a:t> </a:t>
            </a:r>
            <a:r>
              <a:rPr lang="ru-RU" b="1" dirty="0"/>
              <a:t>курултай проголосив </a:t>
            </a:r>
            <a:r>
              <a:rPr lang="ru-RU" b="1" dirty="0" err="1"/>
              <a:t>створення</a:t>
            </a:r>
            <a:r>
              <a:rPr lang="ru-RU" b="1" dirty="0"/>
              <a:t> </a:t>
            </a:r>
            <a:r>
              <a:rPr lang="ru-RU" b="1" dirty="0" err="1"/>
              <a:t>Кримської</a:t>
            </a:r>
            <a:r>
              <a:rPr lang="ru-RU" b="1" dirty="0"/>
              <a:t> </a:t>
            </a:r>
            <a:r>
              <a:rPr lang="ru-RU" b="1" dirty="0" err="1"/>
              <a:t>Народної</a:t>
            </a:r>
            <a:r>
              <a:rPr lang="ru-RU" b="1" dirty="0"/>
              <a:t> </a:t>
            </a:r>
            <a:r>
              <a:rPr lang="ru-RU" b="1" dirty="0" err="1"/>
              <a:t>Республіки</a:t>
            </a:r>
            <a:r>
              <a:rPr lang="ru-RU" b="1" dirty="0"/>
              <a:t> (КНР)</a:t>
            </a:r>
            <a:endParaRPr lang="en-US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83326" y="2495006"/>
            <a:ext cx="5212080" cy="3971108"/>
          </a:xfrm>
          <a:prstGeom prst="roundRect">
            <a:avLst>
              <a:gd name="adj" fmla="val 3391"/>
            </a:avLst>
          </a:prstGeom>
        </p:spPr>
        <p:txBody>
          <a:bodyPr/>
          <a:lstStyle/>
          <a:p>
            <a:r>
              <a:rPr lang="ru-RU" sz="2400" dirty="0" err="1"/>
              <a:t>прийняв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Конституцію</a:t>
            </a:r>
            <a:r>
              <a:rPr lang="ru-RU" sz="2400" dirty="0"/>
              <a:t> та </a:t>
            </a:r>
            <a:r>
              <a:rPr lang="ru-RU" sz="2400" dirty="0" err="1"/>
              <a:t>оголосив</a:t>
            </a:r>
            <a:r>
              <a:rPr lang="ru-RU" sz="2400" dirty="0"/>
              <a:t> себе </a:t>
            </a:r>
            <a:r>
              <a:rPr lang="ru-RU" sz="2400" dirty="0" err="1"/>
              <a:t>Кримським</a:t>
            </a:r>
            <a:r>
              <a:rPr lang="ru-RU" sz="2400" dirty="0"/>
              <a:t> </a:t>
            </a:r>
            <a:r>
              <a:rPr lang="ru-RU" sz="2400" dirty="0" err="1"/>
              <a:t>національним</a:t>
            </a:r>
            <a:r>
              <a:rPr lang="ru-RU" sz="2400" dirty="0"/>
              <a:t> парламентом (до </a:t>
            </a:r>
            <a:r>
              <a:rPr lang="ru-RU" sz="2400" dirty="0" err="1"/>
              <a:t>скликання</a:t>
            </a:r>
            <a:r>
              <a:rPr lang="ru-RU" sz="2400" dirty="0"/>
              <a:t> </a:t>
            </a:r>
            <a:r>
              <a:rPr lang="ru-RU" sz="2400" dirty="0" err="1"/>
              <a:t>Всеукраїнських</a:t>
            </a:r>
            <a:r>
              <a:rPr lang="ru-RU" sz="2400" dirty="0"/>
              <a:t> </a:t>
            </a:r>
            <a:r>
              <a:rPr lang="ru-RU" sz="2400" dirty="0" err="1"/>
              <a:t>Установчих</a:t>
            </a:r>
            <a:r>
              <a:rPr lang="ru-RU" sz="2400" dirty="0"/>
              <a:t> </a:t>
            </a:r>
            <a:r>
              <a:rPr lang="ru-RU" sz="2400" dirty="0" err="1"/>
              <a:t>зборів</a:t>
            </a:r>
            <a:r>
              <a:rPr lang="ru-RU" sz="2400" dirty="0"/>
              <a:t>).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сформував</a:t>
            </a:r>
            <a:r>
              <a:rPr lang="ru-RU" sz="2400" dirty="0"/>
              <a:t> </a:t>
            </a:r>
            <a:r>
              <a:rPr lang="ru-RU" sz="2400" dirty="0" err="1"/>
              <a:t>національний</a:t>
            </a:r>
            <a:r>
              <a:rPr lang="ru-RU" sz="2400" dirty="0"/>
              <a:t> уряд (</a:t>
            </a:r>
            <a:r>
              <a:rPr lang="ru-RU" sz="2400" dirty="0" err="1"/>
              <a:t>Директорію</a:t>
            </a:r>
            <a:r>
              <a:rPr lang="ru-RU" sz="2400" dirty="0"/>
              <a:t>),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очолив</a:t>
            </a:r>
            <a:r>
              <a:rPr lang="ru-RU" sz="2400" dirty="0"/>
              <a:t> </a:t>
            </a:r>
            <a:r>
              <a:rPr lang="ru-RU" sz="2400" dirty="0" err="1"/>
              <a:t>Челебі</a:t>
            </a:r>
            <a:r>
              <a:rPr lang="ru-RU" sz="2400" dirty="0"/>
              <a:t> </a:t>
            </a:r>
            <a:r>
              <a:rPr lang="ru-RU" sz="2400" dirty="0" err="1"/>
              <a:t>Челебієв</a:t>
            </a:r>
            <a:r>
              <a:rPr lang="ru-RU" sz="2400" dirty="0"/>
              <a:t>. Так </a:t>
            </a:r>
            <a:r>
              <a:rPr lang="ru-RU" sz="2400" dirty="0" err="1"/>
              <a:t>виникла</a:t>
            </a:r>
            <a:r>
              <a:rPr lang="ru-RU" sz="2400" dirty="0"/>
              <a:t> перша у </a:t>
            </a:r>
            <a:r>
              <a:rPr lang="ru-RU" sz="2400" dirty="0" err="1"/>
              <a:t>світі</a:t>
            </a:r>
            <a:r>
              <a:rPr lang="ru-RU" sz="2400" dirty="0"/>
              <a:t> </a:t>
            </a:r>
            <a:r>
              <a:rPr lang="ru-RU" sz="2400" dirty="0" err="1"/>
              <a:t>мусульманська</a:t>
            </a:r>
            <a:r>
              <a:rPr lang="ru-RU" sz="2400" dirty="0"/>
              <a:t> </a:t>
            </a:r>
            <a:r>
              <a:rPr lang="ru-RU" sz="2400" dirty="0" err="1"/>
              <a:t>республіка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6146" name="Picture 2" descr="Кримськотатарський рух після повалення... - “Кримська світлиця” | Faceboo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06" y="1869600"/>
            <a:ext cx="6263276" cy="459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505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09_TF22736411" id="{45379569-D69F-44B0-9E1A-40191F4D853F}" vid="{41053B4F-2B0B-493D-B111-FBBE61B292C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63CD11F-9FDB-4628-B708-63BFB2D68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BF972C-B81A-46A3-BFB2-A01F0B5DBC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3E21D3-7788-4819-8437-C5C4B0C5D46D}">
  <ds:schemaRefs>
    <ds:schemaRef ds:uri="http://schemas.openxmlformats.org/package/2006/metadata/core-properties"/>
    <ds:schemaRef ds:uri="6dc4bcd6-49db-4c07-9060-8acfc67cef9f"/>
    <ds:schemaRef ds:uri="http://www.w3.org/XML/1998/namespace"/>
    <ds:schemaRef ds:uri="http://purl.org/dc/terms/"/>
    <ds:schemaRef ds:uri="fb0879af-3eba-417a-a55a-ffe6dcd6ca77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известного события истории</Template>
  <TotalTime>0</TotalTime>
  <Words>504</Words>
  <Application>Microsoft Office PowerPoint</Application>
  <PresentationFormat>Широкоэкранный</PresentationFormat>
  <Paragraphs>47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Corbel</vt:lpstr>
      <vt:lpstr>Roboto</vt:lpstr>
      <vt:lpstr>Небеса</vt:lpstr>
      <vt:lpstr>Події 1917року у Криму </vt:lpstr>
      <vt:lpstr>Известное событие истории (название события)</vt:lpstr>
      <vt:lpstr>Презентация PowerPoint</vt:lpstr>
      <vt:lpstr>Челебі Челебієв — один з організаторів першого курултаю</vt:lpstr>
      <vt:lpstr>Презентация PowerPoint</vt:lpstr>
      <vt:lpstr>Презентация PowerPoint</vt:lpstr>
      <vt:lpstr>Дії    Мусвиконкому </vt:lpstr>
      <vt:lpstr> Скликання курултаю та проголошення Кримської Народної Республіки</vt:lpstr>
      <vt:lpstr>12 грудня курултай проголосив створення Кримської Народної Республіки (КНР)</vt:lpstr>
      <vt:lpstr>УЦР визнала проголошення КНР як реалізацію прагнень основного суб’єкта самовизначення Криму — кримськотатарського народу.</vt:lpstr>
      <vt:lpstr>Презентация PowerPoint</vt:lpstr>
      <vt:lpstr>Презентация PowerPoint</vt:lpstr>
      <vt:lpstr>дОмашне завдання (письмово)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2020-11-12T17:40:47Z</dcterms:created>
  <dcterms:modified xsi:type="dcterms:W3CDTF">2020-11-12T19:50:37Z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