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3" r:id="rId6"/>
    <p:sldId id="264" r:id="rId7"/>
    <p:sldId id="260" r:id="rId8"/>
    <p:sldId id="261"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4" d="100"/>
          <a:sy n="94" d="100"/>
        </p:scale>
        <p:origin x="10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1/16/2025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6001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CBC1C18-307B-4F68-A007-B5B542270E8D}" type="datetimeFigureOut">
              <a:rPr lang="en-US" smtClean="0"/>
              <a:t>1/16/2025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5447203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CBC1C18-307B-4F68-A007-B5B542270E8D}" type="datetimeFigureOut">
              <a:rPr lang="en-US" smtClean="0"/>
              <a:t>1/16/2025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9720801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CBC1C18-307B-4F68-A007-B5B542270E8D}" type="datetimeFigureOut">
              <a:rPr lang="en-US" smtClean="0"/>
              <a:t>1/16/2025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6649146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CBC1C18-307B-4F68-A007-B5B542270E8D}" type="datetimeFigureOut">
              <a:rPr lang="en-US" smtClean="0"/>
              <a:t>1/16/2025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2486969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CBC1C18-307B-4F68-A007-B5B542270E8D}" type="datetimeFigureOut">
              <a:rPr lang="en-US" smtClean="0"/>
              <a:t>1/16/2025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200426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1/16/2025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70837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1/16/2025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596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1/16/2025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32160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E5059C3-6A89-4494-99FF-5A4D6FFD50EB}" type="datetimeFigureOut">
              <a:rPr lang="en-US" smtClean="0"/>
              <a:t>1/16/2025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35506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1/16/2025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8213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1/16/2025</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523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1/16/2025</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4346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1/16/2025</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25155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7D525BB-DA17-4BA0-B3C8-3AC3ABC827E6}" type="datetimeFigureOut">
              <a:rPr lang="en-US" smtClean="0"/>
              <a:t>1/16/2025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4512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16C4C9A-3960-41CF-A4E9-2A8FB932454B}" type="datetimeFigureOut">
              <a:rPr lang="en-US" smtClean="0"/>
              <a:t>1/16/2025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6876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BC1C18-307B-4F68-A007-B5B542270E8D}" type="datetimeFigureOut">
              <a:rPr lang="en-US" smtClean="0"/>
              <a:t>1/16/2025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851604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k.wikipedia.org/wiki/%D0%86%D0%B2%D0%B0%D0%BD%D0%BE-%D0%A4%D1%80%D0%B0%D0%BD%D0%BA%D1%96%D0%B2%D1%81%D1%8C%D0%BA%D0%B0_%D0%BE%D0%B1%D0%BB%D0%B0%D1%81%D1%82%D1%8C" TargetMode="External"/><Relationship Id="rId3" Type="http://schemas.openxmlformats.org/officeDocument/2006/relationships/hyperlink" Target="https://uk.wikipedia.org/wiki/1956" TargetMode="External"/><Relationship Id="rId7" Type="http://schemas.openxmlformats.org/officeDocument/2006/relationships/hyperlink" Target="https://uk.wikipedia.org/wiki/%D0%9A%D0%BE%D1%81%D1%96%D0%B2%D1%81%D1%8C%D0%BA%D0%B8%D0%B9_%D1%80%D0%B0%D0%B9%D0%BE%D0%BD" TargetMode="External"/><Relationship Id="rId2" Type="http://schemas.openxmlformats.org/officeDocument/2006/relationships/hyperlink" Target="https://uk.wikipedia.org/wiki/18_%D1%81%D0%B5%D1%80%D0%BF%D0%BD%D1%8F" TargetMode="External"/><Relationship Id="rId1" Type="http://schemas.openxmlformats.org/officeDocument/2006/relationships/slideLayout" Target="../slideLayouts/slideLayout2.xml"/><Relationship Id="rId6" Type="http://schemas.openxmlformats.org/officeDocument/2006/relationships/hyperlink" Target="https://uk.wikipedia.org/wiki/%D0%9F%D1%80%D0%BE%D0%BA%D1%83%D1%80%D0%B0%D0%B2%D0%B0" TargetMode="External"/><Relationship Id="rId5" Type="http://schemas.openxmlformats.org/officeDocument/2006/relationships/hyperlink" Target="https://uk.wikipedia.org/wiki/%D0%9A%D0%B0%D1%80%D0%B0%D0%B3%D0%B0%D0%BD%D0%B4%D0%B0" TargetMode="External"/><Relationship Id="rId4" Type="http://schemas.openxmlformats.org/officeDocument/2006/relationships/hyperlink" Target="https://uk.wikipedia.org/wiki/%D0%93%D1%83%D1%86%D1%83%D0%BB%D0%B8" TargetMode="External"/><Relationship Id="rId9" Type="http://schemas.openxmlformats.org/officeDocument/2006/relationships/hyperlink" Target="https://uk.wikipedia.org/wiki/%D0%9A%D0%BE%D0%BB%D0%BE%D0%BC%D0%B8%D1%8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93A763-CC00-46CB-9BD6-70D9D77205FA}"/>
              </a:ext>
            </a:extLst>
          </p:cNvPr>
          <p:cNvSpPr>
            <a:spLocks noGrp="1"/>
          </p:cNvSpPr>
          <p:nvPr>
            <p:ph type="ctrTitle"/>
          </p:nvPr>
        </p:nvSpPr>
        <p:spPr/>
        <p:txBody>
          <a:bodyPr>
            <a:normAutofit/>
          </a:bodyPr>
          <a:lstStyle/>
          <a:p>
            <a:r>
              <a:rPr lang="uk-UA" sz="3600" dirty="0"/>
              <a:t>Підготувала учениця 8 класу</a:t>
            </a:r>
            <a:br>
              <a:rPr lang="uk-UA" sz="3600" dirty="0"/>
            </a:br>
            <a:r>
              <a:rPr lang="uk-UA" sz="3600" dirty="0"/>
              <a:t>Сопілко Вікторія</a:t>
            </a:r>
          </a:p>
        </p:txBody>
      </p:sp>
      <p:sp>
        <p:nvSpPr>
          <p:cNvPr id="3" name="Підзаголовок 2">
            <a:extLst>
              <a:ext uri="{FF2B5EF4-FFF2-40B4-BE49-F238E27FC236}">
                <a16:creationId xmlns:a16="http://schemas.microsoft.com/office/drawing/2014/main" id="{20945505-05EB-4FFB-AD89-E24281EA09B8}"/>
              </a:ext>
            </a:extLst>
          </p:cNvPr>
          <p:cNvSpPr>
            <a:spLocks noGrp="1"/>
          </p:cNvSpPr>
          <p:nvPr>
            <p:ph type="subTitle" idx="1"/>
          </p:nvPr>
        </p:nvSpPr>
        <p:spPr/>
        <p:txBody>
          <a:bodyPr>
            <a:normAutofit/>
          </a:bodyPr>
          <a:lstStyle/>
          <a:p>
            <a:r>
              <a:rPr lang="uk-UA" sz="6000" dirty="0"/>
              <a:t>Василь Герасим’юк</a:t>
            </a:r>
          </a:p>
        </p:txBody>
      </p:sp>
    </p:spTree>
    <p:extLst>
      <p:ext uri="{BB962C8B-B14F-4D97-AF65-F5344CB8AC3E}">
        <p14:creationId xmlns:p14="http://schemas.microsoft.com/office/powerpoint/2010/main" val="3514491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6FAAA5-30AF-48D7-9641-B5FE5CB66268}"/>
              </a:ext>
            </a:extLst>
          </p:cNvPr>
          <p:cNvSpPr>
            <a:spLocks noGrp="1"/>
          </p:cNvSpPr>
          <p:nvPr>
            <p:ph type="title"/>
          </p:nvPr>
        </p:nvSpPr>
        <p:spPr/>
        <p:txBody>
          <a:bodyPr/>
          <a:lstStyle/>
          <a:p>
            <a:r>
              <a:rPr lang="uk-UA" dirty="0"/>
              <a:t>Біографія</a:t>
            </a:r>
          </a:p>
        </p:txBody>
      </p:sp>
      <p:sp>
        <p:nvSpPr>
          <p:cNvPr id="3" name="Місце для вмісту 2">
            <a:extLst>
              <a:ext uri="{FF2B5EF4-FFF2-40B4-BE49-F238E27FC236}">
                <a16:creationId xmlns:a16="http://schemas.microsoft.com/office/drawing/2014/main" id="{AAF6F06D-6ED3-4977-A373-5E4C7A821B4F}"/>
              </a:ext>
            </a:extLst>
          </p:cNvPr>
          <p:cNvSpPr>
            <a:spLocks noGrp="1"/>
          </p:cNvSpPr>
          <p:nvPr>
            <p:ph idx="1"/>
          </p:nvPr>
        </p:nvSpPr>
        <p:spPr/>
        <p:txBody>
          <a:bodyPr>
            <a:normAutofit/>
          </a:bodyPr>
          <a:lstStyle/>
          <a:p>
            <a:pPr marL="6160" indent="0" algn="l">
              <a:buNone/>
            </a:pPr>
            <a:endParaRPr lang="uk-UA" b="0" i="0" dirty="0">
              <a:solidFill>
                <a:srgbClr val="202122"/>
              </a:solidFill>
              <a:effectLst/>
              <a:latin typeface="Arial" panose="020B0604020202020204" pitchFamily="34" charset="0"/>
            </a:endParaRPr>
          </a:p>
          <a:p>
            <a:endParaRPr lang="uk-UA" dirty="0">
              <a:solidFill>
                <a:schemeClr val="tx1">
                  <a:lumMod val="95000"/>
                </a:schemeClr>
              </a:solidFill>
            </a:endParaRPr>
          </a:p>
          <a:p>
            <a:endParaRPr lang="uk-UA" dirty="0">
              <a:solidFill>
                <a:schemeClr val="tx1">
                  <a:lumMod val="95000"/>
                </a:schemeClr>
              </a:solidFill>
            </a:endParaRPr>
          </a:p>
          <a:p>
            <a:endParaRPr lang="uk-UA" dirty="0">
              <a:solidFill>
                <a:schemeClr val="tx1">
                  <a:lumMod val="95000"/>
                </a:schemeClr>
              </a:solidFill>
            </a:endParaRPr>
          </a:p>
          <a:p>
            <a:endParaRPr lang="uk-UA" dirty="0">
              <a:solidFill>
                <a:schemeClr val="tx1">
                  <a:lumMod val="95000"/>
                </a:schemeClr>
              </a:solidFill>
            </a:endParaRPr>
          </a:p>
          <a:p>
            <a:r>
              <a:rPr lang="uk-UA" dirty="0">
                <a:solidFill>
                  <a:schemeClr val="tx1">
                    <a:lumMod val="95000"/>
                  </a:schemeClr>
                </a:solidFill>
              </a:rPr>
              <a:t>Навчався у Коломийській середній школі. У 1978 р. закінчив українське відділення філологічного факультету Київського університету ім. Т. Г. </a:t>
            </a:r>
            <a:r>
              <a:rPr lang="uk-UA" dirty="0" err="1">
                <a:solidFill>
                  <a:schemeClr val="tx1">
                    <a:lumMod val="95000"/>
                  </a:schemeClr>
                </a:solidFill>
              </a:rPr>
              <a:t>Шевченка.Джерело</a:t>
            </a:r>
            <a:r>
              <a:rPr lang="uk-UA" dirty="0">
                <a:solidFill>
                  <a:schemeClr val="tx1">
                    <a:lumMod val="95000"/>
                  </a:schemeClr>
                </a:solidFill>
              </a:rPr>
              <a:t>: </a:t>
            </a:r>
            <a:r>
              <a:rPr lang="en-US" dirty="0">
                <a:solidFill>
                  <a:schemeClr val="tx1">
                    <a:lumMod val="95000"/>
                  </a:schemeClr>
                </a:solidFill>
              </a:rPr>
              <a:t>https://dovidka.biz.ua/vasil-gerasim-yuk-korotka-biografiya</a:t>
            </a:r>
            <a:endParaRPr lang="uk-UA" dirty="0">
              <a:solidFill>
                <a:schemeClr val="tx1">
                  <a:lumMod val="95000"/>
                </a:schemeClr>
              </a:solidFill>
            </a:endParaRPr>
          </a:p>
        </p:txBody>
      </p:sp>
      <p:sp>
        <p:nvSpPr>
          <p:cNvPr id="5" name="TextBox 4">
            <a:extLst>
              <a:ext uri="{FF2B5EF4-FFF2-40B4-BE49-F238E27FC236}">
                <a16:creationId xmlns:a16="http://schemas.microsoft.com/office/drawing/2014/main" id="{C476B499-4BD3-4097-9B30-0F4F0404C465}"/>
              </a:ext>
            </a:extLst>
          </p:cNvPr>
          <p:cNvSpPr txBox="1"/>
          <p:nvPr/>
        </p:nvSpPr>
        <p:spPr>
          <a:xfrm>
            <a:off x="551413" y="2278920"/>
            <a:ext cx="8596668" cy="1754326"/>
          </a:xfrm>
          <a:prstGeom prst="rect">
            <a:avLst/>
          </a:prstGeom>
          <a:noFill/>
        </p:spPr>
        <p:txBody>
          <a:bodyPr wrap="square">
            <a:spAutoFit/>
          </a:bodyPr>
          <a:lstStyle/>
          <a:p>
            <a:pPr algn="l"/>
            <a:r>
              <a:rPr lang="ru-RU" b="0" i="0" dirty="0" err="1">
                <a:solidFill>
                  <a:srgbClr val="202122"/>
                </a:solidFill>
                <a:effectLst/>
                <a:latin typeface="Arial" panose="020B0604020202020204" pitchFamily="34" charset="0"/>
              </a:rPr>
              <a:t>Народився</a:t>
            </a:r>
            <a:r>
              <a:rPr lang="ru-RU" b="0" i="0" dirty="0">
                <a:solidFill>
                  <a:srgbClr val="202122"/>
                </a:solidFill>
                <a:effectLst/>
                <a:latin typeface="Arial" panose="020B0604020202020204" pitchFamily="34" charset="0"/>
              </a:rPr>
              <a:t> </a:t>
            </a:r>
            <a:r>
              <a:rPr lang="ru-RU" b="0" i="0" u="none" strike="noStrike" dirty="0">
                <a:solidFill>
                  <a:srgbClr val="202122"/>
                </a:solidFill>
                <a:effectLst/>
                <a:latin typeface="Arial" panose="020B0604020202020204" pitchFamily="34" charset="0"/>
                <a:hlinkClick r:id="rId2" tooltip="18 серпня"/>
              </a:rPr>
              <a:t>18 </a:t>
            </a:r>
            <a:r>
              <a:rPr lang="ru-RU" b="0" i="0" u="none" strike="noStrike" dirty="0" err="1">
                <a:solidFill>
                  <a:srgbClr val="202122"/>
                </a:solidFill>
                <a:effectLst/>
                <a:latin typeface="Arial" panose="020B0604020202020204" pitchFamily="34" charset="0"/>
                <a:hlinkClick r:id="rId2" tooltip="18 серпня"/>
              </a:rPr>
              <a:t>серпня</a:t>
            </a:r>
            <a:r>
              <a:rPr lang="ru-RU" b="0" i="0" dirty="0">
                <a:solidFill>
                  <a:srgbClr val="202122"/>
                </a:solidFill>
                <a:effectLst/>
                <a:latin typeface="Arial" panose="020B0604020202020204" pitchFamily="34" charset="0"/>
              </a:rPr>
              <a:t> </a:t>
            </a:r>
            <a:r>
              <a:rPr lang="ru-RU" b="0" i="0" u="none" strike="noStrike" dirty="0">
                <a:solidFill>
                  <a:srgbClr val="202122"/>
                </a:solidFill>
                <a:effectLst/>
                <a:latin typeface="Arial" panose="020B0604020202020204" pitchFamily="34" charset="0"/>
                <a:hlinkClick r:id="rId3" tooltip="1956"/>
              </a:rPr>
              <a:t>1956</a:t>
            </a:r>
            <a:r>
              <a:rPr lang="ru-RU" b="0" i="0" dirty="0">
                <a:solidFill>
                  <a:srgbClr val="202122"/>
                </a:solidFill>
                <a:effectLst/>
                <a:latin typeface="Arial" panose="020B0604020202020204" pitchFamily="34" charset="0"/>
              </a:rPr>
              <a:t> року в </a:t>
            </a:r>
            <a:r>
              <a:rPr lang="ru-RU" b="0" i="0" u="none" strike="noStrike" dirty="0" err="1">
                <a:solidFill>
                  <a:srgbClr val="202122"/>
                </a:solidFill>
                <a:effectLst/>
                <a:latin typeface="Arial" panose="020B0604020202020204" pitchFamily="34" charset="0"/>
                <a:hlinkClick r:id="rId4" tooltip="Гуцули"/>
              </a:rPr>
              <a:t>гуцульській</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родині</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вивезеній</a:t>
            </a:r>
            <a:r>
              <a:rPr lang="ru-RU" b="0" i="0" dirty="0">
                <a:solidFill>
                  <a:srgbClr val="202122"/>
                </a:solidFill>
                <a:effectLst/>
                <a:latin typeface="Arial" panose="020B0604020202020204" pitchFamily="34" charset="0"/>
              </a:rPr>
              <a:t> у 1940-ві до </a:t>
            </a:r>
            <a:r>
              <a:rPr lang="ru-RU" b="0" i="0" u="none" strike="noStrike" dirty="0" err="1">
                <a:solidFill>
                  <a:srgbClr val="202122"/>
                </a:solidFill>
                <a:effectLst/>
                <a:latin typeface="Arial" panose="020B0604020202020204" pitchFamily="34" charset="0"/>
                <a:hlinkClick r:id="rId5" tooltip="Караганда"/>
              </a:rPr>
              <a:t>Караганди</a:t>
            </a:r>
            <a:r>
              <a:rPr lang="ru-RU" b="0" i="0" dirty="0">
                <a:solidFill>
                  <a:srgbClr val="202122"/>
                </a:solidFill>
                <a:effectLst/>
                <a:latin typeface="Arial" panose="020B0604020202020204" pitchFamily="34" charset="0"/>
              </a:rPr>
              <a:t> на </a:t>
            </a:r>
            <a:r>
              <a:rPr lang="ru-RU" b="0" i="1" dirty="0">
                <a:solidFill>
                  <a:srgbClr val="202122"/>
                </a:solidFill>
                <a:effectLst/>
                <a:latin typeface="Arial" panose="020B0604020202020204" pitchFamily="34" charset="0"/>
              </a:rPr>
              <a:t>«</a:t>
            </a:r>
            <a:r>
              <a:rPr lang="ru-RU" b="0" i="1" dirty="0" err="1">
                <a:solidFill>
                  <a:srgbClr val="202122"/>
                </a:solidFill>
                <a:effectLst/>
                <a:latin typeface="Arial" panose="020B0604020202020204" pitchFamily="34" charset="0"/>
              </a:rPr>
              <a:t>вічне</a:t>
            </a:r>
            <a:r>
              <a:rPr lang="ru-RU" b="0" i="1" dirty="0">
                <a:solidFill>
                  <a:srgbClr val="202122"/>
                </a:solidFill>
                <a:effectLst/>
                <a:latin typeface="Arial" panose="020B0604020202020204" pitchFamily="34" charset="0"/>
              </a:rPr>
              <a:t> </a:t>
            </a:r>
            <a:r>
              <a:rPr lang="ru-RU" b="0" i="1" dirty="0" err="1">
                <a:solidFill>
                  <a:srgbClr val="202122"/>
                </a:solidFill>
                <a:effectLst/>
                <a:latin typeface="Arial" panose="020B0604020202020204" pitchFamily="34" charset="0"/>
              </a:rPr>
              <a:t>поселення</a:t>
            </a:r>
            <a:r>
              <a:rPr lang="ru-RU" b="0" i="1" dirty="0">
                <a:solidFill>
                  <a:srgbClr val="202122"/>
                </a:solidFill>
                <a:effectLst/>
                <a:latin typeface="Arial" panose="020B0604020202020204" pitchFamily="34" charset="0"/>
              </a:rPr>
              <a:t>»</a:t>
            </a:r>
            <a:r>
              <a:rPr lang="ru-RU" b="0" i="1" baseline="30000" dirty="0">
                <a:solidFill>
                  <a:srgbClr val="202122"/>
                </a:solidFill>
                <a:effectLst/>
                <a:latin typeface="Arial" panose="020B0604020202020204" pitchFamily="34" charset="0"/>
              </a:rPr>
              <a:t>.</a:t>
            </a:r>
            <a:endParaRPr lang="ru-RU" b="0" i="0" dirty="0">
              <a:solidFill>
                <a:srgbClr val="202122"/>
              </a:solidFill>
              <a:effectLst/>
              <a:latin typeface="Arial" panose="020B0604020202020204" pitchFamily="34" charset="0"/>
            </a:endParaRPr>
          </a:p>
          <a:p>
            <a:pPr algn="l"/>
            <a:r>
              <a:rPr lang="ru-RU" b="0" i="0" dirty="0" err="1">
                <a:solidFill>
                  <a:srgbClr val="202122"/>
                </a:solidFill>
                <a:effectLst/>
                <a:latin typeface="Arial" panose="020B0604020202020204" pitchFamily="34" charset="0"/>
              </a:rPr>
              <a:t>Наприкінці</a:t>
            </a:r>
            <a:r>
              <a:rPr lang="ru-RU" b="0" i="0" dirty="0">
                <a:solidFill>
                  <a:srgbClr val="202122"/>
                </a:solidFill>
                <a:effectLst/>
                <a:latin typeface="Arial" panose="020B0604020202020204" pitchFamily="34" charset="0"/>
              </a:rPr>
              <a:t> 1950-х батьки </a:t>
            </a:r>
            <a:r>
              <a:rPr lang="ru-RU" b="0" i="0" dirty="0" err="1">
                <a:solidFill>
                  <a:srgbClr val="202122"/>
                </a:solidFill>
                <a:effectLst/>
                <a:latin typeface="Arial" panose="020B0604020202020204" pitchFamily="34" charset="0"/>
              </a:rPr>
              <a:t>нарешті</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змогли</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повернутися</a:t>
            </a:r>
            <a:r>
              <a:rPr lang="ru-RU" b="0" i="0" dirty="0">
                <a:solidFill>
                  <a:srgbClr val="202122"/>
                </a:solidFill>
                <a:effectLst/>
                <a:latin typeface="Arial" panose="020B0604020202020204" pitchFamily="34" charset="0"/>
              </a:rPr>
              <a:t> в </a:t>
            </a:r>
            <a:r>
              <a:rPr lang="ru-RU" b="0" i="0" dirty="0" err="1">
                <a:solidFill>
                  <a:srgbClr val="202122"/>
                </a:solidFill>
                <a:effectLst/>
                <a:latin typeface="Arial" panose="020B0604020202020204" pitchFamily="34" charset="0"/>
              </a:rPr>
              <a:t>рідне</a:t>
            </a:r>
            <a:r>
              <a:rPr lang="ru-RU" b="0" i="0" dirty="0">
                <a:solidFill>
                  <a:srgbClr val="202122"/>
                </a:solidFill>
                <a:effectLst/>
                <a:latin typeface="Arial" panose="020B0604020202020204" pitchFamily="34" charset="0"/>
              </a:rPr>
              <a:t> село </a:t>
            </a:r>
            <a:r>
              <a:rPr lang="ru-RU" b="0" i="0" u="none" strike="noStrike" dirty="0" err="1">
                <a:solidFill>
                  <a:srgbClr val="202122"/>
                </a:solidFill>
                <a:effectLst/>
                <a:latin typeface="Arial" panose="020B0604020202020204" pitchFamily="34" charset="0"/>
                <a:hlinkClick r:id="rId6" tooltip="Прокурава"/>
              </a:rPr>
              <a:t>Прокурава</a:t>
            </a:r>
            <a:r>
              <a:rPr lang="ru-RU" b="0" i="0" dirty="0">
                <a:solidFill>
                  <a:srgbClr val="202122"/>
                </a:solidFill>
                <a:effectLst/>
                <a:latin typeface="Arial" panose="020B0604020202020204" pitchFamily="34" charset="0"/>
              </a:rPr>
              <a:t> </a:t>
            </a:r>
            <a:r>
              <a:rPr lang="ru-RU" b="0" i="0" u="none" strike="noStrike" dirty="0" err="1">
                <a:solidFill>
                  <a:srgbClr val="202122"/>
                </a:solidFill>
                <a:effectLst/>
                <a:latin typeface="Arial" panose="020B0604020202020204" pitchFamily="34" charset="0"/>
                <a:hlinkClick r:id="rId7" tooltip="Косівський район"/>
              </a:rPr>
              <a:t>Косівського</a:t>
            </a:r>
            <a:r>
              <a:rPr lang="ru-RU" b="0" i="0" u="none" strike="noStrike" dirty="0">
                <a:solidFill>
                  <a:srgbClr val="202122"/>
                </a:solidFill>
                <a:effectLst/>
                <a:latin typeface="Arial" panose="020B0604020202020204" pitchFamily="34" charset="0"/>
                <a:hlinkClick r:id="rId7" tooltip="Косівський район"/>
              </a:rPr>
              <a:t> району</a:t>
            </a:r>
            <a:r>
              <a:rPr lang="ru-RU" b="0" i="0" dirty="0">
                <a:solidFill>
                  <a:srgbClr val="202122"/>
                </a:solidFill>
                <a:effectLst/>
                <a:latin typeface="Arial" panose="020B0604020202020204" pitchFamily="34" charset="0"/>
              </a:rPr>
              <a:t> </a:t>
            </a:r>
            <a:r>
              <a:rPr lang="ru-RU" b="0" i="0" u="none" strike="noStrike" dirty="0" err="1">
                <a:solidFill>
                  <a:srgbClr val="202122"/>
                </a:solidFill>
                <a:effectLst/>
                <a:latin typeface="Arial" panose="020B0604020202020204" pitchFamily="34" charset="0"/>
                <a:hlinkClick r:id="rId8" tooltip="Івано-Франківська область"/>
              </a:rPr>
              <a:t>Івано-Франківської</a:t>
            </a:r>
            <a:r>
              <a:rPr lang="ru-RU" b="0" i="0" u="none" strike="noStrike" dirty="0">
                <a:solidFill>
                  <a:srgbClr val="202122"/>
                </a:solidFill>
                <a:effectLst/>
                <a:latin typeface="Arial" panose="020B0604020202020204" pitchFamily="34" charset="0"/>
                <a:hlinkClick r:id="rId8" tooltip="Івано-Франківська область"/>
              </a:rPr>
              <a:t> </a:t>
            </a:r>
            <a:r>
              <a:rPr lang="ru-RU" b="0" i="0" u="none" strike="noStrike" dirty="0" err="1">
                <a:solidFill>
                  <a:srgbClr val="202122"/>
                </a:solidFill>
                <a:effectLst/>
                <a:latin typeface="Arial" panose="020B0604020202020204" pitchFamily="34" charset="0"/>
                <a:hlinkClick r:id="rId8" tooltip="Івано-Франківська область"/>
              </a:rPr>
              <a:t>області</a:t>
            </a:r>
            <a:r>
              <a:rPr lang="ru-RU" b="0" i="0" dirty="0">
                <a:solidFill>
                  <a:srgbClr val="202122"/>
                </a:solidFill>
                <a:effectLst/>
                <a:latin typeface="Arial" panose="020B0604020202020204" pitchFamily="34" charset="0"/>
              </a:rPr>
              <a:t>, де і минуло </a:t>
            </a:r>
            <a:r>
              <a:rPr lang="ru-RU" b="0" i="0" dirty="0" err="1">
                <a:solidFill>
                  <a:srgbClr val="202122"/>
                </a:solidFill>
                <a:effectLst/>
                <a:latin typeface="Arial" panose="020B0604020202020204" pitchFamily="34" charset="0"/>
              </a:rPr>
              <a:t>дитинство</a:t>
            </a:r>
            <a:r>
              <a:rPr lang="ru-RU" b="0" i="0" dirty="0">
                <a:solidFill>
                  <a:srgbClr val="202122"/>
                </a:solidFill>
                <a:effectLst/>
                <a:latin typeface="Arial" panose="020B0604020202020204" pitchFamily="34" charset="0"/>
              </a:rPr>
              <a:t> Василя. У </a:t>
            </a:r>
            <a:r>
              <a:rPr lang="ru-RU" b="0" i="0" dirty="0" err="1">
                <a:solidFill>
                  <a:srgbClr val="202122"/>
                </a:solidFill>
                <a:effectLst/>
                <a:latin typeface="Arial" panose="020B0604020202020204" pitchFamily="34" charset="0"/>
              </a:rPr>
              <a:t>селі</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закінчив</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неповну</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середню</a:t>
            </a:r>
            <a:r>
              <a:rPr lang="ru-RU" b="0" i="0" dirty="0">
                <a:solidFill>
                  <a:srgbClr val="202122"/>
                </a:solidFill>
                <a:effectLst/>
                <a:latin typeface="Arial" panose="020B0604020202020204" pitchFamily="34" charset="0"/>
              </a:rPr>
              <a:t> школу. </a:t>
            </a:r>
            <a:r>
              <a:rPr lang="ru-RU" b="0" i="0" dirty="0" err="1">
                <a:solidFill>
                  <a:srgbClr val="202122"/>
                </a:solidFill>
                <a:effectLst/>
                <a:latin typeface="Arial" panose="020B0604020202020204" pitchFamily="34" charset="0"/>
              </a:rPr>
              <a:t>Повну</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середню</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освіту</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із</a:t>
            </a:r>
            <a:r>
              <a:rPr lang="ru-RU" b="0" i="0" dirty="0">
                <a:solidFill>
                  <a:srgbClr val="202122"/>
                </a:solidFill>
                <a:effectLst/>
                <a:latin typeface="Arial" panose="020B0604020202020204" pitchFamily="34" charset="0"/>
              </a:rPr>
              <a:t> золотою </a:t>
            </a:r>
            <a:r>
              <a:rPr lang="ru-RU" b="0" i="0" dirty="0" err="1">
                <a:solidFill>
                  <a:srgbClr val="202122"/>
                </a:solidFill>
                <a:effectLst/>
                <a:latin typeface="Arial" panose="020B0604020202020204" pitchFamily="34" charset="0"/>
              </a:rPr>
              <a:t>медаллю</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здобув</a:t>
            </a:r>
            <a:r>
              <a:rPr lang="ru-RU" b="0" i="0" dirty="0">
                <a:solidFill>
                  <a:srgbClr val="202122"/>
                </a:solidFill>
                <a:effectLst/>
                <a:latin typeface="Arial" panose="020B0604020202020204" pitchFamily="34" charset="0"/>
              </a:rPr>
              <a:t> у </a:t>
            </a:r>
            <a:r>
              <a:rPr lang="ru-RU" b="0" i="0" u="none" strike="noStrike" dirty="0" err="1">
                <a:solidFill>
                  <a:srgbClr val="202122"/>
                </a:solidFill>
                <a:effectLst/>
                <a:latin typeface="Arial" panose="020B0604020202020204" pitchFamily="34" charset="0"/>
                <a:hlinkClick r:id="rId9" tooltip="Коломия"/>
              </a:rPr>
              <a:t>Коломиї</a:t>
            </a:r>
            <a:r>
              <a:rPr lang="ru-RU" b="0" i="0" dirty="0">
                <a:solidFill>
                  <a:srgbClr val="202122"/>
                </a:solidFill>
                <a:effectLst/>
                <a:latin typeface="Arial" panose="020B0604020202020204" pitchFamily="34" charset="0"/>
              </a:rPr>
              <a:t>.</a:t>
            </a:r>
          </a:p>
        </p:txBody>
      </p:sp>
    </p:spTree>
    <p:extLst>
      <p:ext uri="{BB962C8B-B14F-4D97-AF65-F5344CB8AC3E}">
        <p14:creationId xmlns:p14="http://schemas.microsoft.com/office/powerpoint/2010/main" val="357055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B8CB9F-C8FD-4D65-B582-3F301CE7D59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346AB9A-893E-4416-852B-654222A707BB}"/>
              </a:ext>
            </a:extLst>
          </p:cNvPr>
          <p:cNvSpPr>
            <a:spLocks noGrp="1"/>
          </p:cNvSpPr>
          <p:nvPr>
            <p:ph idx="1"/>
          </p:nvPr>
        </p:nvSpPr>
        <p:spPr/>
        <p:txBody>
          <a:bodyPr>
            <a:normAutofit fontScale="92500" lnSpcReduction="10000"/>
          </a:bodyPr>
          <a:lstStyle/>
          <a:p>
            <a:pPr algn="l"/>
            <a:r>
              <a:rPr lang="uk-UA" dirty="0"/>
              <a:t>Писати Герасим’юк почав ще в шкільні роки. Його поетичний дебют відбувся 1982 року, коли вийшла його перша збірка віршів «Смереки».  Його вірші потрапили на сторінки літературних журналів, швидко привернули увагу читачів.</a:t>
            </a:r>
          </a:p>
          <a:p>
            <a:pPr algn="l"/>
            <a:r>
              <a:rPr lang="uk-UA" dirty="0"/>
              <a:t>Працював у видавництвах «Молодь» і «Дніпро» (1978–1992). У видавництві «Молодь» спочатку був редактором, згодом став </a:t>
            </a:r>
            <a:r>
              <a:rPr lang="uk-UA" dirty="0" err="1"/>
              <a:t>завідувачемредакції</a:t>
            </a:r>
            <a:r>
              <a:rPr lang="uk-UA" dirty="0"/>
              <a:t>. Потім був старшим редактором поезії видавництва «Дніпро».1983 – став членом Національної спілки письменників </a:t>
            </a:r>
            <a:r>
              <a:rPr lang="uk-UA" dirty="0" err="1"/>
              <a:t>УкраїниЗ</a:t>
            </a:r>
            <a:r>
              <a:rPr lang="uk-UA" dirty="0"/>
              <a:t> 1992 року працює редактором і ведучим літературних програм редакції літератури Національної радіокомпанії </a:t>
            </a:r>
            <a:r>
              <a:rPr lang="uk-UA" dirty="0" err="1"/>
              <a:t>України.Від</a:t>
            </a:r>
            <a:r>
              <a:rPr lang="uk-UA" dirty="0"/>
              <a:t> 1993 – голова журі Міжнародного конкурсу молодих літераторів «</a:t>
            </a:r>
            <a:r>
              <a:rPr lang="uk-UA" dirty="0" err="1"/>
              <a:t>Гранослов</a:t>
            </a:r>
            <a:r>
              <a:rPr lang="uk-UA" dirty="0"/>
              <a:t>».</a:t>
            </a:r>
          </a:p>
          <a:p>
            <a:pPr algn="l"/>
            <a:r>
              <a:rPr lang="uk-UA" dirty="0"/>
              <a:t>1997 – член Асоціації українських письменників (АУП)2003 – Лауреат Шевченківської </a:t>
            </a:r>
            <a:r>
              <a:rPr lang="uk-UA" dirty="0" err="1"/>
              <a:t>премії.Від</a:t>
            </a:r>
            <a:r>
              <a:rPr lang="uk-UA" dirty="0"/>
              <a:t> 2011 — ведучий програми «Діалог» на телеканалі Культура.</a:t>
            </a:r>
          </a:p>
        </p:txBody>
      </p:sp>
    </p:spTree>
    <p:extLst>
      <p:ext uri="{BB962C8B-B14F-4D97-AF65-F5344CB8AC3E}">
        <p14:creationId xmlns:p14="http://schemas.microsoft.com/office/powerpoint/2010/main" val="2500003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EDA776-264D-4B9E-93D6-1D9552052DAE}"/>
              </a:ext>
            </a:extLst>
          </p:cNvPr>
          <p:cNvSpPr>
            <a:spLocks noGrp="1"/>
          </p:cNvSpPr>
          <p:nvPr>
            <p:ph type="title"/>
          </p:nvPr>
        </p:nvSpPr>
        <p:spPr/>
        <p:txBody>
          <a:bodyPr>
            <a:normAutofit/>
          </a:bodyPr>
          <a:lstStyle/>
          <a:p>
            <a:r>
              <a:rPr lang="ru-RU" dirty="0"/>
              <a:t>Василь </a:t>
            </a:r>
            <a:r>
              <a:rPr lang="ru-RU" dirty="0" err="1"/>
              <a:t>Герасим’юк</a:t>
            </a:r>
            <a:r>
              <a:rPr lang="ru-RU" dirty="0"/>
              <a:t> особисте </a:t>
            </a:r>
            <a:r>
              <a:rPr lang="ru-RU" dirty="0" err="1"/>
              <a:t>життя</a:t>
            </a:r>
            <a:endParaRPr lang="uk-UA" dirty="0"/>
          </a:p>
        </p:txBody>
      </p:sp>
      <p:sp>
        <p:nvSpPr>
          <p:cNvPr id="3" name="Місце для вмісту 2">
            <a:extLst>
              <a:ext uri="{FF2B5EF4-FFF2-40B4-BE49-F238E27FC236}">
                <a16:creationId xmlns:a16="http://schemas.microsoft.com/office/drawing/2014/main" id="{24394CC6-1456-4E04-95D2-5591AE9A8477}"/>
              </a:ext>
            </a:extLst>
          </p:cNvPr>
          <p:cNvSpPr>
            <a:spLocks noGrp="1"/>
          </p:cNvSpPr>
          <p:nvPr>
            <p:ph idx="1"/>
          </p:nvPr>
        </p:nvSpPr>
        <p:spPr/>
        <p:txBody>
          <a:bodyPr/>
          <a:lstStyle/>
          <a:p>
            <a:r>
              <a:rPr lang="ru-RU" dirty="0" err="1"/>
              <a:t>Живе</a:t>
            </a:r>
            <a:r>
              <a:rPr lang="ru-RU" dirty="0"/>
              <a:t> і </a:t>
            </a:r>
            <a:r>
              <a:rPr lang="ru-RU" dirty="0" err="1"/>
              <a:t>працює</a:t>
            </a:r>
            <a:r>
              <a:rPr lang="ru-RU" dirty="0"/>
              <a:t> в </a:t>
            </a:r>
            <a:r>
              <a:rPr lang="ru-RU" dirty="0" err="1"/>
              <a:t>Києві.Дружина</a:t>
            </a:r>
            <a:r>
              <a:rPr lang="ru-RU" dirty="0"/>
              <a:t> Галина – математик. Вони разом, </a:t>
            </a:r>
            <a:r>
              <a:rPr lang="ru-RU" dirty="0" err="1"/>
              <a:t>що</a:t>
            </a:r>
            <a:r>
              <a:rPr lang="ru-RU" dirty="0"/>
              <a:t> </a:t>
            </a:r>
            <a:r>
              <a:rPr lang="ru-RU" dirty="0" err="1"/>
              <a:t>зі</a:t>
            </a:r>
            <a:r>
              <a:rPr lang="ru-RU" dirty="0"/>
              <a:t> </a:t>
            </a:r>
            <a:r>
              <a:rPr lang="ru-RU" dirty="0" err="1"/>
              <a:t>студентських</a:t>
            </a:r>
            <a:r>
              <a:rPr lang="ru-RU" dirty="0"/>
              <a:t> </a:t>
            </a:r>
            <a:r>
              <a:rPr lang="ru-RU" dirty="0" err="1"/>
              <a:t>часів</a:t>
            </a:r>
            <a:r>
              <a:rPr lang="ru-RU" dirty="0"/>
              <a:t>.  </a:t>
            </a:r>
            <a:r>
              <a:rPr lang="ru-RU" dirty="0" err="1"/>
              <a:t>Донька</a:t>
            </a:r>
            <a:r>
              <a:rPr lang="ru-RU" dirty="0"/>
              <a:t> </a:t>
            </a:r>
            <a:r>
              <a:rPr lang="ru-RU" dirty="0" err="1"/>
              <a:t>Олена</a:t>
            </a:r>
            <a:r>
              <a:rPr lang="ru-RU" dirty="0"/>
              <a:t> – </a:t>
            </a:r>
            <a:r>
              <a:rPr lang="ru-RU" dirty="0" err="1"/>
              <a:t>поетка</a:t>
            </a:r>
            <a:r>
              <a:rPr lang="ru-RU" dirty="0"/>
              <a:t>.</a:t>
            </a:r>
            <a:endParaRPr lang="uk-UA" dirty="0"/>
          </a:p>
        </p:txBody>
      </p:sp>
    </p:spTree>
    <p:extLst>
      <p:ext uri="{BB962C8B-B14F-4D97-AF65-F5344CB8AC3E}">
        <p14:creationId xmlns:p14="http://schemas.microsoft.com/office/powerpoint/2010/main" val="1590389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F53DE1-EF4B-460C-AA77-223F14317CE2}"/>
              </a:ext>
            </a:extLst>
          </p:cNvPr>
          <p:cNvSpPr>
            <a:spLocks noGrp="1"/>
          </p:cNvSpPr>
          <p:nvPr>
            <p:ph type="title"/>
          </p:nvPr>
        </p:nvSpPr>
        <p:spPr/>
        <p:txBody>
          <a:bodyPr/>
          <a:lstStyle/>
          <a:p>
            <a:r>
              <a:rPr lang="uk-UA" dirty="0"/>
              <a:t>Творча діяльність</a:t>
            </a:r>
          </a:p>
        </p:txBody>
      </p:sp>
      <p:sp>
        <p:nvSpPr>
          <p:cNvPr id="4" name="Rectangle 1">
            <a:extLst>
              <a:ext uri="{FF2B5EF4-FFF2-40B4-BE49-F238E27FC236}">
                <a16:creationId xmlns:a16="http://schemas.microsoft.com/office/drawing/2014/main" id="{42566C63-DBC6-4BF8-9641-368F624A0016}"/>
              </a:ext>
            </a:extLst>
          </p:cNvPr>
          <p:cNvSpPr>
            <a:spLocks noGrp="1" noChangeArrowheads="1"/>
          </p:cNvSpPr>
          <p:nvPr>
            <p:ph idx="1"/>
          </p:nvPr>
        </p:nvSpPr>
        <p:spPr bwMode="auto">
          <a:xfrm>
            <a:off x="677334" y="3962476"/>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B2495D00-B12C-470D-A90C-888D29FC4C86}"/>
              </a:ext>
            </a:extLst>
          </p:cNvPr>
          <p:cNvSpPr txBox="1"/>
          <p:nvPr/>
        </p:nvSpPr>
        <p:spPr>
          <a:xfrm>
            <a:off x="326571" y="1347107"/>
            <a:ext cx="8821510" cy="5355312"/>
          </a:xfrm>
          <a:prstGeom prst="rect">
            <a:avLst/>
          </a:prstGeom>
          <a:noFill/>
        </p:spPr>
        <p:txBody>
          <a:bodyPr wrap="square">
            <a:spAutoFit/>
          </a:bodyPr>
          <a:lstStyle/>
          <a:p>
            <a:r>
              <a:rPr lang="uk-UA" b="0" i="0" dirty="0">
                <a:solidFill>
                  <a:srgbClr val="343434"/>
                </a:solidFill>
                <a:effectLst/>
                <a:latin typeface="Montserrat" panose="00000500000000000000" pitchFamily="2" charset="-52"/>
              </a:rPr>
              <a:t>Писати вірші Василь Герасим’юк почав ще навчаючись в початкових класах. У 1972 році, коли був шестикласником, зустрівся у Косові з редактором районної газети «Радянська Гуцульщина» Олександром Бартошом і показав йому свої вірші. Вони сподобалися Бартошу і добірка поезій юного автора була надрукована у газеті. Саме того ж року вірші Василя надрукували журнали «Дніпро» і «Ранок».</a:t>
            </a:r>
          </a:p>
          <a:p>
            <a:endParaRPr lang="uk-UA" b="0" i="0" dirty="0">
              <a:solidFill>
                <a:srgbClr val="343434"/>
              </a:solidFill>
              <a:effectLst/>
              <a:latin typeface="Montserrat" panose="00000500000000000000" pitchFamily="2" charset="-52"/>
            </a:endParaRPr>
          </a:p>
          <a:p>
            <a:pPr algn="l" fontAlgn="base"/>
            <a:r>
              <a:rPr lang="uk-UA" b="0" i="0" dirty="0">
                <a:effectLst/>
                <a:latin typeface="Montserrat" panose="00000500000000000000" pitchFamily="2" charset="-52"/>
              </a:rPr>
              <a:t>Від перших віршів до першої поетичної збірки «Смереки», яка вийшла в Києві у 1982 році, поет формувався десять років і прийшов у літературу уже сформованим поетом. Він зробив власне </a:t>
            </a:r>
            <a:r>
              <a:rPr lang="uk-UA" b="0" i="0" dirty="0" err="1">
                <a:effectLst/>
                <a:latin typeface="Montserrat" panose="00000500000000000000" pitchFamily="2" charset="-52"/>
              </a:rPr>
              <a:t>першовідкриття</a:t>
            </a:r>
            <a:r>
              <a:rPr lang="uk-UA" b="0" i="0" dirty="0">
                <a:effectLst/>
                <a:latin typeface="Montserrat" panose="00000500000000000000" pitchFamily="2" charset="-52"/>
              </a:rPr>
              <a:t> Карпат як світу особливого співжиття людини й природи. Хоча показ природи гуцульського краю та колорит національних звичаїв був традиційним у багатьох письменників, у Герасим’юка він набував особливого локального патріотизму.  Дебютуючи у літературі збіркою «Смереки», він передрікав: </a:t>
            </a:r>
            <a:r>
              <a:rPr lang="uk-UA" b="0" i="1" dirty="0">
                <a:effectLst/>
                <a:latin typeface="Montserrat" panose="00000500000000000000" pitchFamily="2" charset="-52"/>
              </a:rPr>
              <a:t>«Я напишу такі вірші, у яких кожна </a:t>
            </a:r>
            <a:r>
              <a:rPr lang="uk-UA" b="0" i="1" dirty="0" err="1">
                <a:effectLst/>
                <a:latin typeface="Montserrat" panose="00000500000000000000" pitchFamily="2" charset="-52"/>
              </a:rPr>
              <a:t>відчімхана</a:t>
            </a:r>
            <a:r>
              <a:rPr lang="uk-UA" b="0" i="1" dirty="0">
                <a:effectLst/>
                <a:latin typeface="Montserrat" panose="00000500000000000000" pitchFamily="2" charset="-52"/>
              </a:rPr>
              <a:t> галузка повториться, наче крик у горах».</a:t>
            </a:r>
            <a:endParaRPr lang="uk-UA" b="0" i="0" dirty="0">
              <a:effectLst/>
              <a:latin typeface="Montserrat" panose="00000500000000000000" pitchFamily="2" charset="-52"/>
            </a:endParaRPr>
          </a:p>
          <a:p>
            <a:br>
              <a:rPr lang="uk-UA" dirty="0"/>
            </a:br>
            <a:endParaRPr lang="uk-UA" dirty="0"/>
          </a:p>
        </p:txBody>
      </p:sp>
    </p:spTree>
    <p:extLst>
      <p:ext uri="{BB962C8B-B14F-4D97-AF65-F5344CB8AC3E}">
        <p14:creationId xmlns:p14="http://schemas.microsoft.com/office/powerpoint/2010/main" val="2491289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25C1DC-3E48-4E76-BA67-83A1F4B22BE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184F023-AC7A-4C34-A71A-3C48D822A5AF}"/>
              </a:ext>
            </a:extLst>
          </p:cNvPr>
          <p:cNvSpPr>
            <a:spLocks noGrp="1"/>
          </p:cNvSpPr>
          <p:nvPr>
            <p:ph idx="1"/>
          </p:nvPr>
        </p:nvSpPr>
        <p:spPr/>
        <p:txBody>
          <a:bodyPr>
            <a:normAutofit fontScale="92500" lnSpcReduction="10000"/>
          </a:bodyPr>
          <a:lstStyle/>
          <a:p>
            <a:pPr algn="l" fontAlgn="base"/>
            <a:r>
              <a:rPr lang="uk-UA" b="0" i="0" dirty="0">
                <a:effectLst/>
                <a:latin typeface="Montserrat" panose="00000500000000000000" pitchFamily="2" charset="-52"/>
              </a:rPr>
              <a:t>У багатьох поезіях Герасим’юка відчуваються біблійні мотиви. Його вірші нерідко мають кілька прочитань, глибинні смислові пласти іноді асоціативного характеру. Вони просякнуті древнім полонинським духом, культурою та історією, символами. Часто їх легше відчути, ніж зрозуміти. Як, наприклад, у вірші «Чоловічий танець», у якому образ «аркану», «зчеплених рук», «чоловічого кола» пронизує всю поезію. Читач розуміє, що йдеться не лише про ритуальний гуцульський танець – посвяту юнака в легені, мова йде про єднання в братерстві, відчуття ваги чоловічих обов’язків та відповідальності, чоловічу дружбу, людське життя в цілому. А коли в кінці вірша Василь Герасим’юк вводить образ Христа, то виявляється, що буття визначається «хрестом за </a:t>
            </a:r>
            <a:r>
              <a:rPr lang="uk-UA" b="0" i="0" dirty="0" err="1">
                <a:effectLst/>
                <a:latin typeface="Montserrat" panose="00000500000000000000" pitchFamily="2" charset="-52"/>
              </a:rPr>
              <a:t>плечима</a:t>
            </a:r>
            <a:r>
              <a:rPr lang="uk-UA" b="0" i="0" dirty="0">
                <a:effectLst/>
                <a:latin typeface="Montserrat" panose="00000500000000000000" pitchFamily="2" charset="-52"/>
              </a:rPr>
              <a:t>», який несе Месія до місця своєї страти.</a:t>
            </a:r>
          </a:p>
          <a:p>
            <a:br>
              <a:rPr lang="uk-UA" dirty="0"/>
            </a:br>
            <a:endParaRPr lang="uk-UA" dirty="0"/>
          </a:p>
        </p:txBody>
      </p:sp>
    </p:spTree>
    <p:extLst>
      <p:ext uri="{BB962C8B-B14F-4D97-AF65-F5344CB8AC3E}">
        <p14:creationId xmlns:p14="http://schemas.microsoft.com/office/powerpoint/2010/main" val="226979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169D4C-4EEC-4A69-BCD2-4945F0389F36}"/>
              </a:ext>
            </a:extLst>
          </p:cNvPr>
          <p:cNvSpPr>
            <a:spLocks noGrp="1"/>
          </p:cNvSpPr>
          <p:nvPr>
            <p:ph type="title"/>
          </p:nvPr>
        </p:nvSpPr>
        <p:spPr/>
        <p:txBody>
          <a:bodyPr/>
          <a:lstStyle/>
          <a:p>
            <a:r>
              <a:rPr lang="uk-UA" dirty="0"/>
              <a:t>Збірки</a:t>
            </a:r>
          </a:p>
        </p:txBody>
      </p:sp>
      <p:sp>
        <p:nvSpPr>
          <p:cNvPr id="3" name="Місце для вмісту 2">
            <a:extLst>
              <a:ext uri="{FF2B5EF4-FFF2-40B4-BE49-F238E27FC236}">
                <a16:creationId xmlns:a16="http://schemas.microsoft.com/office/drawing/2014/main" id="{EDA92A4C-A72D-478D-B2E0-7DAF85AF3D2F}"/>
              </a:ext>
            </a:extLst>
          </p:cNvPr>
          <p:cNvSpPr>
            <a:spLocks noGrp="1"/>
          </p:cNvSpPr>
          <p:nvPr>
            <p:ph idx="1"/>
          </p:nvPr>
        </p:nvSpPr>
        <p:spPr/>
        <p:txBody>
          <a:bodyPr>
            <a:normAutofit fontScale="85000" lnSpcReduction="20000"/>
          </a:bodyPr>
          <a:lstStyle/>
          <a:p>
            <a:r>
              <a:rPr lang="uk-UA" dirty="0"/>
              <a:t>«Смереки» (1982) — перша поетична збірка, у якій він чинив власне </a:t>
            </a:r>
            <a:r>
              <a:rPr lang="uk-UA" dirty="0" err="1"/>
              <a:t>першовідкриття</a:t>
            </a:r>
            <a:r>
              <a:rPr lang="uk-UA" dirty="0"/>
              <a:t> Карпат як світу особливого співжиття природи й людини; інтимізацію цього світу.</a:t>
            </a:r>
          </a:p>
          <a:p>
            <a:r>
              <a:rPr lang="uk-UA" dirty="0"/>
              <a:t>«Потоки» (1986). Назва збірки не довільна: потоки — одна з тих стихій, що творять величний, грізний і очисний космос Карпат («високі потоки» — символ і нещадної, і життєдайної плинності й безупинності, </a:t>
            </a:r>
            <a:r>
              <a:rPr lang="uk-UA" dirty="0" err="1"/>
              <a:t>неминущості</a:t>
            </a:r>
            <a:r>
              <a:rPr lang="uk-UA" dirty="0"/>
              <a:t> минущого).</a:t>
            </a:r>
          </a:p>
          <a:p>
            <a:r>
              <a:rPr lang="uk-UA" dirty="0"/>
              <a:t>«</a:t>
            </a:r>
            <a:r>
              <a:rPr lang="uk-UA" dirty="0" err="1"/>
              <a:t>Космацький</a:t>
            </a:r>
            <a:r>
              <a:rPr lang="uk-UA" dirty="0"/>
              <a:t> </a:t>
            </a:r>
            <a:r>
              <a:rPr lang="uk-UA" dirty="0" err="1"/>
              <a:t>узір</a:t>
            </a:r>
            <a:r>
              <a:rPr lang="uk-UA" dirty="0"/>
              <a:t>» (1989). У ній знайшло вихід і те, що нагромаджувалося в душі, планувалося раніше, відлунюючи розкиданими в просторі голосами,— і те, що визрівало в атмосфері суспільного піднесення 80-х.</a:t>
            </a:r>
          </a:p>
          <a:p>
            <a:r>
              <a:rPr lang="uk-UA" dirty="0"/>
              <a:t>«Діти </a:t>
            </a:r>
            <a:r>
              <a:rPr lang="uk-UA" dirty="0" err="1"/>
              <a:t>трепети</a:t>
            </a:r>
            <a:r>
              <a:rPr lang="uk-UA" dirty="0"/>
              <a:t>» (1991) — найдраматичніша збірка у творчій спадщині В. Герасим’юка минулого десятиліття. До неї ввійшли вірші, писані переважно в період піднесення національно-демократичного руху, коли складалися об’єктивні й суб’єктивні передумови для здобуття омріяної державної незалежності України.</a:t>
            </a:r>
          </a:p>
          <a:p>
            <a:r>
              <a:rPr lang="uk-UA" dirty="0"/>
              <a:t>«Осінні пси Карпат» (1999) — своєрідний підсумок творчого шляху поета. Збірка мала підзаголовок «Із лірики 80-х», хоча містила дещо із 90-х.</a:t>
            </a:r>
          </a:p>
          <a:p>
            <a:r>
              <a:rPr lang="uk-UA" dirty="0"/>
              <a:t>«Серпень за старим стилем» (2000) — своєрідне доповнення до «Дітей </a:t>
            </a:r>
            <a:r>
              <a:rPr lang="uk-UA" dirty="0" err="1"/>
              <a:t>трепети</a:t>
            </a:r>
            <a:r>
              <a:rPr lang="uk-UA" dirty="0"/>
              <a:t>», як повернення до себе молодшого.</a:t>
            </a:r>
          </a:p>
        </p:txBody>
      </p:sp>
    </p:spTree>
    <p:extLst>
      <p:ext uri="{BB962C8B-B14F-4D97-AF65-F5344CB8AC3E}">
        <p14:creationId xmlns:p14="http://schemas.microsoft.com/office/powerpoint/2010/main" val="3168070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E0D91C-C7CD-4C74-AE6C-E156A3E4CF1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AB6CC75-CC2F-4F25-83C2-54EAC2203D5E}"/>
              </a:ext>
            </a:extLst>
          </p:cNvPr>
          <p:cNvSpPr>
            <a:spLocks noGrp="1"/>
          </p:cNvSpPr>
          <p:nvPr>
            <p:ph idx="1"/>
          </p:nvPr>
        </p:nvSpPr>
        <p:spPr/>
        <p:txBody>
          <a:bodyPr/>
          <a:lstStyle/>
          <a:p>
            <a:r>
              <a:rPr lang="uk-UA" dirty="0"/>
              <a:t>«Поет у повітрі» (2002) — вершина свого самовираження поета — його свободи. За цю збірку В. Герасим’юк одержав національну премію України ім. Т. Шевченка.</a:t>
            </a:r>
          </a:p>
          <a:p>
            <a:r>
              <a:rPr lang="uk-UA" dirty="0"/>
              <a:t>«Була така земля» (2003) — назву до цієї збірки взято із вже раніше створеної — «Потоки», нове зібрання твору дещо розширено: Як утрату не лише традиційних уявлень, а й самого світу, що ці уявлення породжував.</a:t>
            </a:r>
          </a:p>
          <a:p>
            <a:r>
              <a:rPr lang="uk-UA" dirty="0"/>
              <a:t>«Папороть» (2006) — ця книжка складається з двох розділів. Перший — «Суха різьба» — поезій останнього часу. До другого — «Чорні хлопці» — увійшли окремі твори і фрагменти з написаного переважно в останній чверті минулого століття. У збірці органічно поєднані нові твори і краще з доробку митця, що давно стало невід’ємною частиною сучасної української поезії.</a:t>
            </a:r>
          </a:p>
        </p:txBody>
      </p:sp>
    </p:spTree>
    <p:extLst>
      <p:ext uri="{BB962C8B-B14F-4D97-AF65-F5344CB8AC3E}">
        <p14:creationId xmlns:p14="http://schemas.microsoft.com/office/powerpoint/2010/main" val="404997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40F64E-E511-4572-89F7-B2A41891A79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0F8F92F-3F8B-4429-A813-907C45564E80}"/>
              </a:ext>
            </a:extLst>
          </p:cNvPr>
          <p:cNvSpPr>
            <a:spLocks noGrp="1"/>
          </p:cNvSpPr>
          <p:nvPr>
            <p:ph idx="1"/>
          </p:nvPr>
        </p:nvSpPr>
        <p:spPr/>
        <p:txBody>
          <a:bodyPr/>
          <a:lstStyle/>
          <a:p>
            <a:endParaRPr lang="uk-UA"/>
          </a:p>
        </p:txBody>
      </p:sp>
    </p:spTree>
    <p:extLst>
      <p:ext uri="{BB962C8B-B14F-4D97-AF65-F5344CB8AC3E}">
        <p14:creationId xmlns:p14="http://schemas.microsoft.com/office/powerpoint/2010/main" val="1335977612"/>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TotalTime>
  <Words>925</Words>
  <Application>Microsoft Office PowerPoint</Application>
  <PresentationFormat>Широкий екран</PresentationFormat>
  <Paragraphs>33</Paragraphs>
  <Slides>9</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9</vt:i4>
      </vt:variant>
    </vt:vector>
  </HeadingPairs>
  <TitlesOfParts>
    <vt:vector size="14" baseType="lpstr">
      <vt:lpstr>Arial</vt:lpstr>
      <vt:lpstr>Montserrat</vt:lpstr>
      <vt:lpstr>Trebuchet MS</vt:lpstr>
      <vt:lpstr>Wingdings 3</vt:lpstr>
      <vt:lpstr>Грань</vt:lpstr>
      <vt:lpstr>Підготувала учениця 8 класу Сопілко Вікторія</vt:lpstr>
      <vt:lpstr>Біографія</vt:lpstr>
      <vt:lpstr>Презентація PowerPoint</vt:lpstr>
      <vt:lpstr>Василь Герасим’юк особисте життя</vt:lpstr>
      <vt:lpstr>Творча діяльність</vt:lpstr>
      <vt:lpstr>Презентація PowerPoint</vt:lpstr>
      <vt:lpstr>Збірки</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Підготувала учениця 8 класу Сопілко Вікторія</dc:title>
  <dc:creator>380689142208</dc:creator>
  <cp:lastModifiedBy>380689142208</cp:lastModifiedBy>
  <cp:revision>4</cp:revision>
  <dcterms:created xsi:type="dcterms:W3CDTF">2025-01-16T19:40:59Z</dcterms:created>
  <dcterms:modified xsi:type="dcterms:W3CDTF">2025-01-16T20:09:24Z</dcterms:modified>
</cp:coreProperties>
</file>