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1DDA-F224-46E3-9C77-9C9D5152ED15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06AA1-7184-4D39-8195-56686B23F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018139-D1B5-41A2-B70D-C792EB14A849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2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77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729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90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624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917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787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787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34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83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5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9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96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951" y="159465"/>
            <a:ext cx="1184987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ПРЕЗЕНТАЦІЯ</a:t>
            </a: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 логопеда-дефектолога ГАНЖІ </a:t>
            </a:r>
            <a:r>
              <a:rPr lang="ru-RU" sz="4000" b="1" dirty="0" err="1" smtClean="0">
                <a:solidFill>
                  <a:srgbClr val="C00000"/>
                </a:solidFill>
              </a:rPr>
              <a:t>Наталії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Степанівни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endParaRPr lang="ru-RU" sz="3600" dirty="0" smtClean="0"/>
          </a:p>
          <a:p>
            <a:pPr algn="r">
              <a:spcBef>
                <a:spcPts val="0"/>
              </a:spcBef>
            </a:pPr>
            <a:r>
              <a:rPr lang="ru-RU" sz="2400" b="1" dirty="0" err="1" smtClean="0">
                <a:solidFill>
                  <a:srgbClr val="7030A0"/>
                </a:solidFill>
              </a:rPr>
              <a:t>Лисянський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ліцей</a:t>
            </a:r>
            <a:r>
              <a:rPr lang="ru-RU" sz="2400" b="1" dirty="0" smtClean="0">
                <a:solidFill>
                  <a:srgbClr val="7030A0"/>
                </a:solidFill>
              </a:rPr>
              <a:t> №2 </a:t>
            </a:r>
            <a:r>
              <a:rPr lang="ru-RU" sz="2400" b="1" dirty="0" err="1" smtClean="0">
                <a:solidFill>
                  <a:srgbClr val="7030A0"/>
                </a:solidFill>
              </a:rPr>
              <a:t>Черкаської</a:t>
            </a:r>
            <a:r>
              <a:rPr lang="ru-RU" sz="2400" b="1" dirty="0" smtClean="0">
                <a:solidFill>
                  <a:srgbClr val="7030A0"/>
                </a:solidFill>
              </a:rPr>
              <a:t> обл</a:t>
            </a:r>
            <a:r>
              <a:rPr lang="ru-RU" sz="2400" dirty="0" smtClean="0"/>
              <a:t>.</a:t>
            </a:r>
          </a:p>
          <a:p>
            <a:pPr algn="r">
              <a:spcBef>
                <a:spcPts val="0"/>
              </a:spcBef>
            </a:pPr>
            <a:endParaRPr lang="ru-RU" sz="2400" dirty="0" smtClean="0"/>
          </a:p>
          <a:p>
            <a:pPr algn="r">
              <a:spcBef>
                <a:spcPts val="0"/>
              </a:spcBef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r">
              <a:spcBef>
                <a:spcPts val="0"/>
              </a:spcBef>
            </a:pPr>
            <a:endParaRPr lang="ru-RU" sz="2400" b="1" dirty="0">
              <a:solidFill>
                <a:srgbClr val="7030A0"/>
              </a:solidFill>
            </a:endParaRPr>
          </a:p>
          <a:p>
            <a:pPr algn="r">
              <a:spcBef>
                <a:spcPts val="0"/>
              </a:spcBef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b="1" dirty="0" err="1" smtClean="0">
                <a:solidFill>
                  <a:srgbClr val="7030A0"/>
                </a:solidFill>
              </a:rPr>
              <a:t>Освіта</a:t>
            </a:r>
            <a:r>
              <a:rPr lang="ru-RU" sz="2400" b="1" dirty="0" smtClean="0">
                <a:solidFill>
                  <a:srgbClr val="7030A0"/>
                </a:solidFill>
              </a:rPr>
              <a:t>:  </a:t>
            </a:r>
            <a:r>
              <a:rPr lang="ru-RU" sz="2800" b="1" dirty="0" smtClean="0">
                <a:solidFill>
                  <a:srgbClr val="7030A0"/>
                </a:solidFill>
              </a:rPr>
              <a:t>Логопед. </a:t>
            </a:r>
            <a:r>
              <a:rPr lang="ru-RU" sz="2800" b="1" dirty="0" err="1" smtClean="0">
                <a:solidFill>
                  <a:srgbClr val="7030A0"/>
                </a:solidFill>
              </a:rPr>
              <a:t>Вчитель</a:t>
            </a:r>
            <a:r>
              <a:rPr lang="ru-RU" sz="2800" b="1" dirty="0" smtClean="0">
                <a:solidFill>
                  <a:srgbClr val="7030A0"/>
                </a:solidFill>
              </a:rPr>
              <a:t>-дефектолог. </a:t>
            </a:r>
          </a:p>
          <a:p>
            <a:pPr algn="r">
              <a:spcBef>
                <a:spcPts val="0"/>
              </a:spcBef>
            </a:pPr>
            <a:r>
              <a:rPr lang="ru-RU" sz="2800" b="1" dirty="0" err="1" smtClean="0">
                <a:solidFill>
                  <a:srgbClr val="7030A0"/>
                </a:solidFill>
              </a:rPr>
              <a:t>Фахівець</a:t>
            </a:r>
            <a:r>
              <a:rPr lang="ru-RU" sz="2800" b="1" dirty="0" smtClean="0">
                <a:solidFill>
                  <a:srgbClr val="7030A0"/>
                </a:solidFill>
              </a:rPr>
              <a:t> ІРЦ. </a:t>
            </a:r>
            <a:r>
              <a:rPr lang="ru-RU" sz="2000" b="1" dirty="0" smtClean="0">
                <a:solidFill>
                  <a:srgbClr val="7030A0"/>
                </a:solidFill>
              </a:rPr>
              <a:t>Стаж </a:t>
            </a:r>
            <a:r>
              <a:rPr lang="ru-RU" sz="2000" b="1" dirty="0" err="1" smtClean="0">
                <a:solidFill>
                  <a:srgbClr val="7030A0"/>
                </a:solidFill>
              </a:rPr>
              <a:t>роботи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: 4 р.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3200" b="1" i="1" dirty="0" err="1" smtClean="0">
                <a:solidFill>
                  <a:srgbClr val="7030A0"/>
                </a:solidFill>
              </a:rPr>
              <a:t>Напрямок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роботи</a:t>
            </a:r>
            <a:r>
              <a:rPr lang="ru-RU" sz="3600" b="1" i="1" dirty="0" smtClean="0">
                <a:solidFill>
                  <a:srgbClr val="7030A0"/>
                </a:solidFill>
              </a:rPr>
              <a:t>: 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Логопедичний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супровід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осіб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особливими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освітніми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потребами в 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інклюзивному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</a:rPr>
              <a:t>середовищі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803659"/>
            <a:ext cx="3452327" cy="27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9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424" y="625151"/>
            <a:ext cx="10431625" cy="571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7030A0"/>
                </a:solidFill>
              </a:rPr>
              <a:t>Основними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завданнями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корекційно-розвиткових</a:t>
            </a:r>
            <a:r>
              <a:rPr lang="ru-RU" sz="2800" b="1" dirty="0">
                <a:solidFill>
                  <a:srgbClr val="7030A0"/>
                </a:solidFill>
              </a:rPr>
              <a:t> занять </a:t>
            </a:r>
            <a:r>
              <a:rPr lang="ru-RU" sz="2800" b="1" dirty="0" smtClean="0">
                <a:solidFill>
                  <a:srgbClr val="7030A0"/>
                </a:solidFill>
              </a:rPr>
              <a:t>є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</a:p>
          <a:p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 smtClean="0"/>
              <a:t>рівня</a:t>
            </a:r>
            <a:r>
              <a:rPr lang="ru-RU" dirty="0"/>
              <a:t> </a:t>
            </a:r>
            <a:r>
              <a:rPr lang="ru-RU" dirty="0" err="1" smtClean="0"/>
              <a:t>порушень</a:t>
            </a:r>
            <a:r>
              <a:rPr lang="ru-RU" dirty="0" smtClean="0"/>
              <a:t> </a:t>
            </a:r>
            <a:r>
              <a:rPr lang="ru-RU" dirty="0" err="1" smtClean="0"/>
              <a:t>психофізичного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з </a:t>
            </a:r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освітніми</a:t>
            </a:r>
            <a:r>
              <a:rPr lang="ru-RU" dirty="0" smtClean="0"/>
              <a:t> потребами, в тому </a:t>
            </a:r>
            <a:r>
              <a:rPr lang="ru-RU" dirty="0" err="1" smtClean="0"/>
              <a:t>числі</a:t>
            </a:r>
            <a:r>
              <a:rPr lang="ru-RU" dirty="0" smtClean="0"/>
              <a:t> й </a:t>
            </a:r>
            <a:r>
              <a:rPr lang="ru-RU" dirty="0" err="1" smtClean="0"/>
              <a:t>мовленнєвих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з опорою на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збережені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мовленнєвої</a:t>
            </a:r>
            <a:r>
              <a:rPr lang="ru-RU" dirty="0"/>
              <a:t> та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 smtClean="0"/>
              <a:t>діяльностей</a:t>
            </a:r>
            <a:r>
              <a:rPr lang="ru-RU" dirty="0"/>
              <a:t> (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0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імпресивного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мовлення.    Розвиток комунікативних навичок.  Розвиток дрібної моторики та рухової активності артикуляційного 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апарату.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Уточнення, розширення і активізація словника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Корекція </a:t>
            </a:r>
            <a:r>
              <a:rPr lang="uk-UA" sz="2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 </a:t>
            </a:r>
            <a:r>
              <a:rPr lang="uk-UA" sz="20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вцілому</a:t>
            </a:r>
            <a:r>
              <a:rPr lang="uk-UA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 smtClean="0"/>
              <a:t>проявів</a:t>
            </a:r>
            <a:r>
              <a:rPr lang="ru-RU" dirty="0" smtClean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мовленнєвого</a:t>
            </a:r>
            <a:r>
              <a:rPr lang="ru-RU" dirty="0"/>
              <a:t> (</a:t>
            </a:r>
            <a:r>
              <a:rPr lang="ru-RU" dirty="0" err="1"/>
              <a:t>дисграфії</a:t>
            </a:r>
            <a:r>
              <a:rPr lang="ru-RU" dirty="0"/>
              <a:t>, </a:t>
            </a:r>
            <a:r>
              <a:rPr lang="ru-RU" dirty="0" err="1"/>
              <a:t>дизорфографії</a:t>
            </a:r>
            <a:r>
              <a:rPr lang="ru-RU" dirty="0"/>
              <a:t> та </a:t>
            </a:r>
            <a:r>
              <a:rPr lang="ru-RU" dirty="0" err="1"/>
              <a:t>дислексії</a:t>
            </a:r>
            <a:r>
              <a:rPr lang="ru-RU" dirty="0"/>
              <a:t>) та </a:t>
            </a:r>
            <a:r>
              <a:rPr lang="ru-RU" dirty="0" err="1"/>
              <a:t>пізнавального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сферах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, мети та </a:t>
            </a:r>
            <a:r>
              <a:rPr lang="ru-RU" dirty="0" err="1"/>
              <a:t>соціальних</a:t>
            </a:r>
            <a:r>
              <a:rPr lang="ru-RU" dirty="0"/>
              <a:t> норм </a:t>
            </a:r>
            <a:r>
              <a:rPr lang="ru-RU" dirty="0" err="1"/>
              <a:t>поведінки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17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03" y="410547"/>
            <a:ext cx="11055218" cy="57476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Корекційно-розвиткові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заняття</a:t>
            </a:r>
            <a:r>
              <a:rPr lang="ru-RU" sz="2800" b="1" dirty="0" smtClean="0">
                <a:solidFill>
                  <a:srgbClr val="FF0000"/>
                </a:solidFill>
              </a:rPr>
              <a:t> з </a:t>
            </a:r>
            <a:r>
              <a:rPr lang="ru-RU" sz="2800" b="1" dirty="0" err="1" smtClean="0">
                <a:solidFill>
                  <a:srgbClr val="FF0000"/>
                </a:solidFill>
              </a:rPr>
              <a:t>дітьми</a:t>
            </a:r>
            <a:r>
              <a:rPr lang="ru-RU" sz="2800" b="1" dirty="0" smtClean="0">
                <a:solidFill>
                  <a:srgbClr val="FF0000"/>
                </a:solidFill>
              </a:rPr>
              <a:t> з ТПМ:</a:t>
            </a:r>
          </a:p>
          <a:p>
            <a:pPr algn="ctr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дрібної моторики та рухової активності артикуляційного апарату</a:t>
            </a:r>
          </a:p>
          <a:p>
            <a:pPr algn="ctr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фонетичної сторони мовлення.</a:t>
            </a:r>
          </a:p>
          <a:p>
            <a:pPr algn="ctr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фонематичного слуху та сприймання.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65" name="Picture 17" descr="Логопедическая копилочка: Артикуляционная гимнастика для сонорных звуков |  Speech therapy tools, Language therapy, Speech language thera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09" y="2564577"/>
            <a:ext cx="4289682" cy="30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Презентація до логопедичного заняття КВК на тему &quot;Диференціація звуків С-Ш.  Лексична тема &quot;Зима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9364" y="2480228"/>
            <a:ext cx="3076089" cy="23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Презентація &quot;Альбом ігор для розвитку фонематичних процесів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891" y="3046763"/>
            <a:ext cx="4434117" cy="33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1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80" y="102637"/>
            <a:ext cx="10636898" cy="1698171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Корекційно-розвиткові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заняття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дітьми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інтелектуальними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порушеннями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2" y="1485527"/>
            <a:ext cx="3694923" cy="2771193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2" y="3183698"/>
            <a:ext cx="3788042" cy="3185743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4"/>
          <a:srcRect l="4350" t="12540" r="3917" b="4862"/>
          <a:stretch/>
        </p:blipFill>
        <p:spPr>
          <a:xfrm>
            <a:off x="1055210" y="1718461"/>
            <a:ext cx="5829933" cy="409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6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1053" y="718458"/>
            <a:ext cx="10375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Арт–терапія з елементами </a:t>
            </a:r>
            <a:r>
              <a:rPr lang="uk-UA" sz="2400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нейромоделювання</a:t>
            </a:r>
            <a:r>
              <a:rPr lang="uk-UA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заняттях з логопедичної корекції з дітьми з особливими освітніми потребами</a:t>
            </a:r>
            <a:endParaRPr lang="ru-RU" sz="2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3555" y="1810138"/>
            <a:ext cx="6327709" cy="4553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ІЗОТЕРАПІЯ є </a:t>
            </a:r>
            <a:r>
              <a:rPr lang="uk-UA" sz="2000" b="1" dirty="0">
                <a:solidFill>
                  <a:srgbClr val="00B050"/>
                </a:solidFill>
              </a:rPr>
              <a:t>одним з найбільш популярних і ефективних методів арт-терапії. Вона полягає в використанні образотворчого мистецтва (найчастіше це </a:t>
            </a:r>
            <a:r>
              <a:rPr lang="uk-UA" sz="2000" b="1" dirty="0" smtClean="0">
                <a:solidFill>
                  <a:srgbClr val="00B050"/>
                </a:solidFill>
              </a:rPr>
              <a:t>–малювання) </a:t>
            </a:r>
            <a:r>
              <a:rPr lang="uk-UA" sz="2000" b="1" dirty="0">
                <a:solidFill>
                  <a:srgbClr val="00B050"/>
                </a:solidFill>
              </a:rPr>
              <a:t>в якості корекції </a:t>
            </a:r>
            <a:r>
              <a:rPr lang="uk-UA" sz="2000" b="1" dirty="0" smtClean="0">
                <a:solidFill>
                  <a:srgbClr val="00B050"/>
                </a:solidFill>
              </a:rPr>
              <a:t>психофізичних порушень.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rgbClr val="00B050"/>
                </a:solidFill>
              </a:rPr>
              <a:t> ПЛАСТИЛІНОГРАФІЯ спряє </a:t>
            </a:r>
            <a:r>
              <a:rPr lang="uk-UA" sz="2000" b="1" dirty="0">
                <a:solidFill>
                  <a:srgbClr val="00B050"/>
                </a:solidFill>
              </a:rPr>
              <a:t>розвитку таких психічних </a:t>
            </a:r>
            <a:r>
              <a:rPr lang="uk-UA" sz="2000" b="1" dirty="0" smtClean="0">
                <a:solidFill>
                  <a:srgbClr val="00B050"/>
                </a:solidFill>
              </a:rPr>
              <a:t>процесів як </a:t>
            </a:r>
            <a:r>
              <a:rPr lang="uk-UA" sz="2000" b="1" dirty="0">
                <a:solidFill>
                  <a:srgbClr val="00B050"/>
                </a:solidFill>
              </a:rPr>
              <a:t>увага, пам'ять, мислення, сприйняття, </a:t>
            </a:r>
            <a:r>
              <a:rPr lang="uk-UA" sz="2000" b="1" dirty="0" smtClean="0">
                <a:solidFill>
                  <a:srgbClr val="00B050"/>
                </a:solidFill>
              </a:rPr>
              <a:t>просторова орієнтація, </a:t>
            </a:r>
            <a:r>
              <a:rPr lang="uk-UA" sz="2000" b="1" dirty="0" err="1" smtClean="0">
                <a:solidFill>
                  <a:srgbClr val="00B050"/>
                </a:solidFill>
              </a:rPr>
              <a:t>сенсомоторна</a:t>
            </a:r>
            <a:r>
              <a:rPr lang="uk-UA" sz="2000" b="1" dirty="0" smtClean="0">
                <a:solidFill>
                  <a:srgbClr val="00B050"/>
                </a:solidFill>
              </a:rPr>
              <a:t> координація </a:t>
            </a:r>
            <a:r>
              <a:rPr lang="uk-UA" sz="2000" b="1" dirty="0">
                <a:solidFill>
                  <a:srgbClr val="00B050"/>
                </a:solidFill>
              </a:rPr>
              <a:t>дітей, </a:t>
            </a:r>
            <a:r>
              <a:rPr lang="uk-UA" sz="2000" b="1" dirty="0" smtClean="0">
                <a:solidFill>
                  <a:srgbClr val="00B050"/>
                </a:solidFill>
              </a:rPr>
              <a:t>творчі здібності</a:t>
            </a:r>
            <a:r>
              <a:rPr lang="ru-RU" sz="2000" b="1" dirty="0" smtClean="0">
                <a:solidFill>
                  <a:srgbClr val="00B050"/>
                </a:solidFill>
              </a:rPr>
              <a:t>,  </a:t>
            </a:r>
            <a:r>
              <a:rPr lang="ru-RU" sz="2000" b="1" dirty="0" err="1">
                <a:solidFill>
                  <a:srgbClr val="00B050"/>
                </a:solidFill>
              </a:rPr>
              <a:t>тобто</a:t>
            </a:r>
            <a:r>
              <a:rPr lang="ru-RU" sz="2000" b="1" dirty="0">
                <a:solidFill>
                  <a:srgbClr val="00B050"/>
                </a:solidFill>
              </a:rPr>
              <a:t> тих </a:t>
            </a:r>
            <a:r>
              <a:rPr lang="ru-RU" sz="2000" b="1" dirty="0" err="1">
                <a:solidFill>
                  <a:srgbClr val="00B050"/>
                </a:solidFill>
              </a:rPr>
              <a:t>значущих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функцій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err="1">
                <a:solidFill>
                  <a:srgbClr val="00B050"/>
                </a:solidFill>
              </a:rPr>
              <a:t>які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необхідні</a:t>
            </a:r>
            <a:r>
              <a:rPr lang="ru-RU" sz="2000" b="1" dirty="0">
                <a:solidFill>
                  <a:srgbClr val="00B050"/>
                </a:solidFill>
              </a:rPr>
              <a:t> для </a:t>
            </a:r>
            <a:r>
              <a:rPr lang="ru-RU" sz="2000" b="1" dirty="0" err="1">
                <a:solidFill>
                  <a:srgbClr val="00B050"/>
                </a:solidFill>
              </a:rPr>
              <a:t>успішного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навчання</a:t>
            </a:r>
            <a:r>
              <a:rPr lang="ru-RU" sz="2000" b="1" dirty="0">
                <a:solidFill>
                  <a:srgbClr val="00B050"/>
                </a:solidFill>
              </a:rPr>
              <a:t> в </a:t>
            </a:r>
            <a:r>
              <a:rPr lang="ru-RU" sz="2000" b="1" dirty="0" err="1">
                <a:solidFill>
                  <a:srgbClr val="00B050"/>
                </a:solidFill>
              </a:rPr>
              <a:t>школі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ПЛАСТИЛИНОГРАФИЯ | Рисовашка с Еленой Васильевой | Дзе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naurok.com.ua/uploads/files/2157260/280042/304293_images/thum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039" y="2308129"/>
            <a:ext cx="4898961" cy="36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20721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8175" y="885775"/>
            <a:ext cx="80682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Інтеграція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особистості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соціумі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Зняття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емоціональної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напруги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меншення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агресивності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у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дітей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4.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креативності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5.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цілісної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особистосі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6.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комунікативних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навичок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у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дитини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з ООП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b="1" i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21212"/>
            <a:ext cx="1442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ru-RU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Проблеми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які </a:t>
            </a:r>
            <a:r>
              <a:rPr lang="ru-RU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допомагає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розв’язати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арт-</a:t>
            </a:r>
            <a:r>
              <a:rPr lang="ru-RU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терапія</a:t>
            </a: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050" y="521211"/>
            <a:ext cx="3661294" cy="24859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3346343" y="3061484"/>
            <a:ext cx="11058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Вправи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ізотерапії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971" y="3523149"/>
            <a:ext cx="58197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Чарівний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клубок»</a:t>
            </a:r>
          </a:p>
          <a:p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Техніка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«каракуль»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Продовж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малюнок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Розмальовка –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антистрес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по номерам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Знайди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та обведи»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Дзеркальне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малювання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Лабіринти</a:t>
            </a:r>
          </a:p>
          <a:p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Малювання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за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опорними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крапками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859" y="3061484"/>
            <a:ext cx="2603225" cy="37188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409" y="3777376"/>
            <a:ext cx="3459579" cy="24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787" y="634482"/>
            <a:ext cx="108421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7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Методи і прийоми роботи з дітьми з </a:t>
            </a:r>
            <a:r>
              <a:rPr kumimoji="0" lang="ru-RU" sz="2700" b="1" i="0" u="none" strike="noStrike" kern="0" cap="all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ООП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102" y="1418254"/>
            <a:ext cx="10776856" cy="44482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>
                <a:solidFill>
                  <a:srgbClr val="00B050"/>
                </a:solidFill>
              </a:rPr>
              <a:t>Групи методів і прийомів :  наочні, вербальні і змішані.</a:t>
            </a:r>
          </a:p>
          <a:p>
            <a:pPr>
              <a:buNone/>
            </a:pPr>
            <a:r>
              <a:rPr lang="uk-UA" b="1" u="sng" dirty="0">
                <a:solidFill>
                  <a:srgbClr val="0070C0"/>
                </a:solidFill>
              </a:rPr>
              <a:t>  Наочні</a:t>
            </a:r>
            <a:r>
              <a:rPr lang="uk-UA" b="1" u="sng" dirty="0"/>
              <a:t> </a:t>
            </a:r>
            <a:r>
              <a:rPr lang="uk-UA" dirty="0"/>
              <a:t>прийоми для розширення лексичного запасу мови: використання самих предметів або їх зображень (муляжів, макетів, іграшок, картинок, зображень); демонстрація слайдів, навчальних фільмів; демонстрація дій і створення наочних ситуацій.</a:t>
            </a:r>
          </a:p>
          <a:p>
            <a:pPr marL="0" lvl="0" indent="0">
              <a:buNone/>
            </a:pPr>
            <a:r>
              <a:rPr lang="uk-UA" b="1" u="sng" dirty="0">
                <a:solidFill>
                  <a:srgbClr val="0070C0"/>
                </a:solidFill>
              </a:rPr>
              <a:t>Вербальні - </a:t>
            </a:r>
            <a:r>
              <a:rPr lang="uk-UA" dirty="0"/>
              <a:t>підбір синонімів, антонімів; перефразування, передача змісту слова, словосполучення іншими, доступними для дітей лексико-граматичними засобами (зачаївся - сидів тихо, не ворушився); підбір </a:t>
            </a:r>
            <a:r>
              <a:rPr lang="uk-UA" dirty="0" smtClean="0"/>
              <a:t>визначень; </a:t>
            </a:r>
            <a:r>
              <a:rPr lang="uk-UA" dirty="0"/>
              <a:t>морфологічний аналіз структури слова (снігопад - сніг падає); підбір до родового поняття видових (лісові багатства - це гриби, ягоди).</a:t>
            </a:r>
          </a:p>
          <a:p>
            <a:pPr marL="0" indent="0">
              <a:buNone/>
            </a:pPr>
            <a:r>
              <a:rPr lang="uk-UA" b="1" u="sng" dirty="0">
                <a:solidFill>
                  <a:srgbClr val="7030A0"/>
                </a:solidFill>
              </a:rPr>
              <a:t>Змішані</a:t>
            </a:r>
            <a:r>
              <a:rPr lang="uk-UA" dirty="0"/>
              <a:t> прийоми для розширення лексичного запасу мови використовуються при поясненні понять абстрактного характеру.  Наприклад, рання осінь - підбір ілюстрацій (наочний прийом) і підбір антонімів - пізня осінь (вербальний прийом).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03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465</TotalTime>
  <Words>503</Words>
  <Application>Microsoft Office PowerPoint</Application>
  <PresentationFormat>Произвольный</PresentationFormat>
  <Paragraphs>46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Корекційно-розвиткові заняття з дітьми з інтелектуальними порушеннями: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вчителя логопеда-дефектолога  Ганжі Наталії Степанівни</dc:title>
  <dc:creator>HOME</dc:creator>
  <cp:lastModifiedBy>admin</cp:lastModifiedBy>
  <cp:revision>41</cp:revision>
  <dcterms:created xsi:type="dcterms:W3CDTF">2023-03-12T16:55:15Z</dcterms:created>
  <dcterms:modified xsi:type="dcterms:W3CDTF">2024-09-19T08:43:14Z</dcterms:modified>
</cp:coreProperties>
</file>