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9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88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3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03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80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03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80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82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94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34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47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6561-68AB-4F9D-B6F8-4FD22F940535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F663-AD67-42A6-8A02-F24037A585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559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21102"/>
            <a:ext cx="9144000" cy="5037826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Звіт </a:t>
            </a:r>
            <a:r>
              <a:rPr lang="uk-UA" sz="4000" b="1" dirty="0"/>
              <a:t>директора Лучківської ЗОШ І-ІІ ступенів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b="1" dirty="0"/>
              <a:t>Бродівської районної ради Львівської області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b="1" dirty="0"/>
              <a:t>про свою діяльність на посаді протягом 2019-2020 навчального року.</a:t>
            </a:r>
            <a:r>
              <a:rPr lang="uk-UA" sz="4000" dirty="0"/>
              <a:t/>
            </a:r>
            <a:br>
              <a:rPr lang="uk-UA" sz="4000" dirty="0"/>
            </a:b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625086"/>
            <a:ext cx="9144000" cy="232913"/>
          </a:xfrm>
        </p:spPr>
        <p:txBody>
          <a:bodyPr>
            <a:normAutofit fontScale="5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76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419" y="0"/>
            <a:ext cx="10515600" cy="55209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</a:t>
            </a:r>
            <a:r>
              <a:rPr lang="uk-UA" sz="2000" b="1" dirty="0"/>
              <a:t>НАВЧАЛЬНИЙ  ПЛАН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            </a:t>
            </a:r>
            <a:r>
              <a:rPr lang="uk-UA" sz="2000" dirty="0" smtClean="0"/>
              <a:t> </a:t>
            </a:r>
            <a:r>
              <a:rPr lang="uk-UA" sz="2000" dirty="0"/>
              <a:t>Лучківської загальноосвітньої </a:t>
            </a:r>
            <a:r>
              <a:rPr lang="uk-UA" sz="2000" dirty="0" smtClean="0"/>
              <a:t>школи І-ІІ ступенів 2019 </a:t>
            </a:r>
            <a:r>
              <a:rPr lang="uk-UA" sz="2000" dirty="0"/>
              <a:t>– 2020 </a:t>
            </a:r>
            <a:r>
              <a:rPr lang="uk-UA" sz="2000" dirty="0" err="1"/>
              <a:t>н.р</a:t>
            </a:r>
            <a:r>
              <a:rPr lang="uk-UA" sz="2000" dirty="0"/>
              <a:t>. (3-4 класи)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866499"/>
              </p:ext>
            </p:extLst>
          </p:nvPr>
        </p:nvGraphicFramePr>
        <p:xfrm>
          <a:off x="276046" y="690117"/>
          <a:ext cx="11266098" cy="6248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06103"/>
                <a:gridCol w="3706103"/>
                <a:gridCol w="1926946"/>
                <a:gridCol w="1926946"/>
              </a:tblGrid>
              <a:tr h="18052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Освітні галузі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Навчальні предмети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годин на тиждень у класах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707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3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  Н  В  А  Р  І  А  Н  Т  Н  А                              С  К  Л  А  Д  О  В  А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08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Мови і літератури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uk-UA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мовний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і літературний компоненти)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Іноземна мова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Природознавство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Природознавство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Суспільствознавство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 у світі</a:t>
                      </a:r>
                    </a:p>
                  </a:txBody>
                  <a:tcPr marL="45086" marR="450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Мистецтво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Мистецтво /</a:t>
                      </a:r>
                      <a:r>
                        <a:rPr lang="uk-UA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музичне  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мистецтво, образотворче </a:t>
                      </a:r>
                      <a:r>
                        <a:rPr lang="uk-UA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мистецтво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Технології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Трудове навчання 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Сходинки до інформатики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Здоров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’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 і фізична культура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Основи </a:t>
                      </a:r>
                      <a:r>
                        <a:rPr lang="uk-UA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здоров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’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Фізична культура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У с ь о г о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21+3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21+3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Додаткові години на вивчення предметів інваріантної складової, курсів за вибором, проведення індивідуальних консультацій та групових занять 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Гранично допустиме тижневе навчальне навантаження на учня (без урахування часу на заняття з фізичної культури, індивідуальні та групові заняття)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7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Сумарна кількість годин інваріантної і варіативної складових, що фінансується з бюджету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3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 Р І А Т И В Н А                           С К Л А Д О В А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50436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Навчальні     предмети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годин на тиждень у класах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50436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Християнська етика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 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5086" marR="4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4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770"/>
            <a:ext cx="10515600" cy="914401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НАВЧАЛЬНИЙ ПЛАН</a:t>
            </a:r>
            <a:b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Лучківської загальноосвітньої школи І-ІІ ступенів  201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2020 </a:t>
            </a:r>
            <a:r>
              <a:rPr lang="uk-UA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(основна школа)</a:t>
            </a:r>
            <a:endParaRPr lang="uk-UA" sz="2200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91976"/>
              </p:ext>
            </p:extLst>
          </p:nvPr>
        </p:nvGraphicFramePr>
        <p:xfrm>
          <a:off x="276045" y="1035172"/>
          <a:ext cx="11542146" cy="57549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74537"/>
                <a:gridCol w="2874537"/>
                <a:gridCol w="1301890"/>
                <a:gridCol w="1210511"/>
                <a:gridCol w="1037903"/>
                <a:gridCol w="1121384"/>
                <a:gridCol w="1121384"/>
              </a:tblGrid>
              <a:tr h="2031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Освітні галузі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Навчальні предмети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Кількість годин на тиждень у класах</a:t>
                      </a:r>
                      <a:endParaRPr lang="uk-UA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54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6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8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9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9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Мови і літератури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0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Українська література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Іноземна мова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3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Зарубіжна література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Суспільствознавство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Історія України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1,5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Всесвітня історія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Основи правознавства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9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Мистецтво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Музичне мистецтво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1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Образотворче мистецтво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4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Мистецтво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Алгебра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3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Геометрія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3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Природознавство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Природознавство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0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Біологія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Географія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3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Фізика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Хімія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Технології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Трудове навчання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4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Інформатика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Здоров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’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 і фізична культура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Основи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здоров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’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Фізична культура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Р    а    з    о    м 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23,5+3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26,5+3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28+3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,5+3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30+3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 Р І А Т И В Н А   С К Л А Д О В 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1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Християнська етика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5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Історія України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5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Гранично допустиме навчальне навантаження на учня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33   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33    </a:t>
                      </a:r>
                    </a:p>
                  </a:txBody>
                  <a:tcPr marL="43973" marR="439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8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 (без урахування поділу класів на групи)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43973" marR="4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5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Segoe Script" panose="020B0504020000000003" pitchFamily="34" charset="0"/>
              </a:rPr>
              <a:t>ІІ місце в обласному конкурсі екскурсоводів шкільних музеїв «Край, в якому я живу» </a:t>
            </a:r>
            <a:endParaRPr lang="uk-UA" sz="3600" b="1" dirty="0">
              <a:latin typeface="Segoe Script" panose="020B050402000000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8169"/>
            <a:ext cx="4241826" cy="2386027"/>
          </a:xfrm>
          <a:prstGeom prst="rect">
            <a:avLst/>
          </a:prstGeom>
        </p:spPr>
      </p:pic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6710" y="1858169"/>
            <a:ext cx="4241826" cy="2386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645" y="4244196"/>
            <a:ext cx="4954438" cy="26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4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15" y="192597"/>
            <a:ext cx="11463068" cy="84257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Segoe Script" panose="020B0504020000000003" pitchFamily="34" charset="0"/>
              </a:rPr>
              <a:t>Матеріально-технічна база навчального закладу</a:t>
            </a:r>
            <a:r>
              <a:rPr lang="uk-UA" dirty="0">
                <a:latin typeface="Segoe Script" panose="020B0504020000000003" pitchFamily="34" charset="0"/>
              </a:rPr>
              <a:t>: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6294" y="1792409"/>
            <a:ext cx="5244860" cy="372849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11834" y="1186480"/>
            <a:ext cx="5854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Школу здано в експлуатацію у 1969 році (будівля складається з 2-х поверхів, проектна потужність - 169 учнів). </a:t>
            </a:r>
          </a:p>
          <a:p>
            <a:r>
              <a:rPr lang="uk-UA" sz="2400" dirty="0" smtClean="0"/>
              <a:t>У приміщенні школи 11 кабінетів: </a:t>
            </a:r>
          </a:p>
          <a:p>
            <a:r>
              <a:rPr lang="uk-UA" sz="2400" dirty="0" smtClean="0"/>
              <a:t>Української мови та літератури </a:t>
            </a:r>
          </a:p>
          <a:p>
            <a:r>
              <a:rPr lang="uk-UA" sz="2400" dirty="0" smtClean="0"/>
              <a:t>Кабінет фізики </a:t>
            </a:r>
          </a:p>
          <a:p>
            <a:r>
              <a:rPr lang="uk-UA" sz="2400" dirty="0" smtClean="0"/>
              <a:t>Кабінет математики </a:t>
            </a:r>
          </a:p>
          <a:p>
            <a:r>
              <a:rPr lang="uk-UA" sz="2400" dirty="0" smtClean="0"/>
              <a:t>Кабінет інформатики </a:t>
            </a:r>
          </a:p>
          <a:p>
            <a:r>
              <a:rPr lang="uk-UA" sz="2400" dirty="0" smtClean="0"/>
              <a:t>Кабінет іноземної мови</a:t>
            </a:r>
          </a:p>
          <a:p>
            <a:r>
              <a:rPr lang="uk-UA" sz="2400" dirty="0" smtClean="0"/>
              <a:t>Кабінет християнської етики </a:t>
            </a:r>
          </a:p>
          <a:p>
            <a:r>
              <a:rPr lang="uk-UA" sz="2400" dirty="0" smtClean="0"/>
              <a:t>4 кабінети для учнів початкової школи</a:t>
            </a:r>
          </a:p>
          <a:p>
            <a:r>
              <a:rPr lang="uk-UA" sz="2400" dirty="0" smtClean="0"/>
              <a:t>Майстерня 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8281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2091" y="1673525"/>
            <a:ext cx="10834777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а) кваліфікаційні категорії:</a:t>
            </a:r>
            <a:endParaRPr lang="uk-UA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«Спеціаліст вищої категорії» - 5 осіб;</a:t>
            </a:r>
            <a:endParaRPr lang="uk-UA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«Спеціаліст І категорії» - 5 осіб;</a:t>
            </a:r>
            <a:endParaRPr lang="uk-UA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«Спеціаліст ІІ категорії» - 2  осіб;</a:t>
            </a:r>
            <a:endParaRPr lang="uk-UA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«Спеціаліст» - 1 особа.</a:t>
            </a:r>
            <a:endParaRPr lang="uk-UA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б) педагогічні звання:</a:t>
            </a:r>
            <a:endParaRPr lang="uk-UA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«Старший вчитель» - 1  особа.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52091" y="673661"/>
            <a:ext cx="10437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effectLst/>
                <a:latin typeface="Segoe Script" panose="020B0504020000000003" pitchFamily="34" charset="0"/>
                <a:ea typeface="Times New Roman" panose="02020603050405020304" pitchFamily="18" charset="0"/>
              </a:rPr>
              <a:t>Кадрове забезпечення</a:t>
            </a:r>
            <a:endParaRPr lang="uk-UA" sz="36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Segoe Script" panose="020B0504020000000003" pitchFamily="34" charset="0"/>
                <a:cs typeface="Aharoni" panose="02010803020104030203" pitchFamily="2" charset="-79"/>
              </a:rPr>
              <a:t>Атестація</a:t>
            </a:r>
            <a:endParaRPr lang="uk-UA" b="1" dirty="0">
              <a:latin typeface="Segoe Script" panose="020B0504020000000003" pitchFamily="34" charset="0"/>
              <a:cs typeface="Aharoni" panose="02010803020104030203" pitchFamily="2" charset="-79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3 - присвоєно </a:t>
            </a:r>
            <a:r>
              <a:rPr lang="uk-UA" dirty="0" err="1"/>
              <a:t>кв</a:t>
            </a:r>
            <a:r>
              <a:rPr lang="uk-UA" dirty="0"/>
              <a:t>. кат. «спеціаліст вищої </a:t>
            </a:r>
            <a:r>
              <a:rPr lang="uk-UA" dirty="0" smtClean="0"/>
              <a:t>категорії»</a:t>
            </a:r>
          </a:p>
          <a:p>
            <a:r>
              <a:rPr lang="uk-UA" dirty="0" smtClean="0"/>
              <a:t>1 </a:t>
            </a:r>
            <a:r>
              <a:rPr lang="uk-UA" dirty="0"/>
              <a:t>– присвоєно </a:t>
            </a:r>
            <a:r>
              <a:rPr lang="uk-UA" dirty="0" err="1"/>
              <a:t>кв</a:t>
            </a:r>
            <a:r>
              <a:rPr lang="uk-UA" dirty="0"/>
              <a:t>. кат. «спеціаліст другої </a:t>
            </a:r>
            <a:r>
              <a:rPr lang="uk-UA" dirty="0" smtClean="0"/>
              <a:t>категорії»</a:t>
            </a:r>
          </a:p>
          <a:p>
            <a:r>
              <a:rPr lang="uk-UA" dirty="0" smtClean="0"/>
              <a:t>1 </a:t>
            </a:r>
            <a:r>
              <a:rPr lang="uk-UA" dirty="0"/>
              <a:t>– відповідає раніше присвоєній </a:t>
            </a:r>
            <a:r>
              <a:rPr lang="uk-UA" dirty="0" err="1"/>
              <a:t>кв.кат</a:t>
            </a:r>
            <a:r>
              <a:rPr lang="uk-UA" dirty="0"/>
              <a:t>. «спеціаліст першої </a:t>
            </a:r>
            <a:r>
              <a:rPr lang="uk-UA" dirty="0" smtClean="0"/>
              <a:t>категорії»</a:t>
            </a:r>
          </a:p>
          <a:p>
            <a:r>
              <a:rPr lang="uk-UA" dirty="0" smtClean="0"/>
              <a:t>керівник </a:t>
            </a:r>
            <a:r>
              <a:rPr lang="uk-UA" dirty="0"/>
              <a:t>гуртка 2 – тарифний </a:t>
            </a:r>
            <a:r>
              <a:rPr lang="uk-UA" dirty="0" smtClean="0"/>
              <a:t>розряд</a:t>
            </a:r>
          </a:p>
          <a:p>
            <a:r>
              <a:rPr lang="uk-UA" dirty="0" smtClean="0"/>
              <a:t>1 </a:t>
            </a:r>
            <a:r>
              <a:rPr lang="uk-UA" dirty="0"/>
              <a:t>– нагородження грамотою Департаменту освіти і науки ЛОДА.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53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240694"/>
              </p:ext>
            </p:extLst>
          </p:nvPr>
        </p:nvGraphicFramePr>
        <p:xfrm>
          <a:off x="621101" y="619903"/>
          <a:ext cx="10938295" cy="623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6122120" imgH="3289431" progId="Word.Document.12">
                  <p:embed/>
                </p:oleObj>
              </mc:Choice>
              <mc:Fallback>
                <p:oleObj name="Документ" r:id="rId3" imgW="6122120" imgH="3289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101" y="619903"/>
                        <a:ext cx="10938295" cy="6238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7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Segoe Script" panose="020B0504020000000003" pitchFamily="34" charset="0"/>
              </a:rPr>
              <a:t>МЕТОДИЧНА ПРОБЛЕМА ШКОЛИ</a:t>
            </a:r>
            <a:endParaRPr lang="uk-UA" b="1" dirty="0">
              <a:latin typeface="Segoe Script" panose="020B05040200000000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latin typeface="Monotype Corsiva" panose="03010101010201010101" pitchFamily="66" charset="0"/>
              </a:rPr>
              <a:t>«Формування цілісної системи знань шляхом застосування традиційних та інноваційних форм і методів роботи відповідно до потреб сучасної особистості»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62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latin typeface="Segoe Script" panose="020B0504020000000003" pitchFamily="34" charset="0"/>
              </a:rPr>
              <a:t>Шкільні методичні об’єднання</a:t>
            </a: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cript" panose="020B0504020000000003" pitchFamily="34" charset="0"/>
                <a:ea typeface="微软雅黑"/>
                <a:sym typeface="Verdana" pitchFamily="34" charset="0"/>
              </a:rPr>
              <a:t>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+mj-cs"/>
                <a:sym typeface="Verdana" pitchFamily="34" charset="0"/>
              </a:rPr>
              <a:t>методичні об’єднання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4069" y="1380225"/>
            <a:ext cx="11421374" cy="479673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uk-UA" sz="3200" dirty="0" smtClean="0">
                <a:latin typeface="Monotype Corsiva" panose="03010101010201010101" pitchFamily="66" charset="0"/>
              </a:rPr>
              <a:t>вчителів природничо-математичного циклу: математика, природознавство, технології, здоров’я і фізична культура; </a:t>
            </a:r>
          </a:p>
          <a:p>
            <a:pPr lvl="0">
              <a:lnSpc>
                <a:spcPct val="150000"/>
              </a:lnSpc>
            </a:pPr>
            <a:r>
              <a:rPr lang="uk-UA" sz="3200" dirty="0" smtClean="0">
                <a:latin typeface="Monotype Corsiva" panose="03010101010201010101" pitchFamily="66" charset="0"/>
              </a:rPr>
              <a:t>вчителів гуманітарного циклу: мови та література, суспільствознавство, мистецтво; </a:t>
            </a:r>
          </a:p>
          <a:p>
            <a:pPr lvl="0">
              <a:lnSpc>
                <a:spcPct val="150000"/>
              </a:lnSpc>
            </a:pPr>
            <a:r>
              <a:rPr lang="uk-UA" sz="3200" dirty="0" smtClean="0">
                <a:latin typeface="Monotype Corsiva" panose="03010101010201010101" pitchFamily="66" charset="0"/>
              </a:rPr>
              <a:t>вчителів початкових класів;</a:t>
            </a:r>
          </a:p>
          <a:p>
            <a:pPr lvl="0">
              <a:lnSpc>
                <a:spcPct val="150000"/>
              </a:lnSpc>
            </a:pPr>
            <a:r>
              <a:rPr lang="uk-UA" sz="3200" dirty="0">
                <a:latin typeface="Monotype Corsiva" panose="03010101010201010101" pitchFamily="66" charset="0"/>
              </a:rPr>
              <a:t>к</a:t>
            </a:r>
            <a:r>
              <a:rPr lang="uk-UA" sz="3200" dirty="0" smtClean="0">
                <a:latin typeface="Monotype Corsiva" panose="03010101010201010101" pitchFamily="66" charset="0"/>
              </a:rPr>
              <a:t>ласних керівників.</a:t>
            </a:r>
            <a:endParaRPr lang="uk-UA" sz="3200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Segoe Script" panose="020B0504020000000003" pitchFamily="34" charset="0"/>
              </a:rPr>
              <a:t>1 клас</a:t>
            </a:r>
            <a:endParaRPr lang="uk-UA" sz="4800" b="1" dirty="0">
              <a:latin typeface="Segoe Script" panose="020B0504020000000003" pitchFamily="34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461" y="1948623"/>
            <a:ext cx="2451253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216" y="1946395"/>
            <a:ext cx="2452509" cy="43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302292"/>
              </p:ext>
            </p:extLst>
          </p:nvPr>
        </p:nvGraphicFramePr>
        <p:xfrm>
          <a:off x="638355" y="793632"/>
          <a:ext cx="10662249" cy="5752158"/>
        </p:xfrm>
        <a:graphic>
          <a:graphicData uri="http://schemas.openxmlformats.org/drawingml/2006/table">
            <a:tbl>
              <a:tblPr firstRow="1" firstCol="1" bandRow="1"/>
              <a:tblGrid>
                <a:gridCol w="6254476"/>
                <a:gridCol w="2204953"/>
                <a:gridCol w="2202820"/>
              </a:tblGrid>
              <a:tr h="2697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Навчальні предмети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годин на тиждень у класах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23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 Н В А Р І А Н Т Н А      С К Л А Д О В 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9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Іноземна мова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 досліджую світ* 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Мистецтво**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Фізична культура ***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21905" marR="21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Усього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20+3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21+3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Додаткові години на вивчення предметів інваріантної складової, курсів за вибором, проведення індивідуальних консультацій та групових занять 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Гранично допустиме тижневе навчальне навантаження на учня 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Сумарна кількість навчальних годин інваріантної і варіативної складових, що фінансується з бюджету (без урахування поділу класів на групи)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 Р І А Т И В Н А      С К Л А Д О В 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52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Навчальні предмети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годин на тиждень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35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21905" marR="21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4069" y="202746"/>
            <a:ext cx="108865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НАВЧАЛЬНИЙ  ПЛАН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                      Лучківської загальноосвітньої школи І-ІІ ступенів</a:t>
            </a:r>
            <a:r>
              <a:rPr lang="uk-UA" altLang="uk-UA" sz="1600" dirty="0"/>
              <a:t> 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2019 – 2020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н.р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(1-2 клас, НУШ-2)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768</Words>
  <Application>Microsoft Office PowerPoint</Application>
  <PresentationFormat>Широкий екран</PresentationFormat>
  <Paragraphs>408</Paragraphs>
  <Slides>13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4" baseType="lpstr">
      <vt:lpstr>Microsoft YaHei</vt:lpstr>
      <vt:lpstr>Aharoni</vt:lpstr>
      <vt:lpstr>Arial</vt:lpstr>
      <vt:lpstr>Calibri</vt:lpstr>
      <vt:lpstr>Calibri Light</vt:lpstr>
      <vt:lpstr>Monotype Corsiva</vt:lpstr>
      <vt:lpstr>Segoe Script</vt:lpstr>
      <vt:lpstr>Times New Roman</vt:lpstr>
      <vt:lpstr>Verdana</vt:lpstr>
      <vt:lpstr>Тема Office</vt:lpstr>
      <vt:lpstr>Документ Microsoft Word</vt:lpstr>
      <vt:lpstr>Звіт директора Лучківської ЗОШ І-ІІ ступенів Бродівської районної ради Львівської області про свою діяльність на посаді протягом 2019-2020 навчального року. </vt:lpstr>
      <vt:lpstr>Матеріально-технічна база навчального закладу:</vt:lpstr>
      <vt:lpstr>Презентація PowerPoint</vt:lpstr>
      <vt:lpstr>Атестація</vt:lpstr>
      <vt:lpstr>Презентація PowerPoint</vt:lpstr>
      <vt:lpstr>МЕТОДИЧНА ПРОБЛЕМА ШКОЛИ</vt:lpstr>
      <vt:lpstr>Шкільні методичні об’єднання методичні об’єднання</vt:lpstr>
      <vt:lpstr>1 клас</vt:lpstr>
      <vt:lpstr>Презентація PowerPoint</vt:lpstr>
      <vt:lpstr> НАВЧАЛЬНИЙ  ПЛАН              Лучківської загальноосвітньої школи І-ІІ ступенів 2019 – 2020 н.р. (3-4 класи)</vt:lpstr>
      <vt:lpstr> НАВЧАЛЬНИЙ ПЛАН Лучківської загальноосвітньої школи І-ІІ ступенів  2019 – 2020 н.р. (основна школа)</vt:lpstr>
      <vt:lpstr>ІІ місце в обласному конкурсі екскурсоводів шкільних музеїв «Край, в якому я живу» 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Лучківської ЗОШ І-ІІ ступенів Бродівської районної ради Львівської області про свою діяльність на посаді протягом 2019-2020 навчального року. </dc:title>
  <dc:creator>Оксана</dc:creator>
  <cp:lastModifiedBy>Оксана</cp:lastModifiedBy>
  <cp:revision>6</cp:revision>
  <dcterms:created xsi:type="dcterms:W3CDTF">2020-06-18T09:23:27Z</dcterms:created>
  <dcterms:modified xsi:type="dcterms:W3CDTF">2020-06-18T10:09:59Z</dcterms:modified>
</cp:coreProperties>
</file>