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7" r:id="rId2"/>
    <p:sldId id="259" r:id="rId3"/>
    <p:sldId id="278" r:id="rId4"/>
    <p:sldId id="279" r:id="rId5"/>
    <p:sldId id="280" r:id="rId6"/>
    <p:sldId id="281" r:id="rId7"/>
    <p:sldId id="285" r:id="rId8"/>
    <p:sldId id="286" r:id="rId9"/>
    <p:sldId id="282" r:id="rId10"/>
    <p:sldId id="287" r:id="rId11"/>
    <p:sldId id="283" r:id="rId12"/>
    <p:sldId id="284" r:id="rId13"/>
    <p:sldId id="288" r:id="rId1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41719C"/>
    <a:srgbClr val="FFFFFF"/>
    <a:srgbClr val="FF0066"/>
    <a:srgbClr val="CC6600"/>
    <a:srgbClr val="660033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29CFF8C-423D-460D-A930-4E4AEA1B9823}" type="datetimeFigureOut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474BCCC-2017-411D-A13B-717090BB535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/>
          <p:nvPr userDrawn="1"/>
        </p:nvSpPr>
        <p:spPr>
          <a:xfrm>
            <a:off x="1109730" y="785044"/>
            <a:ext cx="10365346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800" b="1" dirty="0">
                <a:ln w="28575">
                  <a:solidFill>
                    <a:srgbClr val="FFFF00"/>
                  </a:solidFill>
                </a:ln>
                <a:solidFill>
                  <a:srgbClr val="002660"/>
                </a:solidFill>
                <a:latin typeface="Monotype Corsiva" pitchFamily="66" charset="0"/>
              </a:rPr>
              <a:t>Русский язык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D0C5A-A2C0-46F3-A0DC-7E86298C93B3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84E19-EE0B-46D0-B50D-757786F7365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353798" y="1644969"/>
            <a:ext cx="45719" cy="4571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308080" y="6016487"/>
            <a:ext cx="45719" cy="160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94CF9-73E5-425B-AC00-753C35B24356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E1A12-9BDD-4EC2-B72E-CD52AF4BA08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717F1-1EBF-4662-88D4-570A564CFAB6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93688-D87F-413B-83CF-431CD12137C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27412-7256-4D21-ADBB-1AC4A63A0434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41735-AB9E-4C7C-9CA4-1F03FBF4BBB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DC43C-9FC7-4F2F-8C4E-329DCDF56C9C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37D57-B275-4165-B9F0-5C978BB234F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353798" y="1644969"/>
            <a:ext cx="45719" cy="4571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ABE4A-9581-4CA8-8096-9C06573F2512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4D23-7A36-43E5-A014-2E8AAF70CB3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87FF4-851A-4787-972F-A9FD44E8460C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EF824-D919-439C-945E-B75718D0CD7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353798" y="1644969"/>
            <a:ext cx="45719" cy="4571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9956A-BBC9-40AF-AEEF-1FBB7BBAD818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AD72C-9E79-40E7-B31A-C9BF780C5D5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6FBC-AF65-4884-ADBA-180A6C89B806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FF4C-A531-4F99-B7BE-1EABF6C4115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2F264-424B-4A02-9A49-1DD2ABA38882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63AC9-4FBE-452C-90AC-95FB033D2A0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33786-044F-4476-B48F-01CDE804BD71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4BD19-3F61-4C50-9CE9-B43CF305D17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1725613" y="412750"/>
            <a:ext cx="9929812" cy="5665788"/>
          </a:xfrm>
          <a:prstGeom prst="rect">
            <a:avLst/>
          </a:prstGeom>
          <a:solidFill>
            <a:srgbClr val="FFFFFF">
              <a:alpha val="1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2" name="Рисунок 11" descr="0_7ac9d_96b9e003_orig.gi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283" y="386366"/>
            <a:ext cx="11227261" cy="59757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5DAF12-FDFE-4F48-804D-46DFBF5D68EE}" type="datetime1">
              <a:rPr lang="ru-RU"/>
              <a:pPr>
                <a:defRPr/>
              </a:pPr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002060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E6BD71-05DB-4CC1-8DA3-C16906728E7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pic>
        <p:nvPicPr>
          <p:cNvPr id="1031" name="Рисунок 12" descr="i.jp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463550" y="412750"/>
            <a:ext cx="1223963" cy="5910263"/>
          </a:xfrm>
          <a:prstGeom prst="rect">
            <a:avLst/>
          </a:prstGeom>
          <a:noFill/>
          <a:ln w="28575"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17" name="Прямоугольник 16"/>
          <p:cNvSpPr/>
          <p:nvPr userDrawn="1"/>
        </p:nvSpPr>
        <p:spPr>
          <a:xfrm>
            <a:off x="1700213" y="385763"/>
            <a:ext cx="9967912" cy="5667375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33" name="Рисунок 17" descr="hello_html_5495c1c7.png"/>
          <p:cNvPicPr>
            <a:picLocks noChangeAspect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32738" y="3811588"/>
            <a:ext cx="3713162" cy="22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 userDrawn="1"/>
        </p:nvSpPr>
        <p:spPr>
          <a:xfrm>
            <a:off x="10252075" y="0"/>
            <a:ext cx="119697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Monotype Corsiva" pitchFamily="66" charset="0"/>
              </a:rPr>
              <a:t>Панова В.В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0920413" y="5675313"/>
            <a:ext cx="12715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>
                <a:latin typeface="Calibri Light"/>
              </a:rPr>
              <a:t>4</a:t>
            </a:r>
            <a:r>
              <a:rPr lang="ru-RU" i="1" dirty="0" smtClean="0">
                <a:latin typeface="Calibri Light"/>
              </a:rPr>
              <a:t> </a:t>
            </a:r>
            <a:r>
              <a:rPr lang="ru-RU" i="1" dirty="0">
                <a:latin typeface="Calibri Light"/>
              </a:rPr>
              <a:t>букв, </a:t>
            </a:r>
            <a:br>
              <a:rPr lang="ru-RU" i="1" dirty="0">
                <a:latin typeface="Calibri Light"/>
              </a:rPr>
            </a:br>
            <a:r>
              <a:rPr lang="ru-RU" i="1" dirty="0" smtClean="0">
                <a:latin typeface="Calibri Light"/>
              </a:rPr>
              <a:t>3 </a:t>
            </a:r>
            <a:r>
              <a:rPr lang="ru-RU" i="1" dirty="0">
                <a:latin typeface="Calibri Light"/>
              </a:rPr>
              <a:t>сек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2629" y="1701181"/>
            <a:ext cx="10515600" cy="2852737"/>
          </a:xfrm>
        </p:spPr>
        <p:txBody>
          <a:bodyPr/>
          <a:lstStyle/>
          <a:p>
            <a:r>
              <a:rPr lang="ru-RU" sz="10000" b="1" i="1" dirty="0" err="1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Укра</a:t>
            </a:r>
            <a:r>
              <a:rPr lang="uk-UA" sz="10000" b="1" i="1" dirty="0" err="1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їнська</a:t>
            </a:r>
            <a:r>
              <a:rPr lang="uk-UA" sz="10000" b="1" i="1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 мова</a:t>
            </a:r>
            <a:r>
              <a:rPr lang="uk-UA" sz="10000" b="1" dirty="0" smtClean="0">
                <a:latin typeface="Franklin Gothic Medium" panose="020B0603020102020204" pitchFamily="34" charset="0"/>
              </a:rPr>
              <a:t/>
            </a:r>
            <a:br>
              <a:rPr lang="uk-UA" sz="10000" b="1" dirty="0" smtClean="0">
                <a:latin typeface="Franklin Gothic Medium" panose="020B0603020102020204" pitchFamily="34" charset="0"/>
              </a:rPr>
            </a:br>
            <a:endParaRPr lang="ru-RU" sz="10000" b="1" dirty="0">
              <a:latin typeface="Franklin Gothic Medium" panose="020B0603020102020204" pitchFamily="34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body" idx="1"/>
          </p:nvPr>
        </p:nvSpPr>
        <p:spPr>
          <a:xfrm>
            <a:off x="2204388" y="4057449"/>
            <a:ext cx="10515600" cy="1500187"/>
          </a:xfrm>
        </p:spPr>
        <p:txBody>
          <a:bodyPr/>
          <a:lstStyle/>
          <a:p>
            <a:r>
              <a:rPr lang="uk-UA" sz="6000" dirty="0" smtClean="0">
                <a:solidFill>
                  <a:srgbClr val="00B050"/>
                </a:solidFill>
                <a:latin typeface="Franklin Gothic Medium" panose="020B0603020102020204" pitchFamily="34" charset="0"/>
              </a:rPr>
              <a:t>Зорові диктанти</a:t>
            </a:r>
            <a:r>
              <a:rPr lang="uk-UA" sz="10000" b="1" dirty="0" smtClean="0">
                <a:latin typeface="Franklin Gothic Medium" panose="020B0603020102020204" pitchFamily="34" charset="0"/>
              </a:rPr>
              <a:t/>
            </a:r>
            <a:br>
              <a:rPr lang="uk-UA" sz="10000" b="1" dirty="0" smtClean="0">
                <a:latin typeface="Franklin Gothic Medium" panose="020B0603020102020204" pitchFamily="34" charset="0"/>
              </a:rPr>
            </a:br>
            <a:endParaRPr lang="ru-RU" sz="10000" b="1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20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Чапля живе на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болоті.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Слон виступав у цирку.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Марійка читала байку.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8312" y="3298710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Надворі 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чарівна зима.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38312" y="4313123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 гаю </a:t>
            </a: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співав 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соловейко.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Ми з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татком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їздили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Київ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4562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дуба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міцна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кора.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Ми любимо 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читати.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Наш синочок росте.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09735" y="4303585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Сергій </a:t>
            </a: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спіймав 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в’юна.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09736" y="3279634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Річкою пливе човник.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Взимку </a:t>
            </a:r>
            <a:r>
              <a:rPr lang="uk-UA" sz="4400" b="1" smtClean="0">
                <a:latin typeface="Times New Roman" panose="02020603050405020304" pitchFamily="18" charset="0"/>
                <a:ea typeface="Calibri" panose="020F0502020204030204" pitchFamily="34" charset="0"/>
              </a:rPr>
              <a:t>дерева сплять.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05969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Грім озвався на зорі.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Надходить світанок.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Ще синіє високе небо.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09735" y="4303585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Кіт </a:t>
            </a:r>
            <a:r>
              <a:rPr lang="uk-UA" sz="4400" b="1" smtClean="0">
                <a:latin typeface="Times New Roman" panose="02020603050405020304" pitchFamily="18" charset="0"/>
                <a:ea typeface="Calibri" panose="020F0502020204030204" pitchFamily="34" charset="0"/>
              </a:rPr>
              <a:t>тихенько муркоче.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09736" y="3279634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Бабуся дуже гарно шиє.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Виє і свище вітер вгорі.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03014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Птахи  в’ють  гнізда.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Мар’янка  п’є  молочко. 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Росте  високий  бур’ян.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09735" y="4303585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Горить  яскраве  полум’я.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09736" y="3279634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Летить  легеньке  пір’я.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 подвір’ї  ходить  півень.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4625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Іде 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дощ.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0920413" y="5489575"/>
            <a:ext cx="12715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>
                <a:latin typeface="Calibri Light"/>
              </a:rPr>
              <a:t>10-11 букв, </a:t>
            </a:r>
            <a:br>
              <a:rPr lang="ru-RU" i="1" dirty="0">
                <a:latin typeface="Calibri Light"/>
              </a:rPr>
            </a:br>
            <a:r>
              <a:rPr lang="ru-RU" i="1" dirty="0">
                <a:latin typeface="Calibri Light"/>
              </a:rPr>
              <a:t>5 сек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Чув дзвін. 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Кущ  ліщини.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8312" y="3298710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Гуде  джміль.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38312" y="4313123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Ховає  дзьоб.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Смачний  борщ.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Йде  дід.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0920413" y="5489575"/>
            <a:ext cx="12715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>
                <a:latin typeface="Calibri Light"/>
              </a:rPr>
              <a:t>10-11 букв, </a:t>
            </a:r>
            <a:br>
              <a:rPr lang="ru-RU" i="1" dirty="0">
                <a:latin typeface="Calibri Light"/>
              </a:rPr>
            </a:br>
            <a:r>
              <a:rPr lang="ru-RU" i="1" dirty="0">
                <a:latin typeface="Calibri Light"/>
              </a:rPr>
              <a:t>5 сек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Синє  небо. 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Люди  йдуть.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8312" y="3298710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Земля  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чекає.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38312" y="4313123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Вродить  рясно.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>
                <a:latin typeface="Times New Roman" panose="02020603050405020304" pitchFamily="18" charset="0"/>
                <a:ea typeface="Calibri" panose="020F0502020204030204" pitchFamily="34" charset="0"/>
              </a:rPr>
              <a:t>Засівайся,  ниво!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5893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Холодні роси.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0920413" y="5489575"/>
            <a:ext cx="12715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>
                <a:latin typeface="Calibri Light"/>
              </a:rPr>
              <a:t>10-11 букв, </a:t>
            </a:r>
            <a:br>
              <a:rPr lang="ru-RU" i="1" dirty="0">
                <a:latin typeface="Calibri Light"/>
              </a:rPr>
            </a:br>
            <a:r>
              <a:rPr lang="ru-RU" i="1" dirty="0">
                <a:latin typeface="Calibri Light"/>
              </a:rPr>
              <a:t>5 сек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 небі веселка. 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Замовкла річка.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8312" y="3298710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Тихо сіється дощ.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38312" y="4313123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Дніпровська вода.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>
                <a:latin typeface="Times New Roman" panose="02020603050405020304" pitchFamily="18" charset="0"/>
                <a:ea typeface="Calibri" panose="020F0502020204030204" pitchFamily="34" charset="0"/>
              </a:rPr>
              <a:t>Прозоре джерельце.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1036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Чорна  рілля.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0920413" y="5489575"/>
            <a:ext cx="12715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 smtClean="0">
                <a:latin typeface="Calibri Light"/>
              </a:rPr>
              <a:t>11-17 </a:t>
            </a:r>
            <a:r>
              <a:rPr lang="ru-RU" i="1" dirty="0">
                <a:latin typeface="Calibri Light"/>
              </a:rPr>
              <a:t>букв, </a:t>
            </a:r>
            <a:br>
              <a:rPr lang="ru-RU" i="1" dirty="0">
                <a:latin typeface="Calibri Light"/>
              </a:rPr>
            </a:br>
            <a:r>
              <a:rPr lang="ru-RU" i="1" dirty="0" smtClean="0">
                <a:latin typeface="Calibri Light"/>
              </a:rPr>
              <a:t>7 сек</a:t>
            </a:r>
            <a:endParaRPr lang="ru-RU" i="1" dirty="0">
              <a:latin typeface="Calibri Light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Осінній  день. 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Знаряддя  праці.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8312" y="3298710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Посіяти  насіння.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38312" y="4313123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Знання – велика  сила.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Читання – це  навчання.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07660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 п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ють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чай.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0920413" y="5489575"/>
            <a:ext cx="12715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 smtClean="0">
                <a:latin typeface="Calibri Light"/>
              </a:rPr>
              <a:t>11-17 </a:t>
            </a:r>
            <a:r>
              <a:rPr lang="ru-RU" i="1" dirty="0">
                <a:latin typeface="Calibri Light"/>
              </a:rPr>
              <a:t>букв, </a:t>
            </a:r>
            <a:br>
              <a:rPr lang="ru-RU" i="1" dirty="0">
                <a:latin typeface="Calibri Light"/>
              </a:rPr>
            </a:br>
            <a:r>
              <a:rPr lang="ru-RU" i="1" dirty="0" smtClean="0">
                <a:latin typeface="Calibri Light"/>
              </a:rPr>
              <a:t>7 сек</a:t>
            </a:r>
            <a:endParaRPr lang="ru-RU" i="1" dirty="0">
              <a:latin typeface="Calibri Light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Рум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uk-UA" sz="4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яне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яблуко.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Бережи </a:t>
            </a:r>
            <a:r>
              <a:rPr lang="uk-UA" sz="4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здоров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я!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8312" y="3298710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Кіт любить 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м’ясо.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38312" y="4313123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Співають </a:t>
            </a:r>
            <a:r>
              <a:rPr lang="uk-UA" sz="4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солов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ї.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Пес живе на подвір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ї. 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293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Горить свічка.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0920413" y="5489575"/>
            <a:ext cx="12715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 smtClean="0">
                <a:latin typeface="Calibri Light"/>
              </a:rPr>
              <a:t>11-17 </a:t>
            </a:r>
            <a:r>
              <a:rPr lang="ru-RU" i="1" dirty="0">
                <a:latin typeface="Calibri Light"/>
              </a:rPr>
              <a:t>букв, </a:t>
            </a:r>
            <a:br>
              <a:rPr lang="ru-RU" i="1" dirty="0">
                <a:latin typeface="Calibri Light"/>
              </a:rPr>
            </a:br>
            <a:r>
              <a:rPr lang="ru-RU" i="1" dirty="0" smtClean="0">
                <a:latin typeface="Calibri Light"/>
              </a:rPr>
              <a:t>7 сек</a:t>
            </a:r>
            <a:endParaRPr lang="ru-RU" i="1" dirty="0">
              <a:latin typeface="Calibri Light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Наше </a:t>
            </a: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село 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гарне.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Ми рвали яблука.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8312" y="3298710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Таня </a:t>
            </a: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купила 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сіль.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38312" y="4313123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Цвітуть жоржини.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Завтра я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їду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у цирк.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9964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Настала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зима.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0920413" y="5489575"/>
            <a:ext cx="127158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 smtClean="0">
                <a:latin typeface="Calibri Light"/>
              </a:rPr>
              <a:t>11-17 </a:t>
            </a:r>
            <a:r>
              <a:rPr lang="ru-RU" i="1" dirty="0">
                <a:latin typeface="Calibri Light"/>
              </a:rPr>
              <a:t>букв, </a:t>
            </a:r>
            <a:br>
              <a:rPr lang="ru-RU" i="1" dirty="0">
                <a:latin typeface="Calibri Light"/>
              </a:rPr>
            </a:br>
            <a:r>
              <a:rPr lang="ru-RU" i="1" dirty="0" smtClean="0">
                <a:latin typeface="Calibri Light"/>
              </a:rPr>
              <a:t>7 сек</a:t>
            </a:r>
            <a:endParaRPr lang="ru-RU" i="1" dirty="0">
              <a:latin typeface="Calibri Light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Ми пишемо листа. 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 лісі росте 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клен.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8312" y="3298710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Лід укрив ставок.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38312" y="4313123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небі хмаринки</a:t>
            </a:r>
            <a:r>
              <a:rPr lang="uk-UA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 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саду </a:t>
            </a:r>
            <a:r>
              <a:rPr lang="ru-RU" sz="4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ростуть</a:t>
            </a:r>
            <a:r>
              <a:rPr lang="ru-RU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маки.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6143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9736" y="305479"/>
            <a:ext cx="9501187" cy="8715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Білка гризе горіх.</a:t>
            </a:r>
            <a:endParaRPr lang="ru-RU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709737" y="1329474"/>
            <a:ext cx="9501187" cy="87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Дідусь рубає дрова.</a:t>
            </a:r>
            <a:endParaRPr lang="ru-RU" sz="4400" b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38312" y="2343886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Дятел лікує дерева.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738312" y="3298710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У Олі гарна іграшка.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38312" y="4313123"/>
            <a:ext cx="9501188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Мурчик</a:t>
            </a: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з’їв сметану.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1738313" y="5327536"/>
            <a:ext cx="9501187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Квіти гарно пахнуть.</a:t>
            </a:r>
            <a:endParaRPr lang="ru-RU" sz="4400" b="1" i="1" dirty="0">
              <a:solidFill>
                <a:srgbClr val="0000FF"/>
              </a:solidFill>
              <a:latin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0596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14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2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5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slide(fromBottom)">
                                      <p:cBhvr>
                                        <p:cTn id="79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8" grpId="1" animBg="1"/>
      <p:bldP spid="19460" grpId="0"/>
      <p:bldP spid="19460" grpId="1"/>
      <p:bldP spid="19461" grpId="0"/>
      <p:bldP spid="19461" grpId="1"/>
      <p:bldP spid="19462" grpId="0"/>
      <p:bldP spid="19462" grpId="1"/>
      <p:bldP spid="19463" grpId="0"/>
      <p:bldP spid="19463" grpId="1"/>
      <p:bldP spid="19464" grpId="0"/>
      <p:bldP spid="19464" grpId="1"/>
    </p:bldLst>
  </p:timing>
</p:sld>
</file>

<file path=ppt/theme/theme1.xml><?xml version="1.0" encoding="utf-8"?>
<a:theme xmlns:a="http://schemas.openxmlformats.org/drawingml/2006/main" name="Тема Office">
  <a:themeElements>
    <a:clrScheme name="Другая 4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375623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322</Words>
  <Application>Microsoft Office PowerPoint</Application>
  <PresentationFormat>Широкий екран</PresentationFormat>
  <Paragraphs>82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Franklin Gothic Medium</vt:lpstr>
      <vt:lpstr>Monotype Corsiva</vt:lpstr>
      <vt:lpstr>Times New Roman</vt:lpstr>
      <vt:lpstr>Тема Office</vt:lpstr>
      <vt:lpstr>Українська мова </vt:lpstr>
      <vt:lpstr>Іде  дощ.</vt:lpstr>
      <vt:lpstr>Йде  дід.</vt:lpstr>
      <vt:lpstr>Холодні роси.</vt:lpstr>
      <vt:lpstr>Чорна  рілля.</vt:lpstr>
      <vt:lpstr>Діти п’ють чай.</vt:lpstr>
      <vt:lpstr>Горить свічка.</vt:lpstr>
      <vt:lpstr>Настала зима.</vt:lpstr>
      <vt:lpstr>Білка гризе горіх.</vt:lpstr>
      <vt:lpstr>Чапля живе на болоті.</vt:lpstr>
      <vt:lpstr>У дуба міцна кора.</vt:lpstr>
      <vt:lpstr>Грім озвався на зорі.</vt:lpstr>
      <vt:lpstr>Птахи  в’ють  гнізда.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Valya</dc:creator>
  <cp:lastModifiedBy>User</cp:lastModifiedBy>
  <cp:revision>37</cp:revision>
  <dcterms:created xsi:type="dcterms:W3CDTF">2015-12-09T18:42:46Z</dcterms:created>
  <dcterms:modified xsi:type="dcterms:W3CDTF">2020-03-23T13:18:14Z</dcterms:modified>
</cp:coreProperties>
</file>