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  <p:sldId id="267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088"/>
    <a:srgbClr val="9EF2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5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689A7-4831-430E-9041-70A04B6C34D8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92B06D-4996-4ADD-909D-5129A792C920}">
      <dgm:prSet custT="1"/>
      <dgm:spPr/>
      <dgm:t>
        <a:bodyPr/>
        <a:lstStyle/>
        <a:p>
          <a:r>
            <a:rPr lang="uk-UA" sz="2400" dirty="0"/>
            <a:t>наказ набирає чинності </a:t>
          </a:r>
          <a:r>
            <a:rPr lang="uk-UA" sz="2400" b="1" dirty="0"/>
            <a:t>з 1 вересня 2018 року за винятком</a:t>
          </a:r>
          <a:r>
            <a:rPr lang="uk-UA" sz="2400" dirty="0"/>
            <a:t> пунктів стосуються часу затвердження списків осіб, які підлягають атестації в 2018 році, застосування затвердженої цим документом форми листа самоаналізу педагогічного працівника та нових вимог до присвоєння тарифних розрядів, кваліфікаційних категорій та педагогічних звань.</a:t>
          </a:r>
          <a:endParaRPr lang="en-US" sz="2400" dirty="0"/>
        </a:p>
      </dgm:t>
    </dgm:pt>
    <dgm:pt modelId="{C27C0506-CDD8-4C3C-B114-AA46E87B44ED}" type="parTrans" cxnId="{542D9DAC-B2E8-4FC2-8784-A9F72EF8181E}">
      <dgm:prSet/>
      <dgm:spPr/>
      <dgm:t>
        <a:bodyPr/>
        <a:lstStyle/>
        <a:p>
          <a:endParaRPr lang="en-US"/>
        </a:p>
      </dgm:t>
    </dgm:pt>
    <dgm:pt modelId="{D5B333C9-9459-432A-B43E-FB2AC829D362}" type="sibTrans" cxnId="{542D9DAC-B2E8-4FC2-8784-A9F72EF8181E}">
      <dgm:prSet/>
      <dgm:spPr/>
      <dgm:t>
        <a:bodyPr/>
        <a:lstStyle/>
        <a:p>
          <a:endParaRPr lang="en-US"/>
        </a:p>
      </dgm:t>
    </dgm:pt>
    <dgm:pt modelId="{B3A770D4-92C3-4EAA-A2A0-2FF503C5669A}">
      <dgm:prSet custT="1"/>
      <dgm:spPr/>
      <dgm:t>
        <a:bodyPr/>
        <a:lstStyle/>
        <a:p>
          <a:r>
            <a:rPr lang="uk-UA" sz="2800" dirty="0"/>
            <a:t>накази про затвердження списків педагогічних працівників, які підлягають черговій атестації, </a:t>
          </a:r>
        </a:p>
        <a:p>
          <a:r>
            <a:rPr lang="uk-UA" sz="2800" b="1" dirty="0"/>
            <a:t>до 10 вересня 2018 року</a:t>
          </a:r>
          <a:endParaRPr lang="en-US" sz="2800" dirty="0"/>
        </a:p>
      </dgm:t>
    </dgm:pt>
    <dgm:pt modelId="{CEE7857E-6058-4F5E-A334-4F0CC2BE6ADC}" type="parTrans" cxnId="{009B5D22-623E-40C9-8B84-37BE0313FAF9}">
      <dgm:prSet/>
      <dgm:spPr/>
      <dgm:t>
        <a:bodyPr/>
        <a:lstStyle/>
        <a:p>
          <a:endParaRPr lang="en-US"/>
        </a:p>
      </dgm:t>
    </dgm:pt>
    <dgm:pt modelId="{405865E6-994E-4D48-9B14-36711DEC155C}" type="sibTrans" cxnId="{009B5D22-623E-40C9-8B84-37BE0313FAF9}">
      <dgm:prSet/>
      <dgm:spPr/>
      <dgm:t>
        <a:bodyPr/>
        <a:lstStyle/>
        <a:p>
          <a:endParaRPr lang="en-US"/>
        </a:p>
      </dgm:t>
    </dgm:pt>
    <dgm:pt modelId="{A85D6881-F597-428A-B86E-02E1F698D058}" type="pres">
      <dgm:prSet presAssocID="{214689A7-4831-430E-9041-70A04B6C34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E67-1E8A-4AE1-9E5F-CEB227F12205}" type="pres">
      <dgm:prSet presAssocID="{C092B06D-4996-4ADD-909D-5129A792C92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3AFE1-EA4F-4EC9-B759-756BB56D4F49}" type="pres">
      <dgm:prSet presAssocID="{D5B333C9-9459-432A-B43E-FB2AC829D362}" presName="spacer" presStyleCnt="0"/>
      <dgm:spPr/>
    </dgm:pt>
    <dgm:pt modelId="{E4C893C6-4712-42EB-8EBE-20BF543414E7}" type="pres">
      <dgm:prSet presAssocID="{B3A770D4-92C3-4EAA-A2A0-2FF503C5669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3A9D4F-F1BA-497B-9C69-9BD948C31BC9}" type="presOf" srcId="{B3A770D4-92C3-4EAA-A2A0-2FF503C5669A}" destId="{E4C893C6-4712-42EB-8EBE-20BF543414E7}" srcOrd="0" destOrd="0" presId="urn:microsoft.com/office/officeart/2005/8/layout/vList2"/>
    <dgm:cxn modelId="{542D9DAC-B2E8-4FC2-8784-A9F72EF8181E}" srcId="{214689A7-4831-430E-9041-70A04B6C34D8}" destId="{C092B06D-4996-4ADD-909D-5129A792C920}" srcOrd="0" destOrd="0" parTransId="{C27C0506-CDD8-4C3C-B114-AA46E87B44ED}" sibTransId="{D5B333C9-9459-432A-B43E-FB2AC829D362}"/>
    <dgm:cxn modelId="{009B5D22-623E-40C9-8B84-37BE0313FAF9}" srcId="{214689A7-4831-430E-9041-70A04B6C34D8}" destId="{B3A770D4-92C3-4EAA-A2A0-2FF503C5669A}" srcOrd="1" destOrd="0" parTransId="{CEE7857E-6058-4F5E-A334-4F0CC2BE6ADC}" sibTransId="{405865E6-994E-4D48-9B14-36711DEC155C}"/>
    <dgm:cxn modelId="{C6B50CEC-9380-4471-9C46-92866292887D}" type="presOf" srcId="{C092B06D-4996-4ADD-909D-5129A792C920}" destId="{0E55BE67-1E8A-4AE1-9E5F-CEB227F12205}" srcOrd="0" destOrd="0" presId="urn:microsoft.com/office/officeart/2005/8/layout/vList2"/>
    <dgm:cxn modelId="{ECDDB813-9130-47F4-920B-2A6366B49A19}" type="presOf" srcId="{214689A7-4831-430E-9041-70A04B6C34D8}" destId="{A85D6881-F597-428A-B86E-02E1F698D058}" srcOrd="0" destOrd="0" presId="urn:microsoft.com/office/officeart/2005/8/layout/vList2"/>
    <dgm:cxn modelId="{2B721159-4808-4854-8576-F89479D5F6D3}" type="presParOf" srcId="{A85D6881-F597-428A-B86E-02E1F698D058}" destId="{0E55BE67-1E8A-4AE1-9E5F-CEB227F12205}" srcOrd="0" destOrd="0" presId="urn:microsoft.com/office/officeart/2005/8/layout/vList2"/>
    <dgm:cxn modelId="{85C5D9EB-967F-4FEC-9F0A-AF5DAD7D9258}" type="presParOf" srcId="{A85D6881-F597-428A-B86E-02E1F698D058}" destId="{A743AFE1-EA4F-4EC9-B759-756BB56D4F49}" srcOrd="1" destOrd="0" presId="urn:microsoft.com/office/officeart/2005/8/layout/vList2"/>
    <dgm:cxn modelId="{53F08EF1-C329-4CE2-B736-01ACB2BE23C7}" type="presParOf" srcId="{A85D6881-F597-428A-B86E-02E1F698D058}" destId="{E4C893C6-4712-42EB-8EBE-20BF543414E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55BE67-1E8A-4AE1-9E5F-CEB227F12205}">
      <dsp:nvSpPr>
        <dsp:cNvPr id="0" name=""/>
        <dsp:cNvSpPr/>
      </dsp:nvSpPr>
      <dsp:spPr>
        <a:xfrm>
          <a:off x="0" y="1716"/>
          <a:ext cx="6752861" cy="29350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/>
            <a:t>наказ набирає чинності </a:t>
          </a:r>
          <a:r>
            <a:rPr lang="uk-UA" sz="2400" b="1" kern="1200" dirty="0"/>
            <a:t>з 1 вересня 2018 року за винятком</a:t>
          </a:r>
          <a:r>
            <a:rPr lang="uk-UA" sz="2400" kern="1200" dirty="0"/>
            <a:t> пунктів стосуються часу затвердження списків осіб, які підлягають атестації в 2018 році, застосування затвердженої цим документом форми листа самоаналізу педагогічного працівника та нових вимог до присвоєння тарифних розрядів, кваліфікаційних категорій та педагогічних звань.</a:t>
          </a:r>
          <a:endParaRPr lang="en-US" sz="2400" kern="1200" dirty="0"/>
        </a:p>
      </dsp:txBody>
      <dsp:txXfrm>
        <a:off x="0" y="1716"/>
        <a:ext cx="6752861" cy="2935054"/>
      </dsp:txXfrm>
    </dsp:sp>
    <dsp:sp modelId="{E4C893C6-4712-42EB-8EBE-20BF543414E7}">
      <dsp:nvSpPr>
        <dsp:cNvPr id="0" name=""/>
        <dsp:cNvSpPr/>
      </dsp:nvSpPr>
      <dsp:spPr>
        <a:xfrm>
          <a:off x="0" y="2948654"/>
          <a:ext cx="6752861" cy="293505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/>
            <a:t>накази про затвердження списків педагогічних працівників, які підлягають черговій атестації,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/>
            <a:t>до 10 вересня 2018 року</a:t>
          </a:r>
          <a:endParaRPr lang="en-US" sz="2800" kern="1200" dirty="0"/>
        </a:p>
      </dsp:txBody>
      <dsp:txXfrm>
        <a:off x="0" y="2948654"/>
        <a:ext cx="6752861" cy="2935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680720-C7E0-46B0-8C4E-7F0A65D2F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3E3FAC33-89B2-4AC9-9A4B-BAF75E925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2D34E544-29F1-467A-8D26-7D544FAE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pPr/>
              <a:t>23.10.2018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AFEB159E-DBA5-46B2-8BA3-6AFE4477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DF5F0944-C6DB-4439-914F-EAC9385EB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4815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FADC6D-3803-489C-AA03-33BFC76D9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xmlns="" id="{58772222-CE5E-4D44-8B62-60214AC17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28A7ECC1-C3E6-4AE1-A259-F1D45427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pPr/>
              <a:t>23.10.2018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5F650980-BEC4-422D-A8D4-B895E7B4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B64BAC49-8BF4-47AA-886B-572B186E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175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xmlns="" id="{FEA3A765-D72A-4DC1-8533-51783BB4E1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xmlns="" id="{723504F2-1F95-46A2-AE38-BE4F85DAC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A5302F3C-BE51-4020-A992-2B08EB01D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pPr/>
              <a:t>23.10.2018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E9B73F30-8386-4A8E-A5A7-07D9D777C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6B0A3DCA-0685-48F8-9CC0-ED803604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2286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25C2AF-D760-45FF-8D36-F5D4211F2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7649BE33-7004-4FD3-B6A5-17E7F555C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EAE5089C-A32B-43BF-86B3-BBC83B63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pPr/>
              <a:t>23.10.2018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3BE96370-1BBE-4DF8-ABEC-B129B7D2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7D061FD9-075E-4F1C-93ED-E9B10DA9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7995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D048C5-A870-451C-B040-FE2352792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483ECB7E-9FBF-4DC4-85EE-3DABA0C8D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72DD0E17-AE3E-41BB-B530-AEFA7C6B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pPr/>
              <a:t>23.10.2018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FFCEF88B-53B5-4563-B718-9C83DE58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BAA1D2A4-833A-4248-8E8D-ECAD6F7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8239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7A7545-A0BB-42BA-B969-BBF89A697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0D89A3BE-12E6-497D-8F6E-D161F01D5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6D445CE4-611F-4578-A007-BF0C2A50B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10E74AC7-4C81-4A64-A9DB-5E5E15AD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pPr/>
              <a:t>23.10.2018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17ABD0EE-9FDA-46AD-8CA5-211BA29C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B50A595F-7BDE-47DC-B80D-A2D62C35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1611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FC1E6F-B359-4B6D-B2AB-98C31350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89E0FB51-CA5C-488F-B705-FBAD56C8E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F78C0BA4-70B2-4F4D-9A02-C99BB5DCC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xmlns="" id="{BCBBC936-7F4A-4F59-A215-B703A952F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xmlns="" id="{04C919A6-02EA-4110-BAF0-E3FADAEFC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xmlns="" id="{A2A542AB-4A4E-4BCF-9F7F-72E06C2AF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pPr/>
              <a:t>23.10.2018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xmlns="" id="{B9C0311B-C3CB-463D-865C-3F5201B05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xmlns="" id="{46587086-E06D-45B5-B79A-C12C9957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4670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44C5FC-E46B-43FB-B98C-7868DE9D8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F800AD56-E952-4B28-A8DE-AED93A0F7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pPr/>
              <a:t>23.10.2018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BEB68DF3-1716-45A1-86A5-9634120D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A181D84B-7D35-4DD2-BB08-12ED067C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3320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xmlns="" id="{65239EB1-C75C-41F0-8F7D-0A4E7E8AC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pPr/>
              <a:t>23.10.2018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xmlns="" id="{D2D85431-DF35-4C14-8673-4AB0E443D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xmlns="" id="{F12423C3-0D0A-4B5C-B1ED-C39491E5B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0518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0D6FA5-A7D6-410B-B9F8-E9DE02420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80823692-9389-4F3D-BE5A-6A41A4BBD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F96EA3F3-CAB1-4509-9EC0-64F7F7299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385CBB91-F615-4C8A-B6D4-93EA5BA5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pPr/>
              <a:t>23.10.2018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90341262-E77F-48B0-881D-F5D7CE44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E0ADF8B5-9A42-495E-B895-360672F3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3654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22BC9F-6F88-4F3A-8F08-6173AE1E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xmlns="" id="{8925B0E4-FE26-4F54-B914-FA9039A50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161D08E9-65D1-4FF7-8C5A-A0C6766B9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1CA99C26-9D49-4D72-9905-D79E8459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BF1-C544-40CC-A186-5B3CD0479452}" type="datetimeFigureOut">
              <a:rPr lang="uk-UA" smtClean="0"/>
              <a:pPr/>
              <a:t>23.10.2018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86A59866-E0DE-4695-872B-FCBDC452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FD44AC38-CE70-47D6-A7D1-3277DB3B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1C6F-8B37-4A61-B3BB-61D8D159D4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361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734">
              <a:srgbClr val="EEF088"/>
            </a:gs>
            <a:gs pos="100000">
              <a:srgbClr val="9EF2B8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xmlns="" id="{E1FE1815-21FB-4224-A934-A75C6B670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85F404B0-D0BD-47FE-8934-B94190AC2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0BA024B5-44A4-482B-A320-1FD6EE9F9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7BF1-C544-40CC-A186-5B3CD0479452}" type="datetimeFigureOut">
              <a:rPr lang="uk-UA" smtClean="0"/>
              <a:pPr/>
              <a:t>23.10.2018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FDE8B242-4DA6-4EBA-BCC2-67A1F4B27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E329CFFB-9509-4DC7-B792-E69019AD4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1C6F-8B37-4A61-B3BB-61D8D159D4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2747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ssociationzmin.org.ua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28F5C5-2BE3-41C5-B4C7-738A4E40E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695" y="2245809"/>
            <a:ext cx="10837889" cy="1564716"/>
          </a:xfrm>
        </p:spPr>
        <p:txBody>
          <a:bodyPr>
            <a:normAutofit/>
          </a:bodyPr>
          <a:lstStyle/>
          <a:p>
            <a:pPr algn="l"/>
            <a:r>
              <a:rPr lang="uk-UA" dirty="0"/>
              <a:t>Нове положення про атестацію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C0D46038-D926-4BB9-A24E-17AD06106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r>
              <a:rPr lang="uk-UA" sz="3200" dirty="0"/>
              <a:t>Коротко про головне</a:t>
            </a: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xmlns="" id="{C66F2F30-5DC0-44A0-BFA6-E12F46ED16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xmlns="" id="{85872F57-7F42-4F97-8391-DDC8D0054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xmlns="" id="{04DC2037-48A0-4F22-B9D4-8EAEBC780A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xmlns="" id="{0006CBFD-ADA0-43D1-9332-9C34CA1C76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xmlns="" id="{2B931666-F28F-45F3-A074-66D2272D58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4088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8BD2A-F5DB-4DBB-9C15-E86BA379A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УВАГА!!!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0CFB37E4-C068-4ED9-87AB-83D25AA23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/>
              <a:t>Положення опубліковане на Порталі ЛІГА-ЗАКОН </a:t>
            </a:r>
            <a:r>
              <a:rPr lang="en-US" sz="4400" dirty="0"/>
              <a:t>http://search.ligazakon.ua/l_doc2.nsf/link1/RE32378.html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xmlns="" val="151479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D30BE5-1E3B-47A7-820B-E2889CD48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2799"/>
            <a:ext cx="10515600" cy="1690557"/>
          </a:xfrm>
        </p:spPr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uk-UA" dirty="0"/>
              <a:t>Готові допомогти: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>
                <a:solidFill>
                  <a:srgbClr val="FF0000"/>
                </a:solidFill>
              </a:rPr>
              <a:t>Гаряча лінія </a:t>
            </a:r>
            <a:r>
              <a:rPr lang="uk-UA" dirty="0"/>
              <a:t>(дзвінки безкоштовні)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>
                <a:solidFill>
                  <a:srgbClr val="FF0000"/>
                </a:solidFill>
              </a:rPr>
              <a:t>0800608867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Форма зворотного зв'язку на сайті:</a:t>
            </a:r>
          </a:p>
        </p:txBody>
      </p:sp>
      <p:pic>
        <p:nvPicPr>
          <p:cNvPr id="7" name="Місце для вмісту 6">
            <a:extLst>
              <a:ext uri="{FF2B5EF4-FFF2-40B4-BE49-F238E27FC236}">
                <a16:creationId xmlns:a16="http://schemas.microsoft.com/office/drawing/2014/main" xmlns="" id="{E43668D6-BE1E-4431-992C-10103EE83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1461" y="4354644"/>
            <a:ext cx="5059903" cy="2304145"/>
          </a:xfrm>
        </p:spPr>
      </p:pic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xmlns="" id="{2AC832AB-7DE4-4576-852D-269197077CE5}"/>
              </a:ext>
            </a:extLst>
          </p:cNvPr>
          <p:cNvSpPr/>
          <p:nvPr/>
        </p:nvSpPr>
        <p:spPr>
          <a:xfrm>
            <a:off x="1239716" y="4354644"/>
            <a:ext cx="376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hlinkClick r:id="rId3"/>
              </a:rPr>
              <a:t>http://associationzmin.org.ua/</a:t>
            </a:r>
            <a:endParaRPr lang="uk-U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501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FBA2F-0C00-46DA-A1EB-EFE88290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uk-UA">
                <a:solidFill>
                  <a:srgbClr val="FFFFFF"/>
                </a:solidFill>
              </a:rPr>
              <a:t>Утворення комісій та початок атестації</a:t>
            </a:r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xmlns="" id="{BBD4AAE7-45A0-4A77-ADEB-F8CD19D03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8005142"/>
              </p:ext>
            </p:extLst>
          </p:nvPr>
        </p:nvGraphicFramePr>
        <p:xfrm>
          <a:off x="5194299" y="470924"/>
          <a:ext cx="6752861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9295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3F0739-D881-4561-B63B-2967C9D64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uk-UA" dirty="0">
                <a:solidFill>
                  <a:schemeClr val="accent1"/>
                </a:solidFill>
              </a:rPr>
              <a:t>Порядок подання документів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DF524DEE-058F-493D-A1D9-23B71B4D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449704"/>
            <a:ext cx="6894403" cy="6088255"/>
          </a:xfrm>
        </p:spPr>
        <p:txBody>
          <a:bodyPr anchor="ctr">
            <a:normAutofit/>
          </a:bodyPr>
          <a:lstStyle/>
          <a:p>
            <a:r>
              <a:rPr lang="uk-UA" sz="2000" dirty="0"/>
              <a:t>Атестаційна комісія створюється </a:t>
            </a:r>
            <a:r>
              <a:rPr lang="uk-UA" sz="2000" b="1" dirty="0"/>
              <a:t>до 10 вересня</a:t>
            </a:r>
            <a:r>
              <a:rPr lang="uk-UA" sz="2000" dirty="0"/>
              <a:t> поточного року. Документи до </a:t>
            </a:r>
            <a:r>
              <a:rPr lang="uk-UA" sz="2000" b="1" dirty="0"/>
              <a:t>кваліфікаційної категорії «спеціаліст першої категорії» подаються секретарю атестаційної комісії школи до 10 жовтня. </a:t>
            </a:r>
          </a:p>
          <a:p>
            <a:r>
              <a:rPr lang="uk-UA" sz="2000" dirty="0"/>
              <a:t>для присвоєння/підтвердження/відмови у присвоєнні/підтвердженні </a:t>
            </a:r>
            <a:r>
              <a:rPr lang="uk-UA" sz="2000" b="1" dirty="0"/>
              <a:t>кваліфікаційної категорії «спеціаліст вищої категорії» та педагогічних звань</a:t>
            </a:r>
            <a:r>
              <a:rPr lang="uk-UA" sz="2000" dirty="0"/>
              <a:t>. Документи педагогічні працівники подають </a:t>
            </a:r>
            <a:r>
              <a:rPr lang="uk-UA" sz="2000" b="1" dirty="0"/>
              <a:t>до 15 жовтня</a:t>
            </a:r>
            <a:r>
              <a:rPr lang="uk-UA" sz="2000" dirty="0"/>
              <a:t> </a:t>
            </a:r>
            <a:r>
              <a:rPr lang="uk-UA" sz="2000" b="1" dirty="0"/>
              <a:t>безпосередньо до </a:t>
            </a:r>
            <a:r>
              <a:rPr lang="uk-UA" sz="2000" dirty="0"/>
              <a:t>атестаційної </a:t>
            </a:r>
            <a:r>
              <a:rPr lang="uk-UA" sz="2000" b="1" dirty="0"/>
              <a:t>комісії Департаменту з питань культури національностей та релігій Львівської обласної державної адміністрації.</a:t>
            </a:r>
          </a:p>
          <a:p>
            <a:r>
              <a:rPr lang="uk-UA" sz="2000" b="1" dirty="0"/>
              <a:t>Заява</a:t>
            </a:r>
            <a:r>
              <a:rPr lang="uk-UA" sz="2000" dirty="0"/>
              <a:t> про проходження атестації </a:t>
            </a:r>
            <a:r>
              <a:rPr lang="uk-UA" sz="2000" b="1" dirty="0"/>
              <a:t>може бути подана </a:t>
            </a:r>
            <a:r>
              <a:rPr lang="uk-UA" sz="2000" dirty="0"/>
              <a:t>до атестаційної комісії в </a:t>
            </a:r>
            <a:r>
              <a:rPr lang="uk-UA" sz="2000" b="1" dirty="0"/>
              <a:t>електронній формі</a:t>
            </a:r>
            <a:r>
              <a:rPr lang="uk-UA" sz="2000" dirty="0"/>
              <a:t> шляхом надсилання заяви та атестаційних документів (у сканованому вигляді (формат PDF), кожен документ - окремим файлом) на визначену атестаційною комісією адресу електронної пошти або у паперовому вигляді. Під час подання </a:t>
            </a:r>
            <a:r>
              <a:rPr lang="uk-UA" sz="2000" b="1" dirty="0"/>
              <a:t>заяви та атестаційних документів у паперовій формі всі атестаційні документи мають бути подані також в електронному вигляді</a:t>
            </a:r>
            <a:r>
              <a:rPr lang="uk-UA" sz="2000" dirty="0"/>
              <a:t>. </a:t>
            </a:r>
          </a:p>
          <a:p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xmlns="" val="7091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F21E3C-523F-4FC9-BB36-C73696223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uk-UA">
                <a:solidFill>
                  <a:schemeClr val="accent1"/>
                </a:solidFill>
              </a:rPr>
              <a:t>Строк проведення атестації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2AADE7EF-FD63-4ED2-8517-48AE62DF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320040"/>
            <a:ext cx="6377769" cy="6035790"/>
          </a:xfrm>
        </p:spPr>
        <p:txBody>
          <a:bodyPr anchor="ctr">
            <a:normAutofit/>
          </a:bodyPr>
          <a:lstStyle/>
          <a:p>
            <a:r>
              <a:rPr lang="uk-UA" sz="2400" dirty="0"/>
              <a:t>Атестаційна комісія вивчає подані документи на предмет повноти пакета документів і відповідності вимогам законодавства та цього Положення, у разі необхідності перевіряє їх достовірність та виносить вмотивоване рішення про результати атестації педагогічних працівників:</a:t>
            </a:r>
          </a:p>
          <a:p>
            <a:r>
              <a:rPr lang="uk-UA" sz="2400" dirty="0"/>
              <a:t>атестаційна комісія закладу (установи) - не пізніше 30 жовтня;</a:t>
            </a:r>
          </a:p>
          <a:p>
            <a:r>
              <a:rPr lang="uk-UA" sz="2400" dirty="0"/>
              <a:t>атестаційна комісія органу управління, Мінкультури - не пізніше 20 листопада.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382038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4C4453-1436-4815-892B-A48F6F48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uk-UA">
                <a:solidFill>
                  <a:schemeClr val="accent1"/>
                </a:solidFill>
              </a:rPr>
              <a:t>Участь працівника у засіданнях комісії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A2F982BF-3491-47A4-963D-82C13A0DE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uk-UA" sz="2000" dirty="0"/>
              <a:t>Педагогічний працівник за бажанням може бути присутнім на засіданні атестаційної комісії під час розгляду його атестаційних документів. Атестаційна комісія не має права відмовити педагогічному працівнику у задоволенні його бажання бути присутнім.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/>
              <a:t>Керівник або інший представник закладу, педагогічні працівники якого атестуються атестаційною комісією іншого закладу, атестаційною комісією органу управління або атестаційною комісією Мінкультури, може представляти у зазначених комісіях інтереси педагогічних працівників, які атестуються, та оригінали поданих ними документів виключно за їх дорученням присутнім на засіданні атестаційної комісії під час його атестації</a:t>
            </a:r>
          </a:p>
        </p:txBody>
      </p:sp>
    </p:spTree>
    <p:extLst>
      <p:ext uri="{BB962C8B-B14F-4D97-AF65-F5344CB8AC3E}">
        <p14:creationId xmlns:p14="http://schemas.microsoft.com/office/powerpoint/2010/main" xmlns="" val="439684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56C29E-562C-4F80-9EF6-16985482B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4089084" cy="2760098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FFFFFF"/>
                </a:solidFill>
              </a:rPr>
              <a:t>Критерії оцінки роботи педпрацівника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E257ED6E-3A4C-4902-88F3-4A1E97256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uk-UA" sz="2400">
                <a:solidFill>
                  <a:srgbClr val="000000"/>
                </a:solidFill>
              </a:rPr>
              <a:t>«Умови, критерії та результативні показники, які враховуються при визначенні відповідності педагогічних працівників закладів (установ) освіти сфери культури» </a:t>
            </a:r>
            <a:r>
              <a:rPr lang="uk-UA" sz="2400" b="1">
                <a:solidFill>
                  <a:srgbClr val="000000"/>
                </a:solidFill>
              </a:rPr>
              <a:t>вводиться в дію</a:t>
            </a:r>
            <a:r>
              <a:rPr lang="uk-UA" sz="2400">
                <a:solidFill>
                  <a:srgbClr val="000000"/>
                </a:solidFill>
              </a:rPr>
              <a:t> </a:t>
            </a:r>
            <a:r>
              <a:rPr lang="uk-UA" sz="2400" b="1">
                <a:solidFill>
                  <a:srgbClr val="000000"/>
                </a:solidFill>
              </a:rPr>
              <a:t>з 1 січня 2019 року</a:t>
            </a:r>
            <a:r>
              <a:rPr lang="uk-UA" sz="2400">
                <a:solidFill>
                  <a:srgbClr val="000000"/>
                </a:solidFill>
              </a:rPr>
              <a:t>.</a:t>
            </a:r>
          </a:p>
          <a:p>
            <a:endParaRPr lang="uk-UA" sz="2400">
              <a:solidFill>
                <a:srgbClr val="000000"/>
              </a:solidFill>
            </a:endParaRPr>
          </a:p>
          <a:p>
            <a:r>
              <a:rPr lang="uk-UA" sz="2400" b="1">
                <a:solidFill>
                  <a:srgbClr val="000000"/>
                </a:solidFill>
              </a:rPr>
              <a:t>ЦІЄЇ АТЕСТАЦІЇ ОЦІНКА РОБОТИ ПЕДПРАЦІВНИКА ПРОВОДИТЬСЯ ЗА ВИМОГАМИ СТАРОГО ПОЛОЖЕННЯ!</a:t>
            </a:r>
          </a:p>
        </p:txBody>
      </p:sp>
    </p:spTree>
    <p:extLst>
      <p:ext uri="{BB962C8B-B14F-4D97-AF65-F5344CB8AC3E}">
        <p14:creationId xmlns:p14="http://schemas.microsoft.com/office/powerpoint/2010/main" xmlns="" val="268460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B0FB9B-804F-4287-8FFC-9B0F0EE6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110" y="365125"/>
            <a:ext cx="10450689" cy="391231"/>
          </a:xfrm>
        </p:spPr>
        <p:txBody>
          <a:bodyPr>
            <a:normAutofit fontScale="90000"/>
          </a:bodyPr>
          <a:lstStyle/>
          <a:p>
            <a:r>
              <a:rPr lang="uk-UA" dirty="0"/>
              <a:t>Лист </a:t>
            </a:r>
            <a:r>
              <a:rPr lang="uk-UA" dirty="0" err="1"/>
              <a:t>самооцінювання</a:t>
            </a:r>
            <a:r>
              <a:rPr lang="uk-UA" dirty="0"/>
              <a:t> на </a:t>
            </a:r>
            <a:r>
              <a:rPr lang="uk-UA" dirty="0" err="1"/>
              <a:t>кетегорію</a:t>
            </a:r>
            <a:r>
              <a:rPr lang="uk-UA" dirty="0"/>
              <a:t>.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xmlns="" id="{CCAA4E14-4D43-4E38-BE83-0A168429F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6619567"/>
              </p:ext>
            </p:extLst>
          </p:nvPr>
        </p:nvGraphicFramePr>
        <p:xfrm>
          <a:off x="0" y="745068"/>
          <a:ext cx="11956473" cy="6210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0395">
                  <a:extLst>
                    <a:ext uri="{9D8B030D-6E8A-4147-A177-3AD203B41FA5}">
                      <a16:colId xmlns:a16="http://schemas.microsoft.com/office/drawing/2014/main" xmlns="" val="3816394990"/>
                    </a:ext>
                  </a:extLst>
                </a:gridCol>
                <a:gridCol w="2456078">
                  <a:extLst>
                    <a:ext uri="{9D8B030D-6E8A-4147-A177-3AD203B41FA5}">
                      <a16:colId xmlns:a16="http://schemas.microsoft.com/office/drawing/2014/main" xmlns="" val="328007804"/>
                    </a:ext>
                  </a:extLst>
                </a:gridCol>
              </a:tblGrid>
              <a:tr h="9505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uk-UA" sz="500" dirty="0">
                          <a:effectLst/>
                        </a:rPr>
                        <a:t>Назва вимоги</a:t>
                      </a:r>
                      <a:endParaRPr lang="uk-UA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Результат</a:t>
                      </a:r>
                      <a:endParaRPr lang="uk-UA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3678150043"/>
                  </a:ext>
                </a:extLst>
              </a:tr>
              <a:tr h="185110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1. </a:t>
                      </a:r>
                      <a:r>
                        <a:rPr lang="uk-UA" sz="1400" dirty="0">
                          <a:effectLst/>
                        </a:rPr>
                        <a:t>Володіти знаннями теоретичних основ, сучасними методиками з предмета, який викладається, та вміти їх застосувати у практичній роботі;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Володіє/не володіє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147283696"/>
                  </a:ext>
                </a:extLst>
              </a:tr>
              <a:tr h="19294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2. Бути обізнаними щодо сучасних досягнень науки з предмета, який викладається;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Обізнаний/не обізнаний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1764609355"/>
                  </a:ext>
                </a:extLst>
              </a:tr>
              <a:tr h="27377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3. Володіти основами педагогіки, психології і вікової фізіології та вміти їх застосовувати у навчально-виховному процесі;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Володіє/не володіє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1625542960"/>
                  </a:ext>
                </a:extLst>
              </a:tr>
              <a:tr h="19294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4. Володіти методикою викладання предмета;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Володіє/не володіє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3464881759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5. Мати результативність педагогічної роботи (участь учнів, студентів у творчих змаганнях і культурно-просвітницьких заходах: концертах, конкурсах, оглядах, фестивалях, виставках, виставах тощо);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Має/не має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1692648046"/>
                  </a:ext>
                </a:extLst>
              </a:tr>
              <a:tr h="453146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6. Вміти ефективно використовувати різноманітні засоби навчання, а також організовувати позакласну роботу з метою підвищення зацікавленості учнів, студентів предметом і розвитку їх кругозору, здібностей і обдарувань;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Вміє/не вміє, застосовує/не застосовує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363376296"/>
                  </a:ext>
                </a:extLst>
              </a:tr>
              <a:tr h="27607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7. Мати педагогічну культуру (вміння володіти собою, створювати атмосферу співтворчості, співробітництва тощо);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Має/не має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1711135937"/>
                  </a:ext>
                </a:extLst>
              </a:tr>
              <a:tr h="1965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8. Володіти державною мовою в обсязі, необхідному для виконання професійних обов'язків.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Володіє/не володіє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1258133049"/>
                  </a:ext>
                </a:extLst>
              </a:tr>
              <a:tr h="19294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9. Мають високий рівень знань змісту навчання з предмета, який викладають;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Так/ні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3597714326"/>
                  </a:ext>
                </a:extLst>
              </a:tr>
              <a:tr h="31875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10. Мають високий рівень володіння формами і методами організації та здійснення навчально-виховного процесу;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Так/ні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231318114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11. Володіють інноваційними та освітніми методиками, активно їх використовують та поширюють у професійному середовищі;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Володіє/на володіє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1255502206"/>
                  </a:ext>
                </a:extLst>
              </a:tr>
              <a:tr h="19294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12. Досвід роботи відомий і узагальнюється в Україні;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Вказуються факти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1762011478"/>
                  </a:ext>
                </a:extLst>
              </a:tr>
              <a:tr h="771798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13. Учні, студенти яких стали переможцями міжнародних чи всеукраїнських фестивалів, оглядів, конкурсів, виставок або брали участь у міжнародних чи всеукраїнських культурно-просвітницьких заходах тощо у разі, якщо організаторами цих заходів є органи управління сфери культури, навчально-методичні установи, національні творчі спілки відповідного спрямування;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Вказується кількість таких учнів, студентів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80929087"/>
                  </a:ext>
                </a:extLst>
              </a:tr>
              <a:tr h="462103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14. учні яких систематично вступають до середніх спеціалізованих мистецьких шкіл та вищих навчальних закладів мистецького спрямування; студенти яких систематично вступають до вищих навчальних закладів III-IV рівнів акредитації;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Вказується кількість таких учнів, студентів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3376950928"/>
                  </a:ext>
                </a:extLst>
              </a:tr>
              <a:tr h="409727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15. учні, студенти яких виконують програми сольних концертів, є учасниками або постановниками концертних номерів, проводять персональні виставки тощо на всеукраїнському та міжнародному рівнях;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Вказується кількість таких учнів, студентів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2304952502"/>
                  </a:ext>
                </a:extLst>
              </a:tr>
              <a:tr h="578849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16. які виконують програми сольних концертів або є постановниками чи учасниками спектаклів, балетів, концертних номерів, культурно-просвітницьких заходів, проводять персональні виставки тощо на всеукраїнському та міжнародному рівнях;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Вказується кількість таких програм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868" marR="25868" marT="0" marB="0"/>
                </a:tc>
                <a:extLst>
                  <a:ext uri="{0D108BD9-81ED-4DB2-BD59-A6C34878D82A}">
                    <a16:rowId xmlns:a16="http://schemas.microsoft.com/office/drawing/2014/main" xmlns="" val="90995936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64768A3F-AA17-44EC-8BF1-1DD1105C9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711"/>
            <a:ext cx="12192000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вимогою:</a:t>
            </a: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741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F41512-CFE5-48F1-8A15-2FC0A928C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412" y="365126"/>
            <a:ext cx="10339387" cy="520700"/>
          </a:xfrm>
        </p:spPr>
        <p:txBody>
          <a:bodyPr>
            <a:normAutofit fontScale="90000"/>
          </a:bodyPr>
          <a:lstStyle/>
          <a:p>
            <a:r>
              <a:rPr lang="uk-UA" dirty="0"/>
              <a:t>Лист </a:t>
            </a:r>
            <a:r>
              <a:rPr lang="uk-UA" dirty="0" err="1"/>
              <a:t>самооцінювання</a:t>
            </a:r>
            <a:r>
              <a:rPr lang="uk-UA" dirty="0"/>
              <a:t> на звання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xmlns="" id="{4F5914E0-5009-4C6F-980E-FC5D810BB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5702510"/>
              </p:ext>
            </p:extLst>
          </p:nvPr>
        </p:nvGraphicFramePr>
        <p:xfrm>
          <a:off x="900113" y="885827"/>
          <a:ext cx="10453686" cy="602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4814">
                  <a:extLst>
                    <a:ext uri="{9D8B030D-6E8A-4147-A177-3AD203B41FA5}">
                      <a16:colId xmlns:a16="http://schemas.microsoft.com/office/drawing/2014/main" xmlns="" val="3893198952"/>
                    </a:ext>
                  </a:extLst>
                </a:gridCol>
                <a:gridCol w="3068872">
                  <a:extLst>
                    <a:ext uri="{9D8B030D-6E8A-4147-A177-3AD203B41FA5}">
                      <a16:colId xmlns:a16="http://schemas.microsoft.com/office/drawing/2014/main" xmlns="" val="4246575157"/>
                    </a:ext>
                  </a:extLst>
                </a:gridCol>
              </a:tblGrid>
              <a:tr h="18037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Назва вимоги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Результат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xmlns="" val="872148259"/>
                  </a:ext>
                </a:extLst>
              </a:tr>
              <a:tr h="523286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1. встановлено кваліфікаційну категорію "спеціаліст вищої категорії"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Так/ні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xmlns="" val="910610186"/>
                  </a:ext>
                </a:extLst>
              </a:tr>
              <a:tr h="1082223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2. запроваджують у навчально-виховний процес ефективні форми і методи роботи, узагальнюють передовий педагогічний досвід шляхом проведення лекцій, відкритих уроків, майстер-класів, семінарів тощо в установах та закладах підвищення кваліфікації;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Так/ні, а також вказується кількість таких заходів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xmlns="" val="2264830163"/>
                  </a:ext>
                </a:extLst>
              </a:tr>
              <a:tr h="1569860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3. беруть активну участь у діяльності предметно-циклових комісій, відділів та (або) відділень, методичних об'єднань, асоціацій тощо;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Вказується кількість засідань відповідних об’єднань, де участь педпрацівника була активною (наприклад, виступи)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xmlns="" val="4176541365"/>
                  </a:ext>
                </a:extLst>
              </a:tr>
              <a:tr h="784930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4. брали та (або) беруть участь у розробленні нормативних документів (положень, навчальних планів, програм тощо);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Вказується кількість розроблених актів, програм тощо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xmlns="" val="1751698148"/>
                  </a:ext>
                </a:extLst>
              </a:tr>
              <a:tr h="104657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5. уклали підручники, навчально-методичні посібники та розробки, що пройшли апробацію, схвалені методичними установами відповідного рівня та запроваджені в організацію навчально-виховного процесу;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Вказується кількість/назви відповідних видань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xmlns="" val="306983283"/>
                  </a:ext>
                </a:extLst>
              </a:tr>
              <a:tr h="784930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6. надають практичну допомогу педагогічним працівникам інших навчально-виховних закладів в освоєнні передового досвіду.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Вказується кількість та форми надання такої допомоги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extLst>
                  <a:ext uri="{0D108BD9-81ED-4DB2-BD59-A6C34878D82A}">
                    <a16:rowId xmlns:a16="http://schemas.microsoft.com/office/drawing/2014/main" xmlns="" val="419473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7312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171B6E-B48C-4E48-9B9A-DB8A4D7E1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ВАЖЛИВО!!!!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4B1402D9-760E-4328-A87C-203C0C4A0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400" i="1" dirty="0"/>
              <a:t>педагогічний працівник повинен виконати не менше 50% ВИМОГ ПЕРЕЛІКУ вимог.</a:t>
            </a:r>
            <a:endParaRPr lang="uk-UA" sz="4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4153265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1026</Words>
  <Application>Microsoft Office PowerPoint</Application>
  <PresentationFormat>Произвольный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Нове положення про атестацію</vt:lpstr>
      <vt:lpstr>Утворення комісій та початок атестації</vt:lpstr>
      <vt:lpstr>Порядок подання документів</vt:lpstr>
      <vt:lpstr>Строк проведення атестації</vt:lpstr>
      <vt:lpstr>Участь працівника у засіданнях комісії</vt:lpstr>
      <vt:lpstr>Критерії оцінки роботи педпрацівника</vt:lpstr>
      <vt:lpstr>Лист самооцінювання на кетегорію.</vt:lpstr>
      <vt:lpstr>Лист самооцінювання на звання</vt:lpstr>
      <vt:lpstr>ВАЖЛИВО!!!!</vt:lpstr>
      <vt:lpstr>УВАГА!!!</vt:lpstr>
      <vt:lpstr> Готові допомогти:  Гаряча лінія (дзвінки безкоштовні)  0800608867  Форма зворотного зв'язку на сайті: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Нове положення про атестацію</dc:title>
  <dc:creator>Admin</dc:creator>
  <cp:lastModifiedBy>1</cp:lastModifiedBy>
  <cp:revision>4</cp:revision>
  <dcterms:created xsi:type="dcterms:W3CDTF">2018-09-03T14:29:52Z</dcterms:created>
  <dcterms:modified xsi:type="dcterms:W3CDTF">2018-10-23T08:51:55Z</dcterms:modified>
</cp:coreProperties>
</file>