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500000000000016E-2"/>
          <c:y val="3.4375000000000044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0.91016</cdr:x>
      <cdr:y>0.44727</cdr:y>
    </cdr:from>
    <cdr:to>
      <cdr:x>0.98047</cdr:x>
      <cdr:y>0.48242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8330" y="1817686"/>
          <a:ext cx="42862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E7901-51C3-4178-A274-1F56F65BE91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D3BE-4890-46BD-BE75-0FE7EA27F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0D3BE-4890-46BD-BE75-0FE7EA27FA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2C45-FB55-44DC-80BA-31A0BE351F4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0279-526E-4BA5-9384-988C3A180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26" y="2285992"/>
            <a:ext cx="8572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/>
                </a:solidFill>
              </a:rPr>
              <a:t>      </a:t>
            </a:r>
            <a:r>
              <a:rPr lang="uk-UA" sz="4000" b="1" dirty="0" err="1" smtClean="0">
                <a:solidFill>
                  <a:schemeClr val="accent2"/>
                </a:solidFill>
              </a:rPr>
              <a:t>Лютарівський</a:t>
            </a:r>
            <a:r>
              <a:rPr lang="uk-UA" sz="4000" b="1" dirty="0" smtClean="0">
                <a:solidFill>
                  <a:schemeClr val="accent2"/>
                </a:solidFill>
              </a:rPr>
              <a:t> </a:t>
            </a:r>
            <a:r>
              <a:rPr lang="uk-UA" sz="4000" b="1" dirty="0" err="1" smtClean="0">
                <a:solidFill>
                  <a:schemeClr val="accent2"/>
                </a:solidFill>
              </a:rPr>
              <a:t>навчально</a:t>
            </a:r>
            <a:r>
              <a:rPr lang="uk-UA" sz="4000" b="1" dirty="0" smtClean="0">
                <a:solidFill>
                  <a:schemeClr val="accent2"/>
                </a:solidFill>
              </a:rPr>
              <a:t> – виховний комплекс</a:t>
            </a:r>
          </a:p>
          <a:p>
            <a:r>
              <a:rPr lang="uk-UA" sz="4000" b="1" dirty="0" smtClean="0">
                <a:solidFill>
                  <a:schemeClr val="accent2"/>
                </a:solidFill>
              </a:rPr>
              <a:t>      </a:t>
            </a:r>
            <a:r>
              <a:rPr lang="uk-UA" sz="4000" b="1" dirty="0" err="1" smtClean="0">
                <a:solidFill>
                  <a:schemeClr val="accent2"/>
                </a:solidFill>
              </a:rPr>
              <a:t>“Загальноосвітня</a:t>
            </a:r>
            <a:r>
              <a:rPr lang="uk-UA" sz="4000" b="1" dirty="0" smtClean="0">
                <a:solidFill>
                  <a:schemeClr val="accent2"/>
                </a:solidFill>
              </a:rPr>
              <a:t> школа І ступеня – дошкільний навчальний </a:t>
            </a:r>
            <a:r>
              <a:rPr lang="uk-UA" sz="4000" b="1" dirty="0" err="1" smtClean="0">
                <a:solidFill>
                  <a:schemeClr val="accent2"/>
                </a:solidFill>
              </a:rPr>
              <a:t>заклад</a:t>
            </a:r>
            <a:r>
              <a:rPr lang="uk-UA" sz="2000" b="1" dirty="0" err="1" smtClean="0">
                <a:solidFill>
                  <a:schemeClr val="accent2"/>
                </a:solidFill>
              </a:rPr>
              <a:t>”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143512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Теофіпольської</a:t>
            </a:r>
            <a:r>
              <a:rPr lang="uk-UA" sz="2800" dirty="0" smtClean="0"/>
              <a:t> Районної Ради </a:t>
            </a:r>
          </a:p>
          <a:p>
            <a:r>
              <a:rPr lang="uk-UA" sz="2800" dirty="0" smtClean="0"/>
              <a:t>Хмельницької області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                       </a:t>
            </a:r>
            <a:r>
              <a:rPr lang="uk-UA" sz="2800" b="1" u="sng" dirty="0" smtClean="0">
                <a:solidFill>
                  <a:srgbClr val="FF0000"/>
                </a:solidFill>
              </a:rPr>
              <a:t>КАДРОВЕ ЗАБЕЗПЕЧЕННЯ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9144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uk-UA" dirty="0" err="1" smtClean="0"/>
              <a:t>Лютарівському</a:t>
            </a:r>
            <a:r>
              <a:rPr lang="uk-UA" dirty="0" smtClean="0"/>
              <a:t> НВК працюють 3 педагоги, з них:</a:t>
            </a:r>
          </a:p>
          <a:p>
            <a:endParaRPr lang="uk-UA" dirty="0" smtClean="0"/>
          </a:p>
          <a:p>
            <a:r>
              <a:rPr lang="uk-UA" dirty="0" err="1" smtClean="0"/>
              <a:t>“Спеціалістів</a:t>
            </a:r>
            <a:r>
              <a:rPr lang="uk-UA" dirty="0" smtClean="0"/>
              <a:t> вищої </a:t>
            </a:r>
            <a:r>
              <a:rPr lang="uk-UA" dirty="0" err="1" smtClean="0"/>
              <a:t>категорії”</a:t>
            </a:r>
            <a:r>
              <a:rPr lang="uk-UA" dirty="0" smtClean="0"/>
              <a:t>___________  1</a:t>
            </a:r>
          </a:p>
          <a:p>
            <a:endParaRPr lang="uk-UA" dirty="0" smtClean="0"/>
          </a:p>
          <a:p>
            <a:r>
              <a:rPr lang="uk-UA" dirty="0" err="1" smtClean="0"/>
              <a:t>“Спеціалістів</a:t>
            </a:r>
            <a:r>
              <a:rPr lang="uk-UA" dirty="0" smtClean="0"/>
              <a:t> І </a:t>
            </a:r>
            <a:r>
              <a:rPr lang="uk-UA" dirty="0" err="1" smtClean="0"/>
              <a:t>категорії”</a:t>
            </a:r>
            <a:r>
              <a:rPr lang="uk-UA" dirty="0" smtClean="0"/>
              <a:t> _____________   1</a:t>
            </a:r>
          </a:p>
          <a:p>
            <a:endParaRPr lang="uk-UA" dirty="0" smtClean="0"/>
          </a:p>
          <a:p>
            <a:r>
              <a:rPr lang="uk-UA" dirty="0" err="1" smtClean="0"/>
              <a:t>“Спеціалістів”</a:t>
            </a:r>
            <a:r>
              <a:rPr lang="uk-UA" dirty="0" smtClean="0"/>
              <a:t> _____________     1</a:t>
            </a:r>
          </a:p>
          <a:p>
            <a:endParaRPr lang="uk-UA" dirty="0" smtClean="0"/>
          </a:p>
          <a:p>
            <a:r>
              <a:rPr lang="uk-UA" dirty="0" smtClean="0"/>
              <a:t>Завідуюча </a:t>
            </a:r>
            <a:r>
              <a:rPr lang="uk-UA" dirty="0" smtClean="0"/>
              <a:t>НВК  </a:t>
            </a:r>
            <a:r>
              <a:rPr lang="uk-UA" dirty="0" err="1" smtClean="0"/>
              <a:t>Чубій</a:t>
            </a:r>
            <a:r>
              <a:rPr lang="uk-UA" dirty="0" smtClean="0"/>
              <a:t> Ольга Іванівна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2867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   Стаж роботи педагогічних працівників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728" y="1857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5857892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00166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- більше 30 років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6143644"/>
            <a:ext cx="285752" cy="1428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1604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більше 20 років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6429396"/>
            <a:ext cx="285752" cy="1428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728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- до 20 років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                     Професійні здобутки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70412_112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03802" y="639942"/>
            <a:ext cx="2833710" cy="2125282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20170412_112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4814" y="654824"/>
            <a:ext cx="2952772" cy="2214579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Рисунок 10" descr="20170412_112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7889" y="4018361"/>
            <a:ext cx="3000372" cy="22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20170412_112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98022" y="1702582"/>
            <a:ext cx="2762269" cy="2071702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5072066" y="6072206"/>
            <a:ext cx="42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uk-UA" dirty="0" smtClean="0"/>
              <a:t>2009р </a:t>
            </a:r>
            <a:r>
              <a:rPr lang="uk-UA" dirty="0" err="1" smtClean="0"/>
              <a:t>Чубій</a:t>
            </a:r>
            <a:r>
              <a:rPr lang="uk-UA" dirty="0" smtClean="0"/>
              <a:t> </a:t>
            </a:r>
            <a:r>
              <a:rPr lang="uk-UA" dirty="0" smtClean="0"/>
              <a:t>О.</a:t>
            </a:r>
            <a:r>
              <a:rPr lang="uk-UA" dirty="0" err="1" smtClean="0"/>
              <a:t>І.була</a:t>
            </a:r>
            <a:r>
              <a:rPr lang="uk-UA" dirty="0" smtClean="0"/>
              <a:t> занесена </a:t>
            </a:r>
            <a:r>
              <a:rPr lang="uk-UA" dirty="0" smtClean="0"/>
              <a:t>на </a:t>
            </a:r>
            <a:r>
              <a:rPr lang="uk-UA" dirty="0" smtClean="0"/>
              <a:t>районну Дошку </a:t>
            </a:r>
            <a:r>
              <a:rPr lang="uk-UA" dirty="0" smtClean="0"/>
              <a:t>пошани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Матеріально – технічна база НВК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358246" cy="203132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Площа території НВК </a:t>
            </a:r>
            <a:r>
              <a:rPr lang="uk-UA" dirty="0" smtClean="0"/>
              <a:t>складає  о,5 га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На території  закладу розміщено ігровий майданчик</a:t>
            </a:r>
          </a:p>
          <a:p>
            <a:endParaRPr lang="uk-UA" dirty="0" smtClean="0"/>
          </a:p>
          <a:p>
            <a:r>
              <a:rPr lang="uk-UA" dirty="0" smtClean="0"/>
              <a:t>Будівля НВК має один поверх, загальною площею 740 </a:t>
            </a:r>
            <a:r>
              <a:rPr lang="uk-UA" dirty="0" err="1" smtClean="0"/>
              <a:t>кв.м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321468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Використання коштів                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143380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Упродовж </a:t>
            </a:r>
            <a:r>
              <a:rPr lang="uk-UA" dirty="0" smtClean="0"/>
              <a:t>2015-2016 </a:t>
            </a:r>
            <a:r>
              <a:rPr lang="uk-UA" dirty="0" smtClean="0"/>
              <a:t>р. для покращення умов перебування дітей в НВК </a:t>
            </a:r>
            <a:r>
              <a:rPr lang="uk-UA" dirty="0" smtClean="0"/>
              <a:t> на ремонтні роботи було використано: </a:t>
            </a:r>
          </a:p>
          <a:p>
            <a:r>
              <a:rPr lang="uk-UA" dirty="0" smtClean="0"/>
              <a:t>2460 </a:t>
            </a:r>
            <a:r>
              <a:rPr lang="uk-UA" dirty="0" err="1" smtClean="0"/>
              <a:t>грн</a:t>
            </a:r>
            <a:r>
              <a:rPr lang="uk-UA" dirty="0" smtClean="0"/>
              <a:t> – від </a:t>
            </a:r>
            <a:r>
              <a:rPr lang="uk-UA" dirty="0" err="1" smtClean="0"/>
              <a:t>Ординецької</a:t>
            </a:r>
            <a:r>
              <a:rPr lang="uk-UA" dirty="0" smtClean="0"/>
              <a:t> С/Ради</a:t>
            </a:r>
          </a:p>
          <a:p>
            <a:r>
              <a:rPr lang="uk-UA" dirty="0" smtClean="0"/>
              <a:t>5600 </a:t>
            </a:r>
            <a:r>
              <a:rPr lang="uk-UA" dirty="0" err="1" smtClean="0"/>
              <a:t>грн</a:t>
            </a:r>
            <a:r>
              <a:rPr lang="uk-UA" dirty="0" smtClean="0"/>
              <a:t> – від ТОВ </a:t>
            </a:r>
            <a:r>
              <a:rPr lang="uk-UA" dirty="0" err="1" smtClean="0"/>
              <a:t>“Волочиськ</a:t>
            </a:r>
            <a:r>
              <a:rPr lang="uk-UA" dirty="0" smtClean="0"/>
              <a:t> – </a:t>
            </a:r>
            <a:r>
              <a:rPr lang="uk-UA" dirty="0" err="1" smtClean="0"/>
              <a:t>агро”</a:t>
            </a:r>
            <a:endParaRPr lang="uk-UA" dirty="0" smtClean="0"/>
          </a:p>
          <a:p>
            <a:r>
              <a:rPr lang="uk-UA" dirty="0" smtClean="0"/>
              <a:t>800 </a:t>
            </a:r>
            <a:r>
              <a:rPr lang="uk-UA" dirty="0" err="1" smtClean="0"/>
              <a:t>грн</a:t>
            </a:r>
            <a:r>
              <a:rPr lang="uk-UA" dirty="0" smtClean="0"/>
              <a:t> – батьківська допомога</a:t>
            </a:r>
          </a:p>
          <a:p>
            <a:r>
              <a:rPr lang="uk-UA" dirty="0" smtClean="0"/>
              <a:t>450 </a:t>
            </a:r>
            <a:r>
              <a:rPr lang="uk-UA" dirty="0" err="1" smtClean="0"/>
              <a:t>грн-</a:t>
            </a:r>
            <a:r>
              <a:rPr lang="uk-UA" dirty="0" smtClean="0"/>
              <a:t> працівники школи</a:t>
            </a:r>
          </a:p>
          <a:p>
            <a:r>
              <a:rPr lang="uk-UA" dirty="0" smtClean="0"/>
              <a:t>150 </a:t>
            </a:r>
            <a:r>
              <a:rPr lang="uk-UA" dirty="0" err="1" smtClean="0"/>
              <a:t>грн</a:t>
            </a:r>
            <a:r>
              <a:rPr lang="uk-UA" dirty="0" smtClean="0"/>
              <a:t> – працівники дитсадка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0323_115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2408" y="547669"/>
            <a:ext cx="2952771" cy="257176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0170323_114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3286148" cy="27860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20170323_114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4435" y="3932032"/>
            <a:ext cx="2851594" cy="242889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0170323_115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786190"/>
            <a:ext cx="3500462" cy="271464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70323_121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3667152" cy="2750364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8" name="Рисунок 7" descr="20170323_12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00042"/>
            <a:ext cx="3143272" cy="2643206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13" name="Рисунок 12" descr="20170323_114644.jpg"/>
          <p:cNvPicPr>
            <a:picLocks noChangeAspect="1"/>
          </p:cNvPicPr>
          <p:nvPr/>
        </p:nvPicPr>
        <p:blipFill>
          <a:blip r:embed="rId4" cstate="print"/>
          <a:srcRect t="11627" r="33962" b="5031"/>
          <a:stretch>
            <a:fillRect/>
          </a:stretch>
        </p:blipFill>
        <p:spPr>
          <a:xfrm rot="5400000">
            <a:off x="750067" y="3679033"/>
            <a:ext cx="2500330" cy="2714644"/>
          </a:xfrm>
          <a:prstGeom prst="heptag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20170323_114658.jpg"/>
          <p:cNvPicPr>
            <a:picLocks noChangeAspect="1"/>
          </p:cNvPicPr>
          <p:nvPr/>
        </p:nvPicPr>
        <p:blipFill>
          <a:blip r:embed="rId5" cstate="print"/>
          <a:srcRect l="8511"/>
          <a:stretch>
            <a:fillRect/>
          </a:stretch>
        </p:blipFill>
        <p:spPr>
          <a:xfrm>
            <a:off x="4857752" y="3714752"/>
            <a:ext cx="3071834" cy="2518190"/>
          </a:xfrm>
          <a:prstGeom prst="octag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Відчиняє заклад двері, щоб зустріти малят повсякчас</a:t>
            </a:r>
          </a:p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ласка, любов і турбота з нетерпінням чекають на вас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20170323_12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198240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70323_12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57707" y="1286103"/>
            <a:ext cx="2859462" cy="214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70323_121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643314"/>
            <a:ext cx="3571900" cy="2678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20170323_122152.jpg"/>
          <p:cNvPicPr>
            <a:picLocks noChangeAspect="1"/>
          </p:cNvPicPr>
          <p:nvPr/>
        </p:nvPicPr>
        <p:blipFill>
          <a:blip r:embed="rId5" cstate="print"/>
          <a:srcRect r="50714"/>
          <a:stretch>
            <a:fillRect/>
          </a:stretch>
        </p:blipFill>
        <p:spPr>
          <a:xfrm>
            <a:off x="4643438" y="1071546"/>
            <a:ext cx="1571636" cy="1857388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0" name="Рисунок 9" descr="20170412_1118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142984"/>
            <a:ext cx="2000264" cy="1928826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Духовно – патріотичне  виховання  школярів   у різних  видах  діяльності</a:t>
            </a:r>
            <a:endParaRPr lang="ru-RU" b="1" dirty="0"/>
          </a:p>
        </p:txBody>
      </p:sp>
      <p:pic>
        <p:nvPicPr>
          <p:cNvPr id="5" name="Рисунок 4" descr="20170323_115015.jpg"/>
          <p:cNvPicPr>
            <a:picLocks noChangeAspect="1"/>
          </p:cNvPicPr>
          <p:nvPr/>
        </p:nvPicPr>
        <p:blipFill>
          <a:blip r:embed="rId2" cstate="print"/>
          <a:srcRect l="10000" t="3151"/>
          <a:stretch>
            <a:fillRect/>
          </a:stretch>
        </p:blipFill>
        <p:spPr>
          <a:xfrm>
            <a:off x="357158" y="1214422"/>
            <a:ext cx="2571768" cy="21955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IMG_20170307_104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3" y="1142984"/>
            <a:ext cx="1714512" cy="228601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2910" y="37147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Виростай, дитино, й пам'ятай:Батьківщина – то найкращий край!</a:t>
            </a:r>
            <a:endParaRPr lang="ru-RU" i="1" dirty="0"/>
          </a:p>
        </p:txBody>
      </p:sp>
      <p:pic>
        <p:nvPicPr>
          <p:cNvPr id="8" name="Рисунок 7" descr="IMG_20170307_110248.jpg"/>
          <p:cNvPicPr>
            <a:picLocks noChangeAspect="1"/>
          </p:cNvPicPr>
          <p:nvPr/>
        </p:nvPicPr>
        <p:blipFill>
          <a:blip r:embed="rId4" cstate="print"/>
          <a:srcRect r="13208" b="3774"/>
          <a:stretch>
            <a:fillRect/>
          </a:stretch>
        </p:blipFill>
        <p:spPr>
          <a:xfrm>
            <a:off x="3500430" y="1000108"/>
            <a:ext cx="1785950" cy="24288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20170325_151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21505" y="4179099"/>
            <a:ext cx="2428892" cy="250033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20170325_150936.jpg"/>
          <p:cNvPicPr>
            <a:picLocks noChangeAspect="1"/>
          </p:cNvPicPr>
          <p:nvPr/>
        </p:nvPicPr>
        <p:blipFill>
          <a:blip r:embed="rId6" cstate="print"/>
          <a:srcRect l="6767" b="24812"/>
          <a:stretch>
            <a:fillRect/>
          </a:stretch>
        </p:blipFill>
        <p:spPr>
          <a:xfrm>
            <a:off x="4643438" y="4572008"/>
            <a:ext cx="2952770" cy="178595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7148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Фізичний розвиток та зміцнення здоров'я вихованців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На уроках фізкультури дотримуємося заповіді педагога  - новатора М. Єфименка : </a:t>
            </a:r>
            <a:r>
              <a:rPr lang="uk-UA" sz="1200" dirty="0" err="1" smtClean="0"/>
              <a:t>“Граючи</a:t>
            </a:r>
            <a:r>
              <a:rPr lang="uk-UA" sz="1200" dirty="0" smtClean="0"/>
              <a:t> – навчати, граючи – розвивати, граючи – оздоровлювати, граючи – </a:t>
            </a:r>
            <a:r>
              <a:rPr lang="uk-UA" sz="1200" dirty="0" err="1" smtClean="0"/>
              <a:t>виховувати.”</a:t>
            </a:r>
            <a:r>
              <a:rPr lang="uk-UA" sz="1200" dirty="0" smtClean="0"/>
              <a:t> Поліпшуємо працездатність дітей, формуємо життєво важливі рухові уміння і навички, виховуємо стійкий інтерес до рухової активності, здорового способу життя.</a:t>
            </a:r>
            <a:endParaRPr lang="ru-RU" sz="1200" dirty="0"/>
          </a:p>
        </p:txBody>
      </p:sp>
      <p:pic>
        <p:nvPicPr>
          <p:cNvPr id="6" name="Рисунок 5" descr="20170412_111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357298"/>
            <a:ext cx="3095647" cy="2321735"/>
          </a:xfrm>
          <a:prstGeom prst="round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7" name="Рисунок 6" descr="20170412_111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3024208" cy="2268156"/>
          </a:xfrm>
          <a:prstGeom prst="round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8" name="Рисунок 7" descr="20170412_111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00504"/>
            <a:ext cx="3095647" cy="2321735"/>
          </a:xfrm>
          <a:prstGeom prst="roundRect">
            <a:avLst/>
          </a:prstGeo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42860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Естетичний розвиток школярів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21442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Розвиваємо у дітей почуття любові до мистецтва, привертаємо увагу до краси власних</a:t>
            </a:r>
          </a:p>
          <a:p>
            <a:r>
              <a:rPr lang="uk-UA" sz="1400" dirty="0" smtClean="0"/>
              <a:t>танцювальних рухів,прищеплюємо дітям естетичне сприйняття музики.</a:t>
            </a:r>
            <a:endParaRPr lang="ru-RU" sz="1400" dirty="0"/>
          </a:p>
        </p:txBody>
      </p:sp>
      <p:pic>
        <p:nvPicPr>
          <p:cNvPr id="4" name="Рисунок 3" descr="20170412_12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2786082" cy="2089562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 descr="20170412_12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7" y="2071678"/>
            <a:ext cx="2571768" cy="2061849"/>
          </a:xfrm>
          <a:prstGeom prst="round2Same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9" name="Рисунок 8" descr="20170412_122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8577" y="4652027"/>
            <a:ext cx="2354666" cy="1766000"/>
          </a:xfrm>
          <a:prstGeom prst="verticalScroll">
            <a:avLst/>
          </a:prstGeom>
        </p:spPr>
      </p:pic>
      <p:pic>
        <p:nvPicPr>
          <p:cNvPr id="10" name="Рисунок 9" descr="20170412_122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72197" y="4572009"/>
            <a:ext cx="2286017" cy="1714512"/>
          </a:xfrm>
          <a:prstGeom prst="horizontalScroll">
            <a:avLst/>
          </a:prstGeom>
        </p:spPr>
      </p:pic>
      <p:pic>
        <p:nvPicPr>
          <p:cNvPr id="11" name="Рисунок 10" descr="IMG_20170307_1024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000240"/>
            <a:ext cx="1535917" cy="2047889"/>
          </a:xfrm>
          <a:prstGeom prst="wave">
            <a:avLst/>
          </a:prstGeom>
        </p:spPr>
      </p:pic>
      <p:pic>
        <p:nvPicPr>
          <p:cNvPr id="12" name="Рисунок 11" descr="20170325_1508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429132"/>
            <a:ext cx="2500330" cy="1875248"/>
          </a:xfrm>
          <a:prstGeom prst="round2SameRect">
            <a:avLst/>
          </a:prstGeo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786190"/>
            <a:ext cx="7786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Школа – це тонкий і чутливий музичний інструмент, який творить мелодію людської гармонії, що впливає на думку кожного вихованця, але творить лише тоді, коли цей інструмент добре настроєний.</a:t>
            </a:r>
          </a:p>
          <a:p>
            <a:endParaRPr lang="uk-UA" sz="2400" i="1" dirty="0" smtClean="0"/>
          </a:p>
          <a:p>
            <a:r>
              <a:rPr lang="uk-UA" sz="2400" i="1" dirty="0" smtClean="0"/>
              <a:t>                                             </a:t>
            </a:r>
            <a:r>
              <a:rPr lang="uk-UA" sz="2400" i="1" dirty="0" smtClean="0"/>
              <a:t>Василь </a:t>
            </a:r>
            <a:r>
              <a:rPr lang="uk-UA" sz="2400" i="1" dirty="0" smtClean="0"/>
              <a:t>Сухомлинський</a:t>
            </a:r>
          </a:p>
        </p:txBody>
      </p:sp>
      <p:pic>
        <p:nvPicPr>
          <p:cNvPr id="6" name="Рисунок 5" descr="20170323_120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7820"/>
            <a:ext cx="5929354" cy="2851134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                   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Комп\Desktop\сад\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Гуманістичне  виховання молодших школярів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20170323_115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0855" y="1266478"/>
            <a:ext cx="2656376" cy="2838017"/>
          </a:xfrm>
          <a:prstGeom prst="octagon">
            <a:avLst/>
          </a:prstGeom>
          <a:ln>
            <a:solidFill>
              <a:schemeClr val="tx1"/>
            </a:solidFill>
            <a:prstDash val="solid"/>
          </a:ln>
          <a:effectLst>
            <a:softEdge rad="127000"/>
          </a:effectLst>
        </p:spPr>
      </p:pic>
      <p:pic>
        <p:nvPicPr>
          <p:cNvPr id="9" name="Рисунок 8" descr="20170325_150907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29322" y="1500174"/>
            <a:ext cx="2500330" cy="2232437"/>
          </a:xfrm>
          <a:prstGeom prst="octagon">
            <a:avLst/>
          </a:prstGeom>
          <a:ln w="6350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10" name="Рисунок 9" descr="20170323_114528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00430" y="2143116"/>
            <a:ext cx="2143140" cy="1607355"/>
          </a:xfrm>
          <a:prstGeom prst="ellipse">
            <a:avLst/>
          </a:prstGeom>
          <a:ln w="6350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11" name="Рисунок 10" descr="20170323_1229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071942"/>
            <a:ext cx="3357554" cy="2357454"/>
          </a:xfrm>
          <a:prstGeom prst="round2DiagRect">
            <a:avLst/>
          </a:prstGeom>
          <a:ln w="6350">
            <a:solidFill>
              <a:schemeClr val="tx1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             </a:t>
            </a:r>
            <a:r>
              <a:rPr lang="uk-UA" sz="2800" b="1" dirty="0" smtClean="0">
                <a:solidFill>
                  <a:srgbClr val="C00000"/>
                </a:solidFill>
              </a:rPr>
              <a:t>Досягнення наших учнів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77867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Учні </a:t>
            </a:r>
            <a:r>
              <a:rPr lang="uk-UA" sz="2400" b="1" dirty="0" err="1" smtClean="0"/>
              <a:t>Лютарівського</a:t>
            </a:r>
            <a:r>
              <a:rPr lang="uk-UA" sz="2400" b="1" dirty="0" smtClean="0"/>
              <a:t> НВК є учасниками і переможцями конкурсів:</a:t>
            </a:r>
          </a:p>
          <a:p>
            <a:endParaRPr lang="uk-UA" dirty="0" smtClean="0"/>
          </a:p>
          <a:p>
            <a:r>
              <a:rPr lang="uk-UA" sz="3200" i="1" dirty="0" smtClean="0"/>
              <a:t>“КОЛОСОК”</a:t>
            </a:r>
          </a:p>
          <a:p>
            <a:endParaRPr lang="uk-UA" sz="3200" i="1" dirty="0" smtClean="0"/>
          </a:p>
          <a:p>
            <a:r>
              <a:rPr lang="uk-UA" sz="3200" i="1" dirty="0" smtClean="0"/>
              <a:t>“КЕНГУРУ”</a:t>
            </a:r>
          </a:p>
          <a:p>
            <a:endParaRPr lang="uk-UA" sz="3200" i="1" dirty="0" smtClean="0"/>
          </a:p>
          <a:p>
            <a:r>
              <a:rPr lang="uk-UA" sz="3200" i="1" dirty="0" smtClean="0"/>
              <a:t>“ДЖМІЛЬ ТА БДЖІЛКА”</a:t>
            </a:r>
          </a:p>
          <a:p>
            <a:endParaRPr lang="uk-UA" sz="3200" i="1" dirty="0" smtClean="0"/>
          </a:p>
          <a:p>
            <a:r>
              <a:rPr lang="uk-UA" sz="3200" i="1" dirty="0" smtClean="0"/>
              <a:t>“ВЕСНА </a:t>
            </a:r>
            <a:r>
              <a:rPr lang="uk-UA" sz="3200" i="1" dirty="0" err="1" smtClean="0"/>
              <a:t>ПОДІЛЛЯ”</a:t>
            </a:r>
            <a:endParaRPr lang="uk-UA" sz="3200" i="1" dirty="0" smtClean="0"/>
          </a:p>
          <a:p>
            <a:endParaRPr lang="uk-UA" sz="3200" i="1" dirty="0" smtClean="0"/>
          </a:p>
          <a:p>
            <a:r>
              <a:rPr lang="uk-UA" sz="3200" i="1" dirty="0" smtClean="0"/>
              <a:t>“НОВОРІЧНИЙ ПОДАРУНОК</a:t>
            </a:r>
            <a:r>
              <a:rPr lang="uk-UA" sz="3200" dirty="0" smtClean="0"/>
              <a:t>”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мп\Desktop\сад\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0323_12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858180" cy="5929354"/>
          </a:xfrm>
          <a:prstGeom prst="roundRect">
            <a:avLst/>
          </a:prstGeom>
          <a:ln>
            <a:solidFill>
              <a:schemeClr val="tx1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1428736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Наша адреса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342900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30647</a:t>
            </a:r>
          </a:p>
          <a:p>
            <a:r>
              <a:rPr lang="ru-RU" b="1" dirty="0" err="1" smtClean="0">
                <a:solidFill>
                  <a:srgbClr val="FFC000"/>
                </a:solidFill>
              </a:rPr>
              <a:t>Хмельницька</a:t>
            </a:r>
            <a:r>
              <a:rPr lang="ru-RU" b="1" dirty="0" smtClean="0">
                <a:solidFill>
                  <a:srgbClr val="FFC000"/>
                </a:solidFill>
              </a:rPr>
              <a:t> область</a:t>
            </a:r>
          </a:p>
          <a:p>
            <a:r>
              <a:rPr lang="ru-RU" b="1" dirty="0" err="1" smtClean="0">
                <a:solidFill>
                  <a:srgbClr val="FFC000"/>
                </a:solidFill>
              </a:rPr>
              <a:t>Теоф</a:t>
            </a:r>
            <a:r>
              <a:rPr lang="uk-UA" b="1" dirty="0" smtClean="0">
                <a:solidFill>
                  <a:srgbClr val="FFC000"/>
                </a:solidFill>
              </a:rPr>
              <a:t>і</a:t>
            </a:r>
            <a:r>
              <a:rPr lang="ru-RU" b="1" dirty="0" err="1" smtClean="0">
                <a:solidFill>
                  <a:srgbClr val="FFC000"/>
                </a:solidFill>
              </a:rPr>
              <a:t>польський</a:t>
            </a:r>
            <a:r>
              <a:rPr lang="ru-RU" b="1" dirty="0" smtClean="0">
                <a:solidFill>
                  <a:srgbClr val="FFC000"/>
                </a:solidFill>
              </a:rPr>
              <a:t> район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С. </a:t>
            </a:r>
            <a:r>
              <a:rPr lang="uk-UA" b="1" dirty="0" err="1" smtClean="0">
                <a:solidFill>
                  <a:srgbClr val="FFC000"/>
                </a:solidFill>
              </a:rPr>
              <a:t>Лютарівка</a:t>
            </a:r>
            <a:r>
              <a:rPr lang="uk-UA" b="1" dirty="0" smtClean="0">
                <a:solidFill>
                  <a:srgbClr val="FFC000"/>
                </a:solidFill>
              </a:rPr>
              <a:t>,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Вул. </a:t>
            </a:r>
            <a:r>
              <a:rPr lang="uk-UA" b="1" dirty="0" err="1" smtClean="0">
                <a:solidFill>
                  <a:srgbClr val="FFC000"/>
                </a:solidFill>
              </a:rPr>
              <a:t>Новосілка</a:t>
            </a:r>
            <a:r>
              <a:rPr lang="uk-UA" b="1" dirty="0" smtClean="0">
                <a:solidFill>
                  <a:srgbClr val="FFC000"/>
                </a:solidFill>
              </a:rPr>
              <a:t>,33-а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323_120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08019"/>
            <a:ext cx="7786742" cy="53892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5429264"/>
            <a:ext cx="807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Як тільки сонечко встає,надворі світає </a:t>
            </a:r>
            <a:r>
              <a:rPr lang="uk-UA" sz="3200" b="1" dirty="0" err="1" smtClean="0">
                <a:solidFill>
                  <a:srgbClr val="00B0F0"/>
                </a:solidFill>
              </a:rPr>
              <a:t>Лютарівський</a:t>
            </a:r>
            <a:r>
              <a:rPr lang="uk-UA" sz="3200" b="1" dirty="0" smtClean="0">
                <a:solidFill>
                  <a:srgbClr val="00B0F0"/>
                </a:solidFill>
              </a:rPr>
              <a:t> НВК </a:t>
            </a:r>
            <a:r>
              <a:rPr lang="uk-UA" sz="3200" b="1" dirty="0" smtClean="0">
                <a:solidFill>
                  <a:srgbClr val="00B0F0"/>
                </a:solidFill>
              </a:rPr>
              <a:t>діт</a:t>
            </a:r>
            <a:r>
              <a:rPr lang="uk-UA" sz="3200" b="1" dirty="0" smtClean="0">
                <a:solidFill>
                  <a:srgbClr val="00B0F0"/>
                </a:solidFill>
              </a:rPr>
              <a:t>ок</a:t>
            </a:r>
            <a:r>
              <a:rPr lang="uk-UA" sz="3200" b="1" dirty="0" smtClean="0">
                <a:solidFill>
                  <a:srgbClr val="00B0F0"/>
                </a:solidFill>
              </a:rPr>
              <a:t>  зустрічає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0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err="1" smtClean="0"/>
              <a:t>Лютарівський</a:t>
            </a:r>
            <a:r>
              <a:rPr lang="uk-UA" sz="2800" b="1" u="sng" dirty="0" smtClean="0"/>
              <a:t> НВК “ЗОШ І </a:t>
            </a:r>
            <a:r>
              <a:rPr lang="uk-UA" sz="2800" b="1" u="sng" dirty="0" err="1" smtClean="0"/>
              <a:t>ст.-ДНЗ”відкрив</a:t>
            </a:r>
            <a:r>
              <a:rPr lang="uk-UA" sz="2800" b="1" u="sng" dirty="0" smtClean="0"/>
              <a:t> свої двері перед дітьми у </a:t>
            </a:r>
            <a:r>
              <a:rPr lang="uk-UA" sz="2800" b="1" u="sng" dirty="0" smtClean="0"/>
              <a:t>1991році</a:t>
            </a:r>
            <a:endParaRPr lang="ru-RU" sz="28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857232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u="sng" dirty="0" smtClean="0"/>
              <a:t>Колектив </a:t>
            </a:r>
            <a:r>
              <a:rPr lang="uk-UA" sz="2800" i="1" u="sng" dirty="0" smtClean="0"/>
              <a:t>НВК  ,                                                                                            </a:t>
            </a:r>
            <a:r>
              <a:rPr lang="uk-UA" sz="2800" i="1" u="sng" dirty="0" smtClean="0"/>
              <a:t>у якому панує атмосфера тепла і довіри</a:t>
            </a:r>
            <a:r>
              <a:rPr lang="uk-UA" sz="2800" i="1" u="sng" dirty="0" smtClean="0"/>
              <a:t>,                                                              </a:t>
            </a:r>
            <a:r>
              <a:rPr lang="uk-UA" sz="2800" i="1" u="sng" dirty="0" smtClean="0"/>
              <a:t>постійного інтересу і щирої приязні</a:t>
            </a:r>
            <a:endParaRPr lang="ru-RU" sz="28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214686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Чубій</a:t>
            </a:r>
            <a:r>
              <a:rPr lang="uk-UA" sz="2800" dirty="0" smtClean="0"/>
              <a:t> О.І. – завідуюча,вчитель початкових класів</a:t>
            </a:r>
          </a:p>
          <a:p>
            <a:r>
              <a:rPr lang="uk-UA" sz="2800" dirty="0" smtClean="0"/>
              <a:t>Лисенко О.А. – вчитель початкових класів</a:t>
            </a:r>
          </a:p>
          <a:p>
            <a:r>
              <a:rPr lang="uk-UA" sz="2800" dirty="0" err="1" smtClean="0"/>
              <a:t>Борбанюк</a:t>
            </a:r>
            <a:r>
              <a:rPr lang="uk-UA" sz="2800" dirty="0" smtClean="0"/>
              <a:t> Н.С.- вихователь дитячого садка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70323_114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1887385" cy="1800000"/>
          </a:xfrm>
          <a:prstGeom prst="ellipse">
            <a:avLst/>
          </a:prstGeom>
        </p:spPr>
      </p:pic>
      <p:pic>
        <p:nvPicPr>
          <p:cNvPr id="16" name="Рисунок 15" descr="20170323_115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9870" y="4140734"/>
            <a:ext cx="1780658" cy="1928826"/>
          </a:xfrm>
          <a:prstGeom prst="ellipse">
            <a:avLst/>
          </a:prstGeom>
        </p:spPr>
      </p:pic>
      <p:sp>
        <p:nvSpPr>
          <p:cNvPr id="27" name="Пятиугольник 26"/>
          <p:cNvSpPr/>
          <p:nvPr/>
        </p:nvSpPr>
        <p:spPr>
          <a:xfrm flipH="1">
            <a:off x="2928926" y="2285992"/>
            <a:ext cx="5286412" cy="5560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Розвиток творчих здібностей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3071802" y="4929198"/>
            <a:ext cx="528641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Формування громадянина України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7148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Пріоритетні</a:t>
            </a:r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напрямки </a:t>
            </a:r>
            <a:r>
              <a:rPr lang="ru-RU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розвитку</a:t>
            </a:r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школи</a:t>
            </a:r>
            <a:endParaRPr lang="ru-RU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323_120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1928827" cy="1785950"/>
          </a:xfrm>
          <a:prstGeom prst="ellipse">
            <a:avLst/>
          </a:prstGeom>
        </p:spPr>
      </p:pic>
      <p:pic>
        <p:nvPicPr>
          <p:cNvPr id="6" name="Рисунок 5" descr="20170323_115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57224" y="4071942"/>
            <a:ext cx="1785950" cy="1928826"/>
          </a:xfrm>
          <a:prstGeom prst="ellipse">
            <a:avLst/>
          </a:prstGeom>
        </p:spPr>
      </p:pic>
      <p:sp>
        <p:nvSpPr>
          <p:cNvPr id="7" name="Пятиугольник 6"/>
          <p:cNvSpPr/>
          <p:nvPr/>
        </p:nvSpPr>
        <p:spPr>
          <a:xfrm flipH="1">
            <a:off x="3000364" y="2786058"/>
            <a:ext cx="528641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Гуманізація навчання і виховання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3000364" y="4786322"/>
            <a:ext cx="528641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Формування в учнів навичок самоосвіти, самопізнання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" name="Рисунок 9" descr="IMG_20170307_104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14290"/>
            <a:ext cx="1928826" cy="1800000"/>
          </a:xfrm>
          <a:prstGeom prst="ellipse">
            <a:avLst/>
          </a:prstGeom>
        </p:spPr>
      </p:pic>
      <p:sp>
        <p:nvSpPr>
          <p:cNvPr id="11" name="Пятиугольник 10"/>
          <p:cNvSpPr/>
          <p:nvPr/>
        </p:nvSpPr>
        <p:spPr>
          <a:xfrm flipH="1">
            <a:off x="3000364" y="785794"/>
            <a:ext cx="528641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Забезпечення духовного розвитку особистості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Програми,за якими працює НВК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715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Навчальні програми для </a:t>
            </a:r>
            <a:r>
              <a:rPr lang="uk-UA" sz="2400" dirty="0" err="1" smtClean="0"/>
              <a:t>загальньосвітніх</a:t>
            </a:r>
            <a:r>
              <a:rPr lang="uk-UA" sz="2400" dirty="0" smtClean="0"/>
              <a:t> навчальних  закладів із навчанням українською мовою 1-4 класи – </a:t>
            </a:r>
            <a:r>
              <a:rPr lang="uk-UA" sz="2000" dirty="0" smtClean="0"/>
              <a:t>укладено відповідно  до Державного стандарту початкової освіти, затверджено постановою Кабінету Міністрів України від 20 квітня 2011 року №462, Затверджено наказ </a:t>
            </a:r>
            <a:r>
              <a:rPr lang="uk-UA" sz="2000" dirty="0" err="1" smtClean="0"/>
              <a:t>МОНмолодьспорту</a:t>
            </a:r>
            <a:r>
              <a:rPr lang="uk-UA" sz="2000" dirty="0" smtClean="0"/>
              <a:t> України від 12.09.2011р. № 1050%;</a:t>
            </a:r>
          </a:p>
          <a:p>
            <a:r>
              <a:rPr lang="uk-UA" sz="2400" dirty="0" smtClean="0"/>
              <a:t>Зі змінами – </a:t>
            </a:r>
            <a:r>
              <a:rPr lang="uk-UA" sz="2000" dirty="0" smtClean="0"/>
              <a:t>наказ МОН України від 22.12.2014 № 1495 та МОН України від 29.05.2015 № 584</a:t>
            </a:r>
          </a:p>
          <a:p>
            <a:r>
              <a:rPr lang="uk-UA" sz="2400" dirty="0" smtClean="0"/>
              <a:t>Навчальні програми початкової школи для дітей з особливими освітніми потребами - </a:t>
            </a:r>
            <a:r>
              <a:rPr lang="uk-UA" sz="2000" dirty="0" smtClean="0"/>
              <a:t>укладено відповідно до Державного стандарту початкової загальної освіти для дітей з особливими потребами, затверджено постановою  Кабінету Міністрів України від 21 серпня 2013 р. 607</a:t>
            </a:r>
          </a:p>
          <a:p>
            <a:r>
              <a:rPr lang="uk-UA" sz="2400" dirty="0" smtClean="0"/>
              <a:t>Програма розвитку дитини дошкільного віку </a:t>
            </a:r>
            <a:r>
              <a:rPr lang="uk-UA" sz="2400" dirty="0" err="1" smtClean="0"/>
              <a:t>“Українське</a:t>
            </a:r>
            <a:r>
              <a:rPr lang="uk-UA" sz="2400" dirty="0" smtClean="0"/>
              <a:t> </a:t>
            </a:r>
            <a:r>
              <a:rPr lang="uk-UA" sz="2400" dirty="0" err="1" smtClean="0"/>
              <a:t>дошкілля”</a:t>
            </a:r>
            <a:r>
              <a:rPr lang="uk-UA" sz="2400" dirty="0" smtClean="0"/>
              <a:t> -2013р.</a:t>
            </a:r>
          </a:p>
          <a:p>
            <a:r>
              <a:rPr lang="uk-UA" sz="2400" dirty="0" smtClean="0"/>
              <a:t>Програма виховання і навчання дітей від 3 до 7 років </a:t>
            </a:r>
            <a:r>
              <a:rPr lang="uk-UA" sz="2400" dirty="0" err="1" smtClean="0"/>
              <a:t>“Дитина”</a:t>
            </a:r>
            <a:r>
              <a:rPr lang="uk-UA" sz="2400" dirty="0" smtClean="0"/>
              <a:t> -2003р.</a:t>
            </a:r>
          </a:p>
          <a:p>
            <a:r>
              <a:rPr lang="uk-UA" sz="2400" dirty="0" smtClean="0"/>
              <a:t>Програма з національно – патріотичного виховання дітей дошкільного віку “ Україна – моя </a:t>
            </a:r>
            <a:r>
              <a:rPr lang="uk-UA" sz="2400" dirty="0" err="1" smtClean="0"/>
              <a:t>Батьківщина”</a:t>
            </a:r>
            <a:r>
              <a:rPr lang="uk-UA" sz="2400" dirty="0" smtClean="0"/>
              <a:t> 2017р.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Лютарівський</a:t>
            </a:r>
            <a:r>
              <a:rPr lang="uk-UA" sz="2400" dirty="0" smtClean="0"/>
              <a:t> НВК “ЗОШ І </a:t>
            </a:r>
            <a:r>
              <a:rPr lang="uk-UA" sz="2400" dirty="0" err="1" smtClean="0"/>
              <a:t>ст.-ДНЗ”-</a:t>
            </a:r>
            <a:r>
              <a:rPr lang="uk-UA" sz="2400" dirty="0" smtClean="0"/>
              <a:t> це справжній дитячий світ, де панують ігри, розваги і цікаве навчання.</a:t>
            </a:r>
            <a:endParaRPr lang="ru-RU" sz="2400" dirty="0"/>
          </a:p>
        </p:txBody>
      </p:sp>
      <p:pic>
        <p:nvPicPr>
          <p:cNvPr id="5" name="Рисунок 4" descr="IMG_20170307_11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000264" cy="199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20170323_12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214422"/>
            <a:ext cx="2464612" cy="1971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70307_100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214422"/>
            <a:ext cx="2524143" cy="1893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1000100" y="600076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Станом на 01.01.2016-2017н.р. в школі навчається 7 учнів.</a:t>
            </a:r>
          </a:p>
          <a:p>
            <a:r>
              <a:rPr lang="uk-UA" dirty="0" smtClean="0"/>
              <a:t>Дитячий садок відвідує 11 дітей віком від 2 до 6 років.</a:t>
            </a:r>
            <a:endParaRPr lang="ru-RU" dirty="0"/>
          </a:p>
        </p:txBody>
      </p:sp>
      <p:pic>
        <p:nvPicPr>
          <p:cNvPr id="12" name="Рисунок 11" descr="20170325_1508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643314"/>
            <a:ext cx="2571767" cy="19288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20170325_1508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643314"/>
            <a:ext cx="2857520" cy="19288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655</Words>
  <Application>Microsoft Office PowerPoint</Application>
  <PresentationFormat>Экран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XTreme.ws</cp:lastModifiedBy>
  <cp:revision>66</cp:revision>
  <dcterms:created xsi:type="dcterms:W3CDTF">2017-03-22T05:55:41Z</dcterms:created>
  <dcterms:modified xsi:type="dcterms:W3CDTF">2017-04-19T16:36:16Z</dcterms:modified>
</cp:coreProperties>
</file>