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70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F351-6F5B-4692-B581-C78F17981993}" type="datetimeFigureOut">
              <a:rPr lang="uk-UA" smtClean="0"/>
              <a:pPr/>
              <a:t>06.04.2020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0B21-B983-4830-ACD3-F8FBEF84849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8026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F351-6F5B-4692-B581-C78F17981993}" type="datetimeFigureOut">
              <a:rPr lang="uk-UA" smtClean="0"/>
              <a:pPr/>
              <a:t>06.04.2020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0B21-B983-4830-ACD3-F8FBEF84849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694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F351-6F5B-4692-B581-C78F17981993}" type="datetimeFigureOut">
              <a:rPr lang="uk-UA" smtClean="0"/>
              <a:pPr/>
              <a:t>06.04.2020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0B21-B983-4830-ACD3-F8FBEF84849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834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F351-6F5B-4692-B581-C78F17981993}" type="datetimeFigureOut">
              <a:rPr lang="uk-UA" smtClean="0"/>
              <a:pPr/>
              <a:t>06.04.2020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0B21-B983-4830-ACD3-F8FBEF84849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6656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F351-6F5B-4692-B581-C78F17981993}" type="datetimeFigureOut">
              <a:rPr lang="uk-UA" smtClean="0"/>
              <a:pPr/>
              <a:t>06.04.2020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0B21-B983-4830-ACD3-F8FBEF84849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6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F351-6F5B-4692-B581-C78F17981993}" type="datetimeFigureOut">
              <a:rPr lang="uk-UA" smtClean="0"/>
              <a:pPr/>
              <a:t>06.04.2020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0B21-B983-4830-ACD3-F8FBEF84849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1792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F351-6F5B-4692-B581-C78F17981993}" type="datetimeFigureOut">
              <a:rPr lang="uk-UA" smtClean="0"/>
              <a:pPr/>
              <a:t>06.04.2020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0B21-B983-4830-ACD3-F8FBEF84849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1471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F351-6F5B-4692-B581-C78F17981993}" type="datetimeFigureOut">
              <a:rPr lang="uk-UA" smtClean="0"/>
              <a:pPr/>
              <a:t>06.04.2020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0B21-B983-4830-ACD3-F8FBEF84849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640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F351-6F5B-4692-B581-C78F17981993}" type="datetimeFigureOut">
              <a:rPr lang="uk-UA" smtClean="0"/>
              <a:pPr/>
              <a:t>06.04.2020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0B21-B983-4830-ACD3-F8FBEF84849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4586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F351-6F5B-4692-B581-C78F17981993}" type="datetimeFigureOut">
              <a:rPr lang="uk-UA" smtClean="0"/>
              <a:pPr/>
              <a:t>06.04.2020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0B21-B983-4830-ACD3-F8FBEF84849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269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F351-6F5B-4692-B581-C78F17981993}" type="datetimeFigureOut">
              <a:rPr lang="uk-UA" smtClean="0"/>
              <a:pPr/>
              <a:t>06.04.2020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0B21-B983-4830-ACD3-F8FBEF84849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388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7F351-6F5B-4692-B581-C78F17981993}" type="datetimeFigureOut">
              <a:rPr lang="uk-UA" smtClean="0"/>
              <a:pPr/>
              <a:t>06.04.2020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F0B21-B983-4830-ACD3-F8FBEF84849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444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740" y="506786"/>
            <a:ext cx="10616432" cy="55092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Тема: </a:t>
            </a:r>
          </a:p>
          <a:p>
            <a:pPr algn="ctr"/>
            <a:r>
              <a:rPr lang="uk-UA" sz="6600" b="1" dirty="0">
                <a:solidFill>
                  <a:srgbClr val="FF0000"/>
                </a:solidFill>
              </a:rPr>
              <a:t>Складання та реалізація </a:t>
            </a:r>
          </a:p>
          <a:p>
            <a:pPr algn="ctr"/>
            <a:r>
              <a:rPr lang="uk-UA" sz="6600" b="1" dirty="0">
                <a:solidFill>
                  <a:srgbClr val="FF0000"/>
                </a:solidFill>
              </a:rPr>
              <a:t>алгоритмів  з повтореннями</a:t>
            </a:r>
          </a:p>
          <a:p>
            <a:pPr algn="ctr"/>
            <a:r>
              <a:rPr lang="uk-UA" sz="6600" b="1" dirty="0">
                <a:solidFill>
                  <a:srgbClr val="FF0000"/>
                </a:solidFill>
              </a:rPr>
              <a:t> для опрацювання </a:t>
            </a:r>
          </a:p>
          <a:p>
            <a:pPr algn="ctr"/>
            <a:r>
              <a:rPr lang="uk-UA" sz="6600" b="1" dirty="0">
                <a:solidFill>
                  <a:srgbClr val="FF0000"/>
                </a:solidFill>
              </a:rPr>
              <a:t>величин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3314" name="Picture 2" descr="Картинки по запросу дякую за увагу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3321" y="322006"/>
            <a:ext cx="2838679" cy="49514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3387" y="5927075"/>
            <a:ext cx="11578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Інформатика 8 клас.  </a:t>
            </a:r>
          </a:p>
        </p:txBody>
      </p:sp>
    </p:spTree>
    <p:extLst>
      <p:ext uri="{BB962C8B-B14F-4D97-AF65-F5344CB8AC3E}">
        <p14:creationId xmlns:p14="http://schemas.microsoft.com/office/powerpoint/2010/main" val="695394660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Картинки по запросу дякую за увагу анімація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7328" y="1200838"/>
            <a:ext cx="4337908" cy="314376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632890" y="1469041"/>
            <a:ext cx="5813635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Дякую</a:t>
            </a:r>
            <a:r>
              <a:rPr lang="ru-RU" sz="12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r>
              <a:rPr lang="ru-RU" sz="1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за</a:t>
            </a:r>
          </a:p>
          <a:p>
            <a:pPr algn="ctr"/>
            <a:r>
              <a:rPr lang="ru-RU" sz="12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у</a:t>
            </a:r>
            <a:r>
              <a:rPr lang="ru-RU" sz="120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вагу</a:t>
            </a:r>
            <a:r>
              <a:rPr lang="ru-RU" sz="12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68258" y="0"/>
            <a:ext cx="39099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Мета уроку: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30277" y="1150612"/>
            <a:ext cx="9924083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Blip>
                <a:blip r:embed="rId3"/>
              </a:buBlip>
            </a:pP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навчальна: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 ознайомити учнів з особливостями використання циклів у мовах програмування;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30277" y="3845406"/>
            <a:ext cx="992408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Blip>
                <a:blip r:embed="rId3"/>
              </a:buBlip>
            </a:pP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виховна: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 виховувати інформаційну культуру учнів, уважність, акуратність, дисциплінованість.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30277" y="2285643"/>
            <a:ext cx="9924084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Blip>
                <a:blip r:embed="rId3"/>
              </a:buBlip>
            </a:pP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розвиваюча: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розвивати логічне й алгоритмічне мислення; формувати вміння діяти за інструкцією, планувати свою діяльність, аналізувати i робити висновки;</a:t>
            </a:r>
          </a:p>
        </p:txBody>
      </p:sp>
      <p:pic>
        <p:nvPicPr>
          <p:cNvPr id="14338" name="Picture 2" descr="Картинки по запросу дякую за увагу анімаці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02688" y="341453"/>
            <a:ext cx="1502961" cy="6076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48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6299" y="190711"/>
            <a:ext cx="10863358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uk-UA" sz="3600" b="1" i="1" dirty="0"/>
              <a:t>Які особливості використання циклів у програмах? </a:t>
            </a:r>
            <a:endParaRPr lang="uk-UA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2291" y="746807"/>
            <a:ext cx="110169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мові програмування </a:t>
            </a:r>
            <a:r>
              <a:rPr lang="uk-UA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Free</a:t>
            </a: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Pascal</a:t>
            </a: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реалізовано ще один цикл – </a:t>
            </a:r>
            <a:r>
              <a:rPr lang="uk-UA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цикл із </a:t>
            </a:r>
            <a:r>
              <a:rPr lang="uk-UA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післяумовою</a:t>
            </a:r>
            <a:r>
              <a:rPr lang="uk-UA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(цю команду ще називають «</a:t>
            </a: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Повторити до…»</a:t>
            </a:r>
            <a:r>
              <a:rPr lang="uk-UA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uk-UA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451" y="2422229"/>
            <a:ext cx="7188000" cy="248027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650" y="3159889"/>
            <a:ext cx="2595976" cy="3274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64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455" y="292516"/>
            <a:ext cx="894501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5475" algn="just" fontAlgn="base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Якщо в тілі циклу потрібно використати більш ніж одну команду, то операторних дужок використовувати не потрібно – їх роль виконують службові слова </a:t>
            </a:r>
            <a:r>
              <a:rPr lang="uk-UA" sz="2400" b="1" dirty="0" err="1">
                <a:latin typeface="Times New Roman" pitchFamily="18" charset="0"/>
                <a:cs typeface="Times New Roman" pitchFamily="18" charset="0"/>
              </a:rPr>
              <a:t>repeat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2400" b="1" dirty="0" err="1">
                <a:latin typeface="Times New Roman" pitchFamily="18" charset="0"/>
                <a:cs typeface="Times New Roman" pitchFamily="18" charset="0"/>
              </a:rPr>
              <a:t>until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які входять до конструкції оператора циклу. Приклад:</a:t>
            </a:r>
          </a:p>
          <a:p>
            <a:pPr indent="625475" algn="just" fontAlgn="base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Обчислимо суму перших десяти цілих чисел</a:t>
            </a:r>
          </a:p>
          <a:p>
            <a:pPr indent="625475" algn="just" fontAlgn="base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S:=0; n:=1</a:t>
            </a:r>
          </a:p>
          <a:p>
            <a:pPr indent="625475" algn="just" fontAlgn="base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repeat </a:t>
            </a:r>
          </a:p>
          <a:p>
            <a:pPr indent="625475" algn="just" fontAlgn="base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s:=s+n;</a:t>
            </a:r>
          </a:p>
          <a:p>
            <a:pPr indent="625475" algn="just" fontAlgn="base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	n:=n+1</a:t>
            </a:r>
          </a:p>
          <a:p>
            <a:pPr indent="625475" algn="just" fontAlgn="base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until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&gt;10;</a:t>
            </a:r>
          </a:p>
          <a:p>
            <a:pPr indent="625475" algn="just" fontAlgn="base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Write(s);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853889" y="1465243"/>
            <a:ext cx="3338111" cy="53927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411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0229" y="1111170"/>
            <a:ext cx="103477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just" fontAlgn="base"/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Складаючи алгоритми в навчальному середовищі </a:t>
            </a:r>
            <a:r>
              <a:rPr lang="uk-UA" sz="3200" b="1" i="1" dirty="0" err="1">
                <a:latin typeface="Times New Roman" pitchFamily="18" charset="0"/>
                <a:cs typeface="Times New Roman" pitchFamily="18" charset="0"/>
              </a:rPr>
              <a:t>Скретч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, ви використовували команду, за допомогою якої отримували для значень параметрів деяких команд випадкові числа: координати розміщення об’єкта на сцені, кольору малюнка тощо.</a:t>
            </a:r>
          </a:p>
          <a:p>
            <a:pPr indent="450850" algn="just"/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683" y="3958542"/>
            <a:ext cx="7165112" cy="109332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89356" y="269640"/>
            <a:ext cx="678743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4000" b="1" i="1" dirty="0">
                <a:latin typeface="Times New Roman" pitchFamily="18" charset="0"/>
                <a:cs typeface="Times New Roman" pitchFamily="18" charset="0"/>
              </a:rPr>
              <a:t>Як задати випадкове число? </a:t>
            </a:r>
            <a:endParaRPr lang="uk-UA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595412" y="4252601"/>
            <a:ext cx="1612739" cy="2605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382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045" y="348912"/>
            <a:ext cx="10961784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531813" algn="just" fontAlgn="base"/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У програмах, написаних мовою програмування </a:t>
            </a:r>
            <a:r>
              <a:rPr lang="uk-UA" sz="3600" b="1" i="1" dirty="0" err="1">
                <a:latin typeface="Times New Roman" pitchFamily="18" charset="0"/>
                <a:cs typeface="Times New Roman" pitchFamily="18" charset="0"/>
              </a:rPr>
              <a:t>Free</a:t>
            </a:r>
            <a:r>
              <a:rPr lang="uk-UA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i="1" dirty="0" err="1">
                <a:latin typeface="Times New Roman" pitchFamily="18" charset="0"/>
                <a:cs typeface="Times New Roman" pitchFamily="18" charset="0"/>
              </a:rPr>
              <a:t>Pascal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, у програмному коді опрацювання події один раз звертаються до функції </a:t>
            </a:r>
            <a:r>
              <a:rPr lang="uk-UA" sz="3600" b="1" dirty="0" err="1">
                <a:latin typeface="Times New Roman" pitchFamily="18" charset="0"/>
                <a:cs typeface="Times New Roman" pitchFamily="18" charset="0"/>
              </a:rPr>
              <a:t>Randomize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, яка підключає генератор випадкових чисел та надає можливість отримувати щоразу інші значення.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5732" y="3391381"/>
            <a:ext cx="9352344" cy="310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95489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045" y="348912"/>
            <a:ext cx="10961784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531813" algn="just" fontAlgn="base"/>
            <a:r>
              <a:rPr lang="uk-UA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розв'язування переважної більшості задач не має значення,  який цикл застосовувати: з передумовою чи з після умовою (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while</a:t>
            </a:r>
            <a:r>
              <a:rPr lang="uk-UA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repeat</a:t>
            </a:r>
            <a:r>
              <a:rPr lang="uk-UA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Треба лише пам'ятати, що умови у цих командах є протилежні: у команді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while</a:t>
            </a:r>
            <a:r>
              <a:rPr lang="uk-UA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логічний вираз описує умову продовження обчислень у циклі, а в команді 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repeat</a:t>
            </a:r>
            <a:r>
              <a:rPr lang="uk-UA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умову виходу з циклу.</a:t>
            </a:r>
          </a:p>
        </p:txBody>
      </p:sp>
    </p:spTree>
    <p:extLst>
      <p:ext uri="{BB962C8B-B14F-4D97-AF65-F5344CB8AC3E}">
        <p14:creationId xmlns:p14="http://schemas.microsoft.com/office/powerpoint/2010/main" val="3080598368"/>
      </p:ext>
    </p:extLst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4614" y="1902797"/>
            <a:ext cx="1082274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Blip>
                <a:blip r:embed="rId3"/>
              </a:buBlip>
            </a:pP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Що спільного й чим відрізняються цикли </a:t>
            </a:r>
            <a:r>
              <a:rPr lang="uk-UA" sz="3200" b="1" i="1" dirty="0" err="1">
                <a:latin typeface="Times New Roman" pitchFamily="18" charset="0"/>
                <a:cs typeface="Times New Roman" pitchFamily="18" charset="0"/>
              </a:rPr>
              <a:t>while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3200" b="1" i="1" dirty="0" err="1">
                <a:latin typeface="Times New Roman" pitchFamily="18" charset="0"/>
                <a:cs typeface="Times New Roman" pitchFamily="18" charset="0"/>
              </a:rPr>
              <a:t>repeat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 у мові програмування </a:t>
            </a:r>
            <a:r>
              <a:rPr lang="uk-UA" sz="3200" b="1" i="1" dirty="0" err="1">
                <a:latin typeface="Times New Roman" pitchFamily="18" charset="0"/>
                <a:cs typeface="Times New Roman" pitchFamily="18" charset="0"/>
              </a:rPr>
              <a:t>Free</a:t>
            </a:r>
            <a:r>
              <a:rPr lang="uk-UA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err="1">
                <a:latin typeface="Times New Roman" pitchFamily="18" charset="0"/>
                <a:cs typeface="Times New Roman" pitchFamily="18" charset="0"/>
              </a:rPr>
              <a:t>Pascal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 algn="just">
              <a:buBlip>
                <a:blip r:embed="rId3"/>
              </a:buBlip>
            </a:pP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Поясніть, коли припиняється виконання команд у тілі циклу для циклів із передумовою, </a:t>
            </a:r>
            <a:r>
              <a:rPr lang="uk-UA" sz="3200" b="1" dirty="0" err="1">
                <a:latin typeface="Times New Roman" pitchFamily="18" charset="0"/>
                <a:cs typeface="Times New Roman" pitchFamily="18" charset="0"/>
              </a:rPr>
              <a:t>післяумовою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 та циклу з лічильником. Чи можна вимушено перервати виконання циклу?</a:t>
            </a:r>
          </a:p>
          <a:p>
            <a:pPr algn="just"/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17919" y="422439"/>
            <a:ext cx="718498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Підсумок</a:t>
            </a:r>
            <a:r>
              <a:rPr lang="ru-RU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уроку</a:t>
            </a:r>
          </a:p>
        </p:txBody>
      </p:sp>
      <p:pic>
        <p:nvPicPr>
          <p:cNvPr id="3075" name="Picture 3" descr="Похожее изображение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80924" y="0"/>
            <a:ext cx="1783394" cy="21573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752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2897" y="1658520"/>
            <a:ext cx="86262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1" indent="-742950">
              <a:buFont typeface="+mj-lt"/>
              <a:buAutoNum type="arabicPeriod"/>
            </a:pPr>
            <a:r>
              <a:rPr lang="uk-UA" sz="3600" i="1" dirty="0">
                <a:solidFill>
                  <a:srgbClr val="FFFF00"/>
                </a:solidFill>
              </a:rPr>
              <a:t>Що нового сьогодні дізналися?</a:t>
            </a:r>
            <a:endParaRPr lang="uk-UA" sz="3600" dirty="0">
              <a:solidFill>
                <a:srgbClr val="FFFF00"/>
              </a:solidFill>
            </a:endParaRPr>
          </a:p>
          <a:p>
            <a:pPr marL="1200150" lvl="1" indent="-742950">
              <a:buFont typeface="+mj-lt"/>
              <a:buAutoNum type="arabicPeriod"/>
            </a:pPr>
            <a:r>
              <a:rPr lang="uk-UA" sz="3600" i="1" dirty="0">
                <a:solidFill>
                  <a:srgbClr val="FFFF00"/>
                </a:solidFill>
              </a:rPr>
              <a:t>Чого навчилися?</a:t>
            </a:r>
            <a:endParaRPr lang="uk-UA" sz="3600" dirty="0">
              <a:solidFill>
                <a:srgbClr val="FFFF00"/>
              </a:solidFill>
            </a:endParaRPr>
          </a:p>
          <a:p>
            <a:pPr marL="1200150" lvl="1" indent="-742950">
              <a:buFont typeface="+mj-lt"/>
              <a:buAutoNum type="arabicPeriod"/>
            </a:pPr>
            <a:r>
              <a:rPr lang="uk-UA" sz="3600" i="1" dirty="0">
                <a:solidFill>
                  <a:srgbClr val="FFFF00"/>
                </a:solidFill>
              </a:rPr>
              <a:t>Чи виникали труднощі?</a:t>
            </a:r>
            <a:endParaRPr lang="uk-UA" sz="3600" dirty="0">
              <a:solidFill>
                <a:srgbClr val="FFFF00"/>
              </a:solidFill>
            </a:endParaRPr>
          </a:p>
          <a:p>
            <a:endParaRPr lang="uk-UA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481331" y="5500579"/>
            <a:ext cx="8097397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uk-UA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entury Schoolbook" pitchFamily="18" charset="0"/>
                <a:cs typeface="Times New Roman" pitchFamily="18" charset="0"/>
              </a:rPr>
              <a:t>Опрацювати §25 ст. 174 – 178.</a:t>
            </a:r>
            <a:endParaRPr kumimoji="0" lang="uk-UA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2035" y="556219"/>
            <a:ext cx="39225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Рефлексія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91154" y="4410546"/>
            <a:ext cx="62317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uk-UA" sz="5400" b="1" i="1" u="none" strike="noStrike" cap="none" spc="50" normalizeH="0" baseline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Д</a:t>
            </a:r>
            <a:r>
              <a:rPr kumimoji="0" lang="uk-UA" sz="5400" b="1" i="1" u="none" strike="noStrike" cap="none" spc="50" normalizeH="0" baseline="0" dirty="0" bmk="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омашнє завдання</a:t>
            </a:r>
            <a:r>
              <a:rPr kumimoji="0" lang="uk-UA" sz="5400" b="1" i="1" u="none" strike="noStrike" cap="none" spc="50" normalizeH="0" baseline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</a:t>
            </a:r>
            <a:endParaRPr lang="uk-U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 descr="Картинки по запросу дякую за увагу анімаці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677" y="4076240"/>
            <a:ext cx="2786034" cy="25724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249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animBg="1"/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372</Words>
  <Application>Microsoft Office PowerPoint</Application>
  <PresentationFormat>Широкий екран</PresentationFormat>
  <Paragraphs>35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user3</dc:creator>
  <cp:lastModifiedBy>lub_sedl_skul@ukr.net</cp:lastModifiedBy>
  <cp:revision>26</cp:revision>
  <dcterms:created xsi:type="dcterms:W3CDTF">2017-01-24T18:21:14Z</dcterms:created>
  <dcterms:modified xsi:type="dcterms:W3CDTF">2020-04-06T08:43:07Z</dcterms:modified>
</cp:coreProperties>
</file>