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notesMasterIdLst>
    <p:notesMasterId r:id="rId24"/>
  </p:notesMasterIdLst>
  <p:sldIdLst>
    <p:sldId id="256" r:id="rId7"/>
    <p:sldId id="257" r:id="rId8"/>
    <p:sldId id="266" r:id="rId9"/>
    <p:sldId id="267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C5540-8DD4-4BFC-8091-8D9D81D6ABF2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E43A2-FCFB-4309-ACC7-3F3F96289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E43A2-FCFB-4309-ACC7-3F3F96289F0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E43A2-FCFB-4309-ACC7-3F3F96289F0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круглений прямокутник 9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круглений прямокутник 10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і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/>
          </a:p>
        </p:txBody>
      </p:sp>
      <p:sp>
        <p:nvSpPr>
          <p:cNvPr id="9" name="Місце для номера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5" name="Місце для нижнього колонтитула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5" name="Місце для нижнього колонтитула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306998451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350444682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968573485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722562453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523552245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33799630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804462202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623626494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5" name="Місце для нижнього колонтитула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03651927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240002727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731765283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D039B4-C6C9-4014-983E-700A81EF04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D528A-13F1-4C46-80B6-D667B8A30B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0499306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7B773A-858B-4ACA-997D-B254E956228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1C146-BA75-4B7B-86BB-71441EB82E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7495958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B9DAFD-1D76-42C4-857E-A7DE42CCB8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0668C-9557-4892-BC2C-42735A645F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5879776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9D4239-3145-4FE3-9BF4-6D02C90160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385EA-A441-4493-BEC5-677137EACE6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802973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A360F8-2D34-45AE-9C30-B2BC02A8A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0B466D-0730-4723-A816-856EBD3CB1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7491198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A5BF8-CEFF-4498-9E5B-0659B1BEA1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411B1-DBE8-4504-9E58-03DE57CD9BB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0895456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952A29-64BE-47EC-A752-C8237B6688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7791E-071A-435A-9D78-115F50E04F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3656922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круглений прямокутник 9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круглений прямокут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0AE6D3-526A-4EA5-9047-E4221578B1B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9D2F-F98D-4F0F-8F02-8D6D8CF8A86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5735517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59C37D-6148-4073-A707-89C011CF425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F4AC6-615E-4D93-8FB4-7688C78EC8A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4202759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BF9F7F-5352-40D1-BD8E-9BA614EAEF0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B9D75-5F4A-4397-B546-220AD97F7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1789247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BA8855-9A38-465B-8435-939E589A421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72D64-D744-4C39-9201-9AD5484F536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1493425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306998451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350444682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968573485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722562453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523552245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33799630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6" name="Місце для нижнього колонтитула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804462202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623626494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03651927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240002727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731765283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D039B4-C6C9-4014-983E-700A81EF04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D528A-13F1-4C46-80B6-D667B8A30B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0499306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7B773A-858B-4ACA-997D-B254E956228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1C146-BA75-4B7B-86BB-71441EB82E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7495958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B9DAFD-1D76-42C4-857E-A7DE42CCB8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0668C-9557-4892-BC2C-42735A645F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5879776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9D4239-3145-4FE3-9BF4-6D02C90160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385EA-A441-4493-BEC5-677137EACE6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802973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A360F8-2D34-45AE-9C30-B2BC02A8A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0B466D-0730-4723-A816-856EBD3CB1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7491198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8" name="Місце для нижнього колонтитула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A5BF8-CEFF-4498-9E5B-0659B1BEA1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411B1-DBE8-4504-9E58-03DE57CD9BB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0895456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952A29-64BE-47EC-A752-C8237B6688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7791E-071A-435A-9D78-115F50E04F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3656922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0AE6D3-526A-4EA5-9047-E4221578B1B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9D2F-F98D-4F0F-8F02-8D6D8CF8A86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5735517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59C37D-6148-4073-A707-89C011CF425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F4AC6-615E-4D93-8FB4-7688C78EC8A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4202759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BF9F7F-5352-40D1-BD8E-9BA614EAEF0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B9D75-5F4A-4397-B546-220AD97F7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1789247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BA8855-9A38-465B-8435-939E589A421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72D64-D744-4C39-9201-9AD5484F536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1493425"/>
      </p:ext>
    </p:extLst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771847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92365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817070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4" name="Місце для нижнього колонтитула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9589903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98743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8124942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2908174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381427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8415806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5022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круглений прямокутник 9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4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/>
          </a:p>
        </p:txBody>
      </p:sp>
      <p:sp>
        <p:nvSpPr>
          <p:cNvPr id="5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6" name="Місце для нижнього колонтитула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круглений прямокутник 9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к з одним округленим кут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8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/>
          </a:p>
        </p:txBody>
      </p:sp>
      <p:sp>
        <p:nvSpPr>
          <p:cNvPr id="9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круглений прямокут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Округлений прямокут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Місце для заголовка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079" name="Місце для тексту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18" name="Місце для нижнього колонтитула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  <p:sndAc>
      <p:stSnd>
        <p:snd r:embed="rId13" name="chimes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E8CE72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8CE7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8CE7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8CE7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8CE7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8CE7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8CE7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8CE7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8CE72"/>
          </a:solidFill>
          <a:latin typeface="Verdana" pitchFamily="34" charset="0"/>
        </a:defRPr>
      </a:lvl9pPr>
      <a:extLst/>
    </p:titleStyle>
    <p:bodyStyle>
      <a:lvl1pPr marL="265113" indent="-265113" algn="l" rtl="0" eaLnBrk="1" fontAlgn="base" hangingPunct="1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1" fontAlgn="base" hangingPunct="1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1" fontAlgn="base" hangingPunct="1">
        <a:spcBef>
          <a:spcPts val="250"/>
        </a:spcBef>
        <a:spcAft>
          <a:spcPct val="0"/>
        </a:spcAft>
        <a:buClr>
          <a:srgbClr val="B1DC81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1" fontAlgn="base" hangingPunct="1">
        <a:spcBef>
          <a:spcPts val="225"/>
        </a:spcBef>
        <a:spcAft>
          <a:spcPct val="0"/>
        </a:spcAft>
        <a:buClr>
          <a:srgbClr val="B1DC81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1" fontAlgn="base" hangingPunct="1">
        <a:spcBef>
          <a:spcPts val="250"/>
        </a:spcBef>
        <a:spcAft>
          <a:spcPct val="0"/>
        </a:spcAft>
        <a:buClr>
          <a:srgbClr val="54D9F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776680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heel spokes="8"/>
    <p:sndAc>
      <p:stSnd>
        <p:snd r:embed="rId13" name="chimes.wav"/>
      </p:stSnd>
    </p:sndAc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1530D3-511C-4B54-ADD1-26E4A84C043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869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8"/>
    <p:sndAc>
      <p:stSnd>
        <p:snd r:embed="rId13" name="chimes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8EBC6C6-B598-4AAC-B5CC-0CDD782FF1A4}" type="datetimeFigureOut">
              <a:rPr lang="uk-UA" smtClean="0"/>
              <a:pPr/>
              <a:t>12.07.2017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1795A51-89EE-46B1-AA7B-AE7A3B9B8AA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776680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heel spokes="8"/>
    <p:sndAc>
      <p:stSnd>
        <p:snd r:embed="rId13" name="chimes.wav"/>
      </p:stSnd>
    </p:sndAc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1530D3-511C-4B54-ADD1-26E4A84C043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869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heel spokes="8"/>
    <p:sndAc>
      <p:stSnd>
        <p:snd r:embed="rId13" name="chimes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13663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713391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6530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530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16530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6" descr="E:\websites\free-power-point-templates\2012\logos.png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09940" y="6608110"/>
            <a:ext cx="752469" cy="27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heel spokes="8"/>
    <p:sndAc>
      <p:stSnd>
        <p:snd r:embed="rId13" name="chimes.wav"/>
      </p:stSnd>
    </p:sndAc>
  </p:transition>
  <p:timing>
    <p:tnLst>
      <p:par>
        <p:cTn id="1" dur="indefinite" restart="never" nodeType="tmRoot"/>
      </p:par>
    </p:tnLst>
  </p:timing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bg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bg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32248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latin typeface="Peterburg" pitchFamily="2" charset="0"/>
              </a:rPr>
              <a:t>Стоп </a:t>
            </a:r>
            <a:r>
              <a:rPr lang="uk-UA" sz="5400" b="1" dirty="0" err="1" smtClean="0">
                <a:latin typeface="Peterburg" pitchFamily="2" charset="0"/>
              </a:rPr>
              <a:t>булінг</a:t>
            </a:r>
            <a:endParaRPr lang="ru-RU" sz="5400" b="1" dirty="0">
              <a:latin typeface="Peterburg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010544"/>
            <a:ext cx="8136904" cy="914400"/>
          </a:xfrm>
        </p:spPr>
        <p:txBody>
          <a:bodyPr/>
          <a:lstStyle/>
          <a:p>
            <a:pPr algn="ctr"/>
            <a:r>
              <a:rPr lang="uk-UA" sz="3000" dirty="0" smtClean="0">
                <a:solidFill>
                  <a:schemeClr val="bg1"/>
                </a:solidFill>
                <a:latin typeface="Peterburg" pitchFamily="2" charset="0"/>
              </a:rPr>
              <a:t>Клас 8. </a:t>
            </a:r>
            <a:r>
              <a:rPr lang="uk-UA" sz="3000" dirty="0" smtClean="0">
                <a:solidFill>
                  <a:schemeClr val="bg1"/>
                </a:solidFill>
                <a:latin typeface="Peterburg" pitchFamily="2" charset="0"/>
              </a:rPr>
              <a:t>Тренінг 3</a:t>
            </a:r>
            <a:r>
              <a:rPr lang="uk-UA" sz="3000" dirty="0" smtClean="0">
                <a:solidFill>
                  <a:schemeClr val="bg1"/>
                </a:solidFill>
                <a:latin typeface="Peterburg" pitchFamily="2" charset="0"/>
              </a:rPr>
              <a:t>.</a:t>
            </a:r>
            <a:endParaRPr lang="ru-RU" sz="3000" dirty="0">
              <a:solidFill>
                <a:schemeClr val="bg1"/>
              </a:solidFill>
              <a:latin typeface="Peterburg" pitchFamily="2" charset="0"/>
            </a:endParaRPr>
          </a:p>
        </p:txBody>
      </p:sp>
      <p:pic>
        <p:nvPicPr>
          <p:cNvPr id="7" name="Рисунок 6" descr="images.png"/>
          <p:cNvPicPr>
            <a:picLocks noChangeAspect="1"/>
          </p:cNvPicPr>
          <p:nvPr/>
        </p:nvPicPr>
        <p:blipFill>
          <a:blip r:embed="rId3" cstate="email"/>
          <a:srcRect b="20577"/>
          <a:stretch>
            <a:fillRect/>
          </a:stretch>
        </p:blipFill>
        <p:spPr>
          <a:xfrm>
            <a:off x="5004048" y="3831665"/>
            <a:ext cx="2738711" cy="2693679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8" name="Picture 2" descr="http://png.clipart.me/graphics/thumbs/107/cartoon-vector-illustration-of-bullied-boy-with-black-eye-or-victim-of-domestic-violence_10781499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907705" y="3825044"/>
            <a:ext cx="2448272" cy="2772308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064" y="332656"/>
            <a:ext cx="8641080" cy="1051560"/>
          </a:xfrm>
        </p:spPr>
        <p:txBody>
          <a:bodyPr>
            <a:noAutofit/>
          </a:bodyPr>
          <a:lstStyle/>
          <a:p>
            <a:pPr algn="ctr"/>
            <a:r>
              <a:rPr lang="uk-UA" sz="4600" b="1" dirty="0" smtClean="0">
                <a:latin typeface="Peterburg" pitchFamily="2" charset="0"/>
              </a:rPr>
              <a:t>Запитання для обговорення:</a:t>
            </a:r>
            <a:endParaRPr lang="ru-RU" sz="4600" b="1" dirty="0">
              <a:latin typeface="Peterburg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867448" cy="489654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uk-UA" sz="3600" baseline="30000" dirty="0" smtClean="0">
                <a:latin typeface="Peterburg" pitchFamily="2" charset="0"/>
              </a:rPr>
              <a:t>Як відчував себе Папірець, коли прийшов до</a:t>
            </a:r>
            <a:r>
              <a:rPr lang="uk-UA" sz="3600" dirty="0" smtClean="0">
                <a:latin typeface="Peterburg" pitchFamily="2" charset="0"/>
              </a:rPr>
              <a:t> </a:t>
            </a:r>
            <a:r>
              <a:rPr lang="uk-UA" sz="3600" baseline="30000" dirty="0" smtClean="0">
                <a:latin typeface="Peterburg" pitchFamily="2" charset="0"/>
              </a:rPr>
              <a:t>школи?</a:t>
            </a:r>
            <a:endParaRPr lang="uk-UA" sz="3600" i="1" baseline="30000" dirty="0" smtClean="0">
              <a:latin typeface="Peterburg" pitchFamily="2" charset="0"/>
            </a:endParaRPr>
          </a:p>
          <a:p>
            <a:pPr>
              <a:lnSpc>
                <a:spcPct val="120000"/>
              </a:lnSpc>
            </a:pPr>
            <a:r>
              <a:rPr lang="uk-UA" sz="3600" baseline="30000" dirty="0" smtClean="0">
                <a:latin typeface="Peterburg" pitchFamily="2" charset="0"/>
              </a:rPr>
              <a:t>Що він відчув, коли зустрів інших папірців?</a:t>
            </a:r>
            <a:endParaRPr lang="uk-UA" sz="3600" i="1" baseline="30000" dirty="0" smtClean="0">
              <a:latin typeface="Peterburg" pitchFamily="2" charset="0"/>
            </a:endParaRPr>
          </a:p>
          <a:p>
            <a:pPr>
              <a:lnSpc>
                <a:spcPct val="120000"/>
              </a:lnSpc>
            </a:pPr>
            <a:r>
              <a:rPr lang="uk-UA" sz="3600" baseline="30000" dirty="0" smtClean="0">
                <a:latin typeface="Peterburg" pitchFamily="2" charset="0"/>
              </a:rPr>
              <a:t>Як його зустріли папірці?</a:t>
            </a:r>
            <a:endParaRPr lang="uk-UA" sz="3600" i="1" baseline="30000" dirty="0" smtClean="0">
              <a:latin typeface="Peterburg" pitchFamily="2" charset="0"/>
            </a:endParaRPr>
          </a:p>
          <a:p>
            <a:pPr>
              <a:lnSpc>
                <a:spcPct val="120000"/>
              </a:lnSpc>
            </a:pPr>
            <a:r>
              <a:rPr lang="uk-UA" sz="3600" baseline="30000" dirty="0" smtClean="0">
                <a:latin typeface="Peterburg" pitchFamily="2" charset="0"/>
              </a:rPr>
              <a:t>Хто </a:t>
            </a:r>
            <a:r>
              <a:rPr lang="uk-UA" sz="3600" baseline="30000" dirty="0" err="1" smtClean="0">
                <a:latin typeface="Peterburg" pitchFamily="2" charset="0"/>
              </a:rPr>
              <a:t>доміг</a:t>
            </a:r>
            <a:r>
              <a:rPr lang="uk-UA" sz="3600" baseline="30000" dirty="0" smtClean="0">
                <a:latin typeface="Peterburg" pitchFamily="2" charset="0"/>
              </a:rPr>
              <a:t> Папірцю? Як він це зробив? </a:t>
            </a:r>
          </a:p>
          <a:p>
            <a:pPr>
              <a:lnSpc>
                <a:spcPct val="120000"/>
              </a:lnSpc>
            </a:pPr>
            <a:r>
              <a:rPr lang="uk-UA" sz="3600" baseline="30000" dirty="0" smtClean="0">
                <a:latin typeface="Peterburg" pitchFamily="2" charset="0"/>
              </a:rPr>
              <a:t>Що побачили Папірець і Ножиці, коли йшли зі школи?</a:t>
            </a:r>
          </a:p>
          <a:p>
            <a:pPr>
              <a:lnSpc>
                <a:spcPct val="120000"/>
              </a:lnSpc>
            </a:pPr>
            <a:r>
              <a:rPr lang="uk-UA" sz="3600" baseline="30000" dirty="0" smtClean="0">
                <a:latin typeface="Peterburg" pitchFamily="2" charset="0"/>
              </a:rPr>
              <a:t>Що зробили Ножиці?</a:t>
            </a:r>
          </a:p>
          <a:p>
            <a:pPr>
              <a:lnSpc>
                <a:spcPct val="120000"/>
              </a:lnSpc>
            </a:pPr>
            <a:r>
              <a:rPr lang="uk-UA" sz="3600" baseline="30000" dirty="0" smtClean="0">
                <a:latin typeface="Peterburg" pitchFamily="2" charset="0"/>
              </a:rPr>
              <a:t>Хто допоміг Камінчику захиститися від кривдників? </a:t>
            </a:r>
          </a:p>
          <a:p>
            <a:pPr>
              <a:lnSpc>
                <a:spcPct val="120000"/>
              </a:lnSpc>
            </a:pPr>
            <a:r>
              <a:rPr lang="uk-UA" sz="3600" baseline="30000" dirty="0" smtClean="0">
                <a:latin typeface="Peterburg" pitchFamily="2" charset="0"/>
              </a:rPr>
              <a:t>Що Камінчик зробив для </a:t>
            </a:r>
            <a:r>
              <a:rPr lang="uk-UA" sz="3600" baseline="30000" dirty="0" err="1" smtClean="0">
                <a:latin typeface="Peterburg" pitchFamily="2" charset="0"/>
              </a:rPr>
              <a:t>Ножиць</a:t>
            </a:r>
            <a:r>
              <a:rPr lang="uk-UA" sz="3600" baseline="30000" dirty="0" smtClean="0">
                <a:latin typeface="Peterburg" pitchFamily="2" charset="0"/>
              </a:rPr>
              <a:t>? </a:t>
            </a:r>
          </a:p>
          <a:p>
            <a:pPr>
              <a:lnSpc>
                <a:spcPct val="120000"/>
              </a:lnSpc>
            </a:pPr>
            <a:r>
              <a:rPr lang="uk-UA" sz="3600" baseline="30000" dirty="0" smtClean="0">
                <a:latin typeface="Peterburg" pitchFamily="2" charset="0"/>
              </a:rPr>
              <a:t>Який висновок можна зробити з цієї історії?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04056"/>
            <a:ext cx="8183880" cy="1052736"/>
          </a:xfrm>
        </p:spPr>
        <p:txBody>
          <a:bodyPr>
            <a:noAutofit/>
          </a:bodyPr>
          <a:lstStyle/>
          <a:p>
            <a:pPr algn="ctr"/>
            <a:r>
              <a:rPr lang="uk-UA" sz="7200" b="1" baseline="30000" dirty="0" smtClean="0">
                <a:latin typeface="Peterburg" pitchFamily="2" charset="0"/>
              </a:rPr>
              <a:t>Відеокліп</a:t>
            </a:r>
            <a:endParaRPr lang="uk-UA" sz="7200" b="1" dirty="0" smtClean="0">
              <a:effectLst/>
              <a:latin typeface="Peterburg" pitchFamily="2" charset="0"/>
            </a:endParaRPr>
          </a:p>
        </p:txBody>
      </p:sp>
      <p:pic>
        <p:nvPicPr>
          <p:cNvPr id="12" name="Содержимое 3" descr="457524245hqdefault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39552" y="1664892"/>
            <a:ext cx="6480720" cy="3636316"/>
          </a:xfrm>
        </p:spPr>
      </p:pic>
      <p:sp>
        <p:nvSpPr>
          <p:cNvPr id="7" name="Прямоугольник 6"/>
          <p:cNvSpPr/>
          <p:nvPr/>
        </p:nvSpPr>
        <p:spPr>
          <a:xfrm>
            <a:off x="251520" y="5929922"/>
            <a:ext cx="8892480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/>
            <a:r>
              <a:rPr lang="en-US" sz="3500" u="sng" baseline="30000" dirty="0" smtClean="0">
                <a:solidFill>
                  <a:schemeClr val="bg1"/>
                </a:solidFill>
                <a:latin typeface="Peterburg" pitchFamily="2" charset="0"/>
              </a:rPr>
              <a:t>http://autta.org.ua/ua/materials/material/Antibul-ng/</a:t>
            </a:r>
            <a:endParaRPr lang="en-US" sz="3500" i="1" u="sng" baseline="30000" dirty="0" smtClean="0">
              <a:solidFill>
                <a:schemeClr val="bg1"/>
              </a:solidFill>
              <a:latin typeface="Peterburg" pitchFamily="2" charset="0"/>
            </a:endParaRPr>
          </a:p>
        </p:txBody>
      </p:sp>
      <p:pic>
        <p:nvPicPr>
          <p:cNvPr id="3075" name="Picture 3" descr="C:\Users\Vaio\Desktop\8 клас для вчителя та учнів\Тека 8 клас для вчителя\Links\ROAR_QR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13984" y="3645023"/>
            <a:ext cx="1606488" cy="16201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2576" y="850196"/>
            <a:ext cx="8183880" cy="4248472"/>
          </a:xfrm>
        </p:spPr>
        <p:txBody>
          <a:bodyPr/>
          <a:lstStyle/>
          <a:p>
            <a:pPr algn="ctr">
              <a:lnSpc>
                <a:spcPct val="120000"/>
              </a:lnSpc>
              <a:buNone/>
            </a:pPr>
            <a:endParaRPr lang="uk-UA" sz="1000" i="1" baseline="30000" dirty="0" smtClean="0">
              <a:latin typeface="Peterburg" pitchFamily="2" charset="0"/>
            </a:endParaRPr>
          </a:p>
          <a:p>
            <a:pPr marL="0" indent="361950" algn="just">
              <a:lnSpc>
                <a:spcPct val="120000"/>
              </a:lnSpc>
              <a:buNone/>
            </a:pPr>
            <a:r>
              <a:rPr lang="uk-UA" sz="4800" baseline="30000" dirty="0" smtClean="0">
                <a:latin typeface="Peterburg" pitchFamily="2" charset="0"/>
              </a:rPr>
              <a:t>Якщо ви стали свідком такої ситуації, не можна залишатися байдужим, треба намагатися припинити насилля, за необхідності покликати на допомогу.</a:t>
            </a:r>
            <a:endParaRPr lang="uk-UA" sz="4800" i="1" baseline="30000" dirty="0" smtClean="0">
              <a:latin typeface="Peterburg" pitchFamily="2" charset="0"/>
            </a:endParaRPr>
          </a:p>
          <a:p>
            <a:pPr algn="ctr">
              <a:lnSpc>
                <a:spcPct val="120000"/>
              </a:lnSpc>
              <a:buNone/>
            </a:pPr>
            <a:endParaRPr lang="uk-UA" sz="4800" i="1" baseline="30000" dirty="0" smtClean="0">
              <a:latin typeface="Peterburg" pitchFamily="2" charset="0"/>
            </a:endParaRPr>
          </a:p>
          <a:p>
            <a:endParaRPr lang="ru-RU" sz="2400" dirty="0">
              <a:latin typeface="Peterburg" pitchFamily="2" charset="0"/>
            </a:endParaRPr>
          </a:p>
        </p:txBody>
      </p:sp>
      <p:pic>
        <p:nvPicPr>
          <p:cNvPr id="5" name="Рисунок 4" descr="uroki-psihologa-poradi-batkam_795.jpe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860032" y="3739310"/>
            <a:ext cx="3312368" cy="22099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School_Friends_Hugging(2)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314727" y="3658508"/>
            <a:ext cx="2301267" cy="24347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92576" y="289208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terburg" pitchFamily="2" charset="0"/>
              </a:rPr>
              <a:t>Вправа </a:t>
            </a:r>
            <a:r>
              <a:rPr lang="uk-UA" sz="4400" b="1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Peterburg" pitchFamily="2" charset="0"/>
              </a:rPr>
              <a:t>«</a:t>
            </a:r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terburg" pitchFamily="2" charset="0"/>
              </a:rPr>
              <a:t>Рука допомоги</a:t>
            </a:r>
            <a:r>
              <a:rPr lang="uk-UA" sz="4400" b="1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Peterburg" pitchFamily="2" charset="0"/>
              </a:rPr>
              <a:t>»</a:t>
            </a:r>
            <a:endParaRPr lang="uk-UA" sz="4400" b="1" dirty="0"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Peterburg" pitchFamily="2" charset="0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0" y="2780928"/>
            <a:ext cx="3960440" cy="2232248"/>
          </a:xfrm>
        </p:spPr>
        <p:txBody>
          <a:bodyPr/>
          <a:lstStyle/>
          <a:p>
            <a:pPr marL="0" indent="176213" algn="just">
              <a:buClr>
                <a:srgbClr val="FFFF00"/>
              </a:buClr>
              <a:buNone/>
            </a:pPr>
            <a:r>
              <a:rPr lang="uk-UA" sz="2600" dirty="0" smtClean="0">
                <a:latin typeface="Peterburg" pitchFamily="2" charset="0"/>
              </a:rPr>
              <a:t>Виконайте Завдання 2                  </a:t>
            </a:r>
            <a:r>
              <a:rPr lang="uk-UA" sz="2600" dirty="0" smtClean="0">
                <a:latin typeface="Peterburg" pitchFamily="2" charset="0"/>
              </a:rPr>
              <a:t>у Роздавальних </a:t>
            </a:r>
            <a:r>
              <a:rPr lang="uk-UA" sz="2600" dirty="0" smtClean="0">
                <a:latin typeface="Peterburg" pitchFamily="2" charset="0"/>
              </a:rPr>
              <a:t>матеріалах.</a:t>
            </a:r>
          </a:p>
        </p:txBody>
      </p:sp>
      <p:pic>
        <p:nvPicPr>
          <p:cNvPr id="7" name="Рисунок 6" descr="1420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827584" y="2420888"/>
            <a:ext cx="3528392" cy="35312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92576" y="649248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uk-UA" sz="7200" b="1" baseline="30000" dirty="0" smtClean="0">
                <a:latin typeface="Peterburg" pitchFamily="2" charset="0"/>
              </a:rPr>
              <a:t>Мозковий штурм </a:t>
            </a:r>
            <a:endParaRPr lang="uk-UA" sz="7200" b="1" dirty="0"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Peterburg" pitchFamily="2" charset="0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288032" y="1412776"/>
            <a:ext cx="8748464" cy="4608512"/>
          </a:xfrm>
        </p:spPr>
        <p:txBody>
          <a:bodyPr/>
          <a:lstStyle/>
          <a:p>
            <a:pPr marL="0" indent="176213" algn="just">
              <a:buClr>
                <a:srgbClr val="FFFF00"/>
              </a:buClr>
              <a:buNone/>
            </a:pPr>
            <a:endParaRPr lang="uk-UA" sz="2900" b="1" dirty="0" smtClean="0">
              <a:latin typeface="Peterburg" pitchFamily="2" charset="0"/>
            </a:endParaRPr>
          </a:p>
          <a:p>
            <a:pPr marL="0" indent="176213" algn="just">
              <a:buClr>
                <a:srgbClr val="FFFF00"/>
              </a:buClr>
              <a:buNone/>
            </a:pPr>
            <a:r>
              <a:rPr lang="uk-UA" sz="2900" b="1" dirty="0" smtClean="0">
                <a:latin typeface="Peterburg" pitchFamily="2" charset="0"/>
              </a:rPr>
              <a:t>«До кого можна звернутися у разі булінгу?»</a:t>
            </a:r>
          </a:p>
          <a:p>
            <a:pPr marL="361950" indent="0">
              <a:buClr>
                <a:srgbClr val="FFFF00"/>
              </a:buClr>
              <a:buNone/>
            </a:pPr>
            <a:endParaRPr lang="uk-UA" sz="3200" dirty="0" smtClean="0">
              <a:latin typeface="Peterburg" pitchFamily="2" charset="0"/>
            </a:endParaRPr>
          </a:p>
          <a:p>
            <a:pPr marL="2506663" indent="0">
              <a:buClr>
                <a:srgbClr val="FFFF00"/>
              </a:buClr>
              <a:buNone/>
            </a:pPr>
            <a:r>
              <a:rPr lang="uk-UA" sz="3600" dirty="0" smtClean="0">
                <a:latin typeface="Peterburg" pitchFamily="2" charset="0"/>
              </a:rPr>
              <a:t>- батьки;</a:t>
            </a:r>
            <a:br>
              <a:rPr lang="uk-UA" sz="3600" dirty="0" smtClean="0">
                <a:latin typeface="Peterburg" pitchFamily="2" charset="0"/>
              </a:rPr>
            </a:br>
            <a:r>
              <a:rPr lang="uk-UA" sz="3600" dirty="0" smtClean="0">
                <a:latin typeface="Peterburg" pitchFamily="2" charset="0"/>
              </a:rPr>
              <a:t>- … ;</a:t>
            </a:r>
            <a:br>
              <a:rPr lang="uk-UA" sz="3600" dirty="0" smtClean="0">
                <a:latin typeface="Peterburg" pitchFamily="2" charset="0"/>
              </a:rPr>
            </a:br>
            <a:r>
              <a:rPr lang="uk-UA" sz="3600" dirty="0" smtClean="0">
                <a:latin typeface="Peterburg" pitchFamily="2" charset="0"/>
              </a:rPr>
              <a:t>- … ;</a:t>
            </a:r>
          </a:p>
          <a:p>
            <a:pPr marL="2506663" indent="0">
              <a:buClr>
                <a:srgbClr val="FFFF00"/>
              </a:buClr>
              <a:buNone/>
            </a:pPr>
            <a:r>
              <a:rPr lang="uk-UA" sz="3600" dirty="0" smtClean="0">
                <a:latin typeface="Peterburg" pitchFamily="2" charset="0"/>
              </a:rPr>
              <a:t>-… .</a:t>
            </a:r>
          </a:p>
        </p:txBody>
      </p:sp>
      <p:pic>
        <p:nvPicPr>
          <p:cNvPr id="6" name="Рисунок 5" descr="index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flipH="1">
            <a:off x="6280272" y="2934306"/>
            <a:ext cx="2324176" cy="30869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015680"/>
            <a:ext cx="8183880" cy="2826640"/>
          </a:xfrm>
        </p:spPr>
        <p:txBody>
          <a:bodyPr/>
          <a:lstStyle/>
          <a:p>
            <a:pPr marL="0" indent="361950" algn="ctr">
              <a:lnSpc>
                <a:spcPct val="150000"/>
              </a:lnSpc>
              <a:buNone/>
            </a:pPr>
            <a:r>
              <a:rPr lang="uk-UA" sz="4800" b="1" baseline="30000" dirty="0" smtClean="0">
                <a:latin typeface="Peterburg" pitchFamily="2" charset="0"/>
              </a:rPr>
              <a:t>«Гаряча лінія» з питань насильства та захисту прав дітей: </a:t>
            </a:r>
          </a:p>
          <a:p>
            <a:pPr marL="0" indent="361950" algn="ctr">
              <a:lnSpc>
                <a:spcPct val="150000"/>
              </a:lnSpc>
              <a:buNone/>
            </a:pPr>
            <a:endParaRPr lang="uk-UA" sz="1000" b="1" baseline="30000" dirty="0" smtClean="0">
              <a:latin typeface="Peterburg" pitchFamily="2" charset="0"/>
            </a:endParaRPr>
          </a:p>
          <a:p>
            <a:pPr marL="0" indent="361950" algn="ctr">
              <a:lnSpc>
                <a:spcPct val="150000"/>
              </a:lnSpc>
              <a:buNone/>
            </a:pPr>
            <a:r>
              <a:rPr lang="uk-UA" sz="4800" i="1" baseline="30000" dirty="0" smtClean="0">
                <a:latin typeface="Peterburg" pitchFamily="2" charset="0"/>
              </a:rPr>
              <a:t>0 800 500 225</a:t>
            </a:r>
          </a:p>
        </p:txBody>
      </p:sp>
      <p:pic>
        <p:nvPicPr>
          <p:cNvPr id="5" name="Рисунок 4" descr="inputcall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627784" y="3645024"/>
            <a:ext cx="7200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terburg" pitchFamily="2" charset="0"/>
              </a:rPr>
              <a:t>Висновки</a:t>
            </a:r>
            <a:endParaRPr lang="uk-UA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terburg" pitchFamily="2" charset="0"/>
            </a:endParaRPr>
          </a:p>
        </p:txBody>
      </p:sp>
      <p:sp>
        <p:nvSpPr>
          <p:cNvPr id="18" name="Содержимое 2"/>
          <p:cNvSpPr>
            <a:spLocks noGrp="1"/>
          </p:cNvSpPr>
          <p:nvPr>
            <p:ph idx="1"/>
          </p:nvPr>
        </p:nvSpPr>
        <p:spPr>
          <a:xfrm>
            <a:off x="611560" y="1484784"/>
            <a:ext cx="8064896" cy="4608512"/>
          </a:xfrm>
        </p:spPr>
        <p:txBody>
          <a:bodyPr>
            <a:noAutofit/>
          </a:bodyPr>
          <a:lstStyle/>
          <a:p>
            <a:pPr marL="363538" indent="-363538" algn="just">
              <a:buClr>
                <a:srgbClr val="FFFF00"/>
              </a:buClr>
            </a:pPr>
            <a:r>
              <a:rPr lang="uk-UA" sz="2400" dirty="0" smtClean="0">
                <a:latin typeface="Peterburg" pitchFamily="2" charset="0"/>
              </a:rPr>
              <a:t>Тривале образливе ставлення, яке має на меті подіяти шкоду, викликати страх, тривогу або створити негативне середовище у школі для певної людини називають </a:t>
            </a:r>
            <a:r>
              <a:rPr lang="uk-UA" sz="2400" dirty="0" err="1" smtClean="0">
                <a:latin typeface="Peterburg" pitchFamily="2" charset="0"/>
              </a:rPr>
              <a:t>булінгом</a:t>
            </a:r>
            <a:r>
              <a:rPr lang="uk-UA" sz="2400" dirty="0" smtClean="0">
                <a:latin typeface="Peterburg" pitchFamily="2" charset="0"/>
              </a:rPr>
              <a:t>. </a:t>
            </a:r>
          </a:p>
          <a:p>
            <a:pPr marL="363538" indent="-363538" algn="just">
              <a:buClr>
                <a:srgbClr val="FFFF00"/>
              </a:buClr>
            </a:pPr>
            <a:r>
              <a:rPr lang="uk-UA" sz="2400" dirty="0" smtClean="0">
                <a:latin typeface="Peterburg" pitchFamily="2" charset="0"/>
              </a:rPr>
              <a:t>Важливо розрізняти дружнє піддражнювання і булінг. </a:t>
            </a:r>
          </a:p>
          <a:p>
            <a:pPr marL="363538" indent="-363538" algn="just">
              <a:buClr>
                <a:srgbClr val="FFFF00"/>
              </a:buClr>
            </a:pPr>
            <a:r>
              <a:rPr lang="uk-UA" sz="2400" dirty="0" smtClean="0">
                <a:latin typeface="Peterburg" pitchFamily="2" charset="0"/>
              </a:rPr>
              <a:t>Булінг — це агресивна поведінка, що повторюється, а </a:t>
            </a:r>
            <a:r>
              <a:rPr lang="uk-UA" sz="2400" dirty="0" err="1" smtClean="0">
                <a:latin typeface="Peterburg" pitchFamily="2" charset="0"/>
              </a:rPr>
              <a:t>піддражнюваня</a:t>
            </a:r>
            <a:r>
              <a:rPr lang="uk-UA" sz="2400" dirty="0" smtClean="0">
                <a:latin typeface="Peterburg" pitchFamily="2" charset="0"/>
              </a:rPr>
              <a:t> є поодиноким випадком і не має мети: заподіяти тобі шкоду. </a:t>
            </a:r>
          </a:p>
          <a:p>
            <a:pPr marL="363538" indent="-363538" algn="just">
              <a:buClr>
                <a:srgbClr val="FFFF00"/>
              </a:buClr>
            </a:pPr>
            <a:r>
              <a:rPr lang="uk-UA" sz="2400" dirty="0" smtClean="0">
                <a:latin typeface="Peterburg" pitchFamily="2" charset="0"/>
              </a:rPr>
              <a:t>Якщо ти став свідком булінгу чи його жертвою, обов’язково постарайся припинити це, а коли не виходить — повідом дорослих.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terburg" pitchFamily="2" charset="0"/>
              </a:rPr>
              <a:t>Завершення тренінгу</a:t>
            </a:r>
            <a:endParaRPr lang="uk-UA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terburg" pitchFamily="2" charset="0"/>
            </a:endParaRPr>
          </a:p>
        </p:txBody>
      </p:sp>
      <p:sp>
        <p:nvSpPr>
          <p:cNvPr id="18" name="Содержимое 2"/>
          <p:cNvSpPr>
            <a:spLocks noGrp="1"/>
          </p:cNvSpPr>
          <p:nvPr>
            <p:ph idx="1"/>
          </p:nvPr>
        </p:nvSpPr>
        <p:spPr>
          <a:xfrm>
            <a:off x="611560" y="1484784"/>
            <a:ext cx="8496944" cy="4608512"/>
          </a:xfrm>
        </p:spPr>
        <p:txBody>
          <a:bodyPr>
            <a:noAutofit/>
          </a:bodyPr>
          <a:lstStyle/>
          <a:p>
            <a:pPr marL="514350" indent="-514350">
              <a:buClr>
                <a:schemeClr val="accent4">
                  <a:lumMod val="75000"/>
                </a:schemeClr>
              </a:buClr>
              <a:buFont typeface="+mj-lt"/>
              <a:buAutoNum type="arabicPeriod"/>
            </a:pPr>
            <a:r>
              <a:rPr lang="uk-UA" sz="2800" dirty="0" smtClean="0">
                <a:latin typeface="Peterburg" pitchFamily="2" charset="0"/>
              </a:rPr>
              <a:t>Було б набагато краще, якби люди замість булінгу, робили хороші речі один для одного. Напишіть на серці </a:t>
            </a:r>
            <a:r>
              <a:rPr lang="uk-UA" sz="2800" dirty="0" smtClean="0">
                <a:latin typeface="Peterburg" pitchFamily="2" charset="0"/>
              </a:rPr>
              <a:t>акт </a:t>
            </a:r>
            <a:r>
              <a:rPr lang="uk-UA" sz="2800" dirty="0" smtClean="0">
                <a:latin typeface="Peterburg" pitchFamily="2" charset="0"/>
              </a:rPr>
              <a:t>доброти.</a:t>
            </a:r>
          </a:p>
          <a:p>
            <a:pPr marL="514350" indent="-514350">
              <a:buClr>
                <a:schemeClr val="accent4">
                  <a:lumMod val="75000"/>
                </a:schemeClr>
              </a:buClr>
              <a:buFont typeface="+mj-lt"/>
              <a:buAutoNum type="arabicPeriod"/>
            </a:pPr>
            <a:r>
              <a:rPr lang="uk-UA" sz="2800" dirty="0" smtClean="0">
                <a:latin typeface="Peterburg" pitchFamily="2" charset="0"/>
              </a:rPr>
              <a:t>Зберіть всі серця, перемішайте та витягніть по одному. </a:t>
            </a:r>
          </a:p>
          <a:p>
            <a:pPr marL="514350" indent="-514350">
              <a:buClr>
                <a:schemeClr val="accent4">
                  <a:lumMod val="75000"/>
                </a:schemeClr>
              </a:buClr>
              <a:buFont typeface="+mj-lt"/>
              <a:buAutoNum type="arabicPeriod"/>
            </a:pPr>
            <a:r>
              <a:rPr lang="uk-UA" sz="2800" dirty="0" smtClean="0">
                <a:latin typeface="Peterburg" pitchFamily="2" charset="0"/>
              </a:rPr>
              <a:t>Протягом наступного тижня робіть дію, що написана на вашому </a:t>
            </a:r>
            <a:r>
              <a:rPr lang="uk-UA" sz="2800" dirty="0" smtClean="0">
                <a:latin typeface="Peterburg" pitchFamily="2" charset="0"/>
              </a:rPr>
              <a:t>серці </a:t>
            </a:r>
            <a:r>
              <a:rPr lang="uk-UA" sz="2800" dirty="0" smtClean="0">
                <a:latin typeface="Peterburg" pitchFamily="2" charset="0"/>
              </a:rPr>
              <a:t>доброти для когось.</a:t>
            </a:r>
            <a:endParaRPr lang="ru-RU" sz="2800" dirty="0">
              <a:latin typeface="Peterburg" pitchFamily="2" charset="0"/>
            </a:endParaRPr>
          </a:p>
        </p:txBody>
      </p:sp>
      <p:sp>
        <p:nvSpPr>
          <p:cNvPr id="5" name="Сердце 4"/>
          <p:cNvSpPr/>
          <p:nvPr/>
        </p:nvSpPr>
        <p:spPr>
          <a:xfrm>
            <a:off x="467544" y="5013176"/>
            <a:ext cx="792088" cy="648072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" name="Сердце 5"/>
          <p:cNvSpPr/>
          <p:nvPr/>
        </p:nvSpPr>
        <p:spPr>
          <a:xfrm>
            <a:off x="3059832" y="5013176"/>
            <a:ext cx="720080" cy="64807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ердце 6"/>
          <p:cNvSpPr/>
          <p:nvPr/>
        </p:nvSpPr>
        <p:spPr>
          <a:xfrm>
            <a:off x="4860032" y="5013176"/>
            <a:ext cx="720080" cy="648072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ердце 7"/>
          <p:cNvSpPr/>
          <p:nvPr/>
        </p:nvSpPr>
        <p:spPr>
          <a:xfrm>
            <a:off x="3923928" y="5589240"/>
            <a:ext cx="792088" cy="64807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ердце 8"/>
          <p:cNvSpPr/>
          <p:nvPr/>
        </p:nvSpPr>
        <p:spPr>
          <a:xfrm>
            <a:off x="683568" y="6021288"/>
            <a:ext cx="720080" cy="64807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ердце 9"/>
          <p:cNvSpPr/>
          <p:nvPr/>
        </p:nvSpPr>
        <p:spPr>
          <a:xfrm>
            <a:off x="7092280" y="5013176"/>
            <a:ext cx="720080" cy="648072"/>
          </a:xfrm>
          <a:prstGeom prst="hear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Сердце 12"/>
          <p:cNvSpPr/>
          <p:nvPr/>
        </p:nvSpPr>
        <p:spPr>
          <a:xfrm>
            <a:off x="2771800" y="6021288"/>
            <a:ext cx="720080" cy="648072"/>
          </a:xfrm>
          <a:prstGeom prst="hear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4" name="Сердце 13"/>
          <p:cNvSpPr/>
          <p:nvPr/>
        </p:nvSpPr>
        <p:spPr>
          <a:xfrm>
            <a:off x="1763688" y="5445224"/>
            <a:ext cx="792088" cy="64807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Сердце 14"/>
          <p:cNvSpPr/>
          <p:nvPr/>
        </p:nvSpPr>
        <p:spPr>
          <a:xfrm>
            <a:off x="5292080" y="6093296"/>
            <a:ext cx="792088" cy="648072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ердце 16"/>
          <p:cNvSpPr/>
          <p:nvPr/>
        </p:nvSpPr>
        <p:spPr>
          <a:xfrm>
            <a:off x="7740352" y="6021288"/>
            <a:ext cx="792088" cy="648072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Сердце 19"/>
          <p:cNvSpPr/>
          <p:nvPr/>
        </p:nvSpPr>
        <p:spPr>
          <a:xfrm>
            <a:off x="6372200" y="5661248"/>
            <a:ext cx="720080" cy="64807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Сердце 20"/>
          <p:cNvSpPr/>
          <p:nvPr/>
        </p:nvSpPr>
        <p:spPr>
          <a:xfrm>
            <a:off x="8100392" y="692696"/>
            <a:ext cx="648072" cy="64807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Сердце 21"/>
          <p:cNvSpPr/>
          <p:nvPr/>
        </p:nvSpPr>
        <p:spPr>
          <a:xfrm>
            <a:off x="395536" y="692696"/>
            <a:ext cx="648072" cy="64807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739093"/>
            <a:ext cx="8183880" cy="673683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 smtClean="0">
                <a:latin typeface="Peterburg" pitchFamily="2" charset="0"/>
              </a:rPr>
              <a:t>Знайомство</a:t>
            </a:r>
            <a:endParaRPr lang="ru-RU" sz="4000" b="1" dirty="0">
              <a:latin typeface="Peterburg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409400"/>
            <a:ext cx="8208912" cy="209972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4200" baseline="30000" dirty="0" err="1" smtClean="0">
                <a:latin typeface="Peterburg" pitchFamily="2" charset="0"/>
              </a:rPr>
              <a:t>Назвіть</a:t>
            </a:r>
            <a:r>
              <a:rPr lang="ru-RU" sz="4200" baseline="30000" dirty="0" smtClean="0">
                <a:latin typeface="Peterburg" pitchFamily="2" charset="0"/>
              </a:rPr>
              <a:t> </a:t>
            </a:r>
            <a:r>
              <a:rPr lang="ru-RU" sz="4200" baseline="30000" dirty="0" err="1" smtClean="0">
                <a:latin typeface="Peterburg" pitchFamily="2" charset="0"/>
              </a:rPr>
              <a:t>своє</a:t>
            </a:r>
            <a:r>
              <a:rPr lang="ru-RU" sz="4200" baseline="30000" dirty="0" smtClean="0">
                <a:latin typeface="Peterburg" pitchFamily="2" charset="0"/>
              </a:rPr>
              <a:t> </a:t>
            </a:r>
            <a:r>
              <a:rPr lang="ru-RU" sz="4200" baseline="30000" dirty="0" err="1" smtClean="0">
                <a:latin typeface="Peterburg" pitchFamily="2" charset="0"/>
              </a:rPr>
              <a:t>повне</a:t>
            </a:r>
            <a:r>
              <a:rPr lang="ru-RU" sz="4200" baseline="30000" dirty="0" smtClean="0">
                <a:latin typeface="Peterburg" pitchFamily="2" charset="0"/>
              </a:rPr>
              <a:t> </a:t>
            </a:r>
            <a:r>
              <a:rPr lang="ru-RU" sz="4200" baseline="30000" dirty="0" err="1" smtClean="0">
                <a:latin typeface="Peterburg" pitchFamily="2" charset="0"/>
              </a:rPr>
              <a:t>ім’я</a:t>
            </a:r>
            <a:r>
              <a:rPr lang="ru-RU" sz="4200" baseline="30000" dirty="0" smtClean="0">
                <a:latin typeface="Peterburg" pitchFamily="2" charset="0"/>
              </a:rPr>
              <a:t> і як </a:t>
            </a:r>
            <a:r>
              <a:rPr lang="ru-RU" sz="4200" baseline="30000" dirty="0" err="1" smtClean="0">
                <a:latin typeface="Peterburg" pitchFamily="2" charset="0"/>
              </a:rPr>
              <a:t>би</a:t>
            </a:r>
            <a:r>
              <a:rPr lang="ru-RU" sz="4200" baseline="30000" dirty="0" smtClean="0">
                <a:latin typeface="Peterburg" pitchFamily="2" charset="0"/>
              </a:rPr>
              <a:t> </a:t>
            </a:r>
            <a:r>
              <a:rPr lang="ru-RU" sz="4200" baseline="30000" dirty="0" err="1" smtClean="0">
                <a:latin typeface="Peterburg" pitchFamily="2" charset="0"/>
              </a:rPr>
              <a:t>ви</a:t>
            </a:r>
            <a:r>
              <a:rPr lang="ru-RU" sz="4200" baseline="30000" dirty="0" smtClean="0">
                <a:latin typeface="Peterburg" pitchFamily="2" charset="0"/>
              </a:rPr>
              <a:t> </a:t>
            </a:r>
            <a:r>
              <a:rPr lang="ru-RU" sz="4200" baseline="30000" dirty="0" err="1" smtClean="0">
                <a:latin typeface="Peterburg" pitchFamily="2" charset="0"/>
              </a:rPr>
              <a:t>хотіли</a:t>
            </a:r>
            <a:r>
              <a:rPr lang="ru-RU" sz="4200" baseline="30000" dirty="0" smtClean="0">
                <a:latin typeface="Peterburg" pitchFamily="2" charset="0"/>
              </a:rPr>
              <a:t>, </a:t>
            </a:r>
            <a:r>
              <a:rPr lang="ru-RU" sz="4200" baseline="30000" dirty="0" err="1" smtClean="0">
                <a:latin typeface="Peterburg" pitchFamily="2" charset="0"/>
              </a:rPr>
              <a:t>щоб</a:t>
            </a:r>
            <a:r>
              <a:rPr lang="ru-RU" sz="4200" baseline="30000" dirty="0" smtClean="0">
                <a:latin typeface="Peterburg" pitchFamily="2" charset="0"/>
              </a:rPr>
              <a:t> вас </a:t>
            </a:r>
            <a:r>
              <a:rPr lang="ru-RU" sz="4200" baseline="30000" dirty="0" err="1" smtClean="0">
                <a:latin typeface="Peterburg" pitchFamily="2" charset="0"/>
              </a:rPr>
              <a:t>називали</a:t>
            </a:r>
            <a:r>
              <a:rPr lang="ru-RU" sz="4200" baseline="30000" dirty="0" smtClean="0">
                <a:latin typeface="Peterburg" pitchFamily="2" charset="0"/>
              </a:rPr>
              <a:t> </a:t>
            </a:r>
            <a:r>
              <a:rPr lang="ru-RU" sz="4200" baseline="30000" dirty="0" smtClean="0">
                <a:latin typeface="Peterburg" pitchFamily="2" charset="0"/>
              </a:rPr>
              <a:t>.</a:t>
            </a:r>
            <a:endParaRPr lang="ru-RU" sz="4200" baseline="30000" dirty="0" smtClean="0">
              <a:latin typeface="Peterburg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80060" y="811101"/>
            <a:ext cx="8183880" cy="673683"/>
          </a:xfrm>
        </p:spPr>
        <p:txBody>
          <a:bodyPr>
            <a:noAutofit/>
          </a:bodyPr>
          <a:lstStyle/>
          <a:p>
            <a:pPr algn="ctr"/>
            <a:r>
              <a:rPr lang="uk-UA" sz="4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Peterburg" pitchFamily="2" charset="0"/>
              </a:rPr>
              <a:t>Обговорення метафори</a:t>
            </a:r>
            <a:endParaRPr lang="ru-RU" sz="4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Peterburg" pitchFamily="2" charset="0"/>
            </a:endParaRPr>
          </a:p>
        </p:txBody>
      </p:sp>
      <p:pic>
        <p:nvPicPr>
          <p:cNvPr id="14" name="Содержимое 13" descr="1508img2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403598" y="2064629"/>
            <a:ext cx="6336804" cy="38126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476673"/>
            <a:ext cx="8712968" cy="864095"/>
          </a:xfrm>
        </p:spPr>
        <p:txBody>
          <a:bodyPr>
            <a:noAutofit/>
          </a:bodyPr>
          <a:lstStyle/>
          <a:p>
            <a:pPr algn="ctr"/>
            <a:r>
              <a:rPr lang="uk-UA" sz="4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Peterburg" pitchFamily="2" charset="0"/>
              </a:rPr>
              <a:t>Запитання для обговорення:</a:t>
            </a:r>
            <a:endParaRPr lang="ru-RU" sz="4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Peterburg" pitchFamily="2" charset="0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08912" cy="4464496"/>
          </a:xfrm>
        </p:spPr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</a:pPr>
            <a:r>
              <a:rPr lang="uk-UA" sz="5200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Peterburg" pitchFamily="2" charset="0"/>
              </a:rPr>
              <a:t>Як почуваються ті, кого обзивають і цькують однолітки?</a:t>
            </a:r>
          </a:p>
          <a:p>
            <a:pPr algn="just">
              <a:lnSpc>
                <a:spcPct val="120000"/>
              </a:lnSpc>
            </a:pPr>
            <a:endParaRPr lang="uk-UA" sz="1000" baseline="30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Peterburg" pitchFamily="2" charset="0"/>
            </a:endParaRPr>
          </a:p>
          <a:p>
            <a:pPr algn="just">
              <a:lnSpc>
                <a:spcPct val="120000"/>
              </a:lnSpc>
            </a:pPr>
            <a:r>
              <a:rPr lang="uk-UA" sz="5200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Peterburg" pitchFamily="2" charset="0"/>
              </a:rPr>
              <a:t>Як це позначається на їх навчанні?</a:t>
            </a:r>
          </a:p>
          <a:p>
            <a:pPr algn="just">
              <a:lnSpc>
                <a:spcPct val="120000"/>
              </a:lnSpc>
            </a:pPr>
            <a:endParaRPr lang="uk-UA" sz="1000" baseline="30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Peterburg" pitchFamily="2" charset="0"/>
            </a:endParaRPr>
          </a:p>
          <a:p>
            <a:pPr algn="just">
              <a:lnSpc>
                <a:spcPct val="120000"/>
              </a:lnSpc>
            </a:pPr>
            <a:r>
              <a:rPr lang="uk-UA" sz="5200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Peterburg" pitchFamily="2" charset="0"/>
              </a:rPr>
              <a:t>Що вони думають про тих, хто їх ображає?</a:t>
            </a:r>
          </a:p>
          <a:p>
            <a:pPr algn="just">
              <a:lnSpc>
                <a:spcPct val="120000"/>
              </a:lnSpc>
            </a:pPr>
            <a:endParaRPr lang="uk-UA" sz="1000" baseline="30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Peterburg" pitchFamily="2" charset="0"/>
            </a:endParaRPr>
          </a:p>
          <a:p>
            <a:pPr algn="just">
              <a:lnSpc>
                <a:spcPct val="120000"/>
              </a:lnSpc>
            </a:pPr>
            <a:r>
              <a:rPr lang="uk-UA" sz="5200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Peterburg" pitchFamily="2" charset="0"/>
              </a:rPr>
              <a:t>Чому деякі люди ображають інших?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72008"/>
            <a:ext cx="8352928" cy="1052736"/>
          </a:xfrm>
        </p:spPr>
        <p:txBody>
          <a:bodyPr>
            <a:noAutofit/>
          </a:bodyPr>
          <a:lstStyle/>
          <a:p>
            <a:pPr algn="ctr"/>
            <a:r>
              <a:rPr lang="uk-UA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terburg" pitchFamily="2" charset="0"/>
              </a:rPr>
              <a:t>Робота в групах</a:t>
            </a: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2808312"/>
          </a:xfrm>
        </p:spPr>
        <p:txBody>
          <a:bodyPr/>
          <a:lstStyle/>
          <a:p>
            <a:pPr algn="ctr">
              <a:buNone/>
            </a:pPr>
            <a:r>
              <a:rPr lang="uk-UA" sz="3400" b="1" dirty="0" smtClean="0">
                <a:latin typeface="Peterburg" pitchFamily="2" charset="0"/>
              </a:rPr>
              <a:t> «Булінг чи піддражнювання?»</a:t>
            </a:r>
            <a:endParaRPr lang="ru-RU" sz="3400" b="1" dirty="0">
              <a:latin typeface="Peterburg" pitchFamily="2" charset="0"/>
            </a:endParaRPr>
          </a:p>
        </p:txBody>
      </p:sp>
      <p:pic>
        <p:nvPicPr>
          <p:cNvPr id="1026" name="Picture 2" descr="C:\Users\Vaio\Desktop\Основна старша школа вчитель 13.07.16\Links\8)клас (1)_Страница_3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11760" y="2060848"/>
            <a:ext cx="2160240" cy="2872814"/>
          </a:xfrm>
          <a:prstGeom prst="rect">
            <a:avLst/>
          </a:prstGeom>
          <a:noFill/>
        </p:spPr>
      </p:pic>
      <p:pic>
        <p:nvPicPr>
          <p:cNvPr id="8" name="Рисунок 7" descr="1346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881960" y="2038886"/>
            <a:ext cx="2157241" cy="2974290"/>
          </a:xfrm>
          <a:prstGeom prst="rect">
            <a:avLst/>
          </a:prstGeom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395536" y="5229200"/>
            <a:ext cx="8424936" cy="800472"/>
          </a:xfrm>
          <a:prstGeom prst="rect">
            <a:avLst/>
          </a:prstGeom>
        </p:spPr>
        <p:txBody>
          <a:bodyPr vert="horz" lIns="121899" tIns="60949" rIns="121899" bIns="60949" rtlCol="0">
            <a:normAutofit fontScale="70000" lnSpcReduction="20000"/>
          </a:bodyPr>
          <a:lstStyle/>
          <a:p>
            <a:pPr marL="261938" indent="-261938">
              <a:buFont typeface="Arial" pitchFamily="34" charset="0"/>
              <a:buChar char="•"/>
            </a:pPr>
            <a:r>
              <a:rPr lang="uk-UA" sz="3700" dirty="0" smtClean="0">
                <a:solidFill>
                  <a:schemeClr val="bg1"/>
                </a:solidFill>
                <a:latin typeface="Peterburg" pitchFamily="2" charset="0"/>
              </a:rPr>
              <a:t>Що на вашу думку трапляється частіше: булінг чи піддражнювання?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2576" y="1772816"/>
            <a:ext cx="8327896" cy="4608512"/>
          </a:xfrm>
        </p:spPr>
        <p:txBody>
          <a:bodyPr>
            <a:noAutofit/>
          </a:bodyPr>
          <a:lstStyle/>
          <a:p>
            <a:pPr marL="0" indent="355600" algn="ctr">
              <a:lnSpc>
                <a:spcPct val="120000"/>
              </a:lnSpc>
              <a:buNone/>
            </a:pPr>
            <a:r>
              <a:rPr lang="uk-UA" sz="4400" b="1" baseline="30000" dirty="0" smtClean="0">
                <a:latin typeface="Peterburg" pitchFamily="2" charset="0"/>
              </a:rPr>
              <a:t>Це є булінг, якщо:</a:t>
            </a:r>
          </a:p>
          <a:p>
            <a:pPr marL="0" indent="355600" algn="just">
              <a:lnSpc>
                <a:spcPct val="120000"/>
              </a:lnSpc>
              <a:tabLst>
                <a:tab pos="0" algn="l"/>
              </a:tabLst>
            </a:pPr>
            <a:r>
              <a:rPr lang="uk-UA" baseline="30000" dirty="0" smtClean="0">
                <a:latin typeface="Peterburg" pitchFamily="2" charset="0"/>
              </a:rPr>
              <a:t> людині завдали болю, приниження;</a:t>
            </a:r>
          </a:p>
          <a:p>
            <a:pPr marL="0" indent="355600" algn="just">
              <a:lnSpc>
                <a:spcPct val="120000"/>
              </a:lnSpc>
            </a:pPr>
            <a:r>
              <a:rPr lang="uk-UA" baseline="30000" dirty="0" smtClean="0">
                <a:latin typeface="Peterburg" pitchFamily="2" charset="0"/>
              </a:rPr>
              <a:t> така поведінка постійно повторюється, хоча й може статися один раз;</a:t>
            </a:r>
          </a:p>
          <a:p>
            <a:pPr marL="0" indent="355600" algn="just">
              <a:lnSpc>
                <a:spcPct val="120000"/>
              </a:lnSpc>
            </a:pPr>
            <a:r>
              <a:rPr lang="uk-UA" baseline="30000" dirty="0" smtClean="0">
                <a:latin typeface="Peterburg" pitchFamily="2" charset="0"/>
              </a:rPr>
              <a:t> це було зроблено навмисно;</a:t>
            </a:r>
          </a:p>
          <a:p>
            <a:pPr marL="0" indent="355600" algn="just">
              <a:lnSpc>
                <a:spcPct val="120000"/>
              </a:lnSpc>
            </a:pPr>
            <a:r>
              <a:rPr lang="uk-UA" baseline="30000" dirty="0" smtClean="0">
                <a:latin typeface="Peterburg" pitchFamily="2" charset="0"/>
              </a:rPr>
              <a:t> людина, якій завдали шкоди, не може сама захистити себе;</a:t>
            </a:r>
          </a:p>
          <a:p>
            <a:pPr marL="0" indent="355600" algn="just">
              <a:lnSpc>
                <a:spcPct val="120000"/>
              </a:lnSpc>
            </a:pPr>
            <a:r>
              <a:rPr lang="uk-UA" baseline="30000" dirty="0" smtClean="0">
                <a:latin typeface="Peterburg" pitchFamily="2" charset="0"/>
              </a:rPr>
              <a:t> людина, яка вчинила булінг, має переваги (старша, фізично сильніша, має вищий авторитет в групі).</a:t>
            </a:r>
            <a:endParaRPr lang="uk-UA" dirty="0">
              <a:latin typeface="Peterburg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78063"/>
            <a:ext cx="7992888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20000"/>
              </a:lnSpc>
              <a:tabLst>
                <a:tab pos="355600" algn="l"/>
                <a:tab pos="450850" algn="l"/>
              </a:tabLst>
            </a:pPr>
            <a:r>
              <a:rPr lang="uk-UA" sz="3600" baseline="30000" dirty="0" smtClean="0">
                <a:solidFill>
                  <a:schemeClr val="bg1"/>
                </a:solidFill>
                <a:latin typeface="Peterburg" pitchFamily="2" charset="0"/>
              </a:rPr>
              <a:t>Булінг значно відрізняється від типових конфліктів та непорозумінь між друзями або однокласниками. </a:t>
            </a:r>
            <a:endParaRPr lang="uk-UA" sz="3600" b="1" baseline="30000" dirty="0" smtClean="0">
              <a:solidFill>
                <a:schemeClr val="bg1"/>
              </a:solidFill>
              <a:latin typeface="Peterburg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6512" y="476672"/>
            <a:ext cx="9144000" cy="1052736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latin typeface="Peterburg" pitchFamily="2" charset="0"/>
              </a:rPr>
              <a:t>Вправа</a:t>
            </a:r>
            <a:endParaRPr lang="uk-UA" sz="4000" b="1" dirty="0" smtClean="0">
              <a:latin typeface="Peterburg" pitchFamily="2" charset="0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323528" y="2060848"/>
            <a:ext cx="8424936" cy="2808312"/>
          </a:xfrm>
        </p:spPr>
        <p:txBody>
          <a:bodyPr/>
          <a:lstStyle/>
          <a:p>
            <a:pPr marL="0" indent="361950" algn="just">
              <a:buNone/>
            </a:pPr>
            <a:r>
              <a:rPr lang="uk-UA" sz="3000" dirty="0" smtClean="0">
                <a:latin typeface="Peterburg" pitchFamily="2" charset="0"/>
              </a:rPr>
              <a:t>Послухайте різні </a:t>
            </a:r>
            <a:r>
              <a:rPr lang="uk-UA" sz="3000" dirty="0" smtClean="0">
                <a:latin typeface="Peterburg" pitchFamily="2" charset="0"/>
              </a:rPr>
              <a:t>ситуації, </a:t>
            </a:r>
            <a:r>
              <a:rPr lang="uk-UA" sz="3000" dirty="0" smtClean="0">
                <a:latin typeface="Peterburg" pitchFamily="2" charset="0"/>
              </a:rPr>
              <a:t>та показуйте </a:t>
            </a:r>
            <a:r>
              <a:rPr lang="uk-UA" sz="3000" dirty="0" smtClean="0">
                <a:latin typeface="Peterburg" pitchFamily="2" charset="0"/>
              </a:rPr>
              <a:t>відповідний </a:t>
            </a:r>
            <a:r>
              <a:rPr lang="uk-UA" sz="3000" dirty="0" err="1" smtClean="0">
                <a:latin typeface="Peterburg" pitchFamily="2" charset="0"/>
              </a:rPr>
              <a:t>смайлик</a:t>
            </a:r>
            <a:r>
              <a:rPr lang="uk-UA" sz="3000" dirty="0" smtClean="0">
                <a:latin typeface="Peterburg" pitchFamily="2" charset="0"/>
              </a:rPr>
              <a:t>.</a:t>
            </a:r>
            <a:endParaRPr lang="ru-RU" sz="3000" dirty="0" smtClean="0">
              <a:latin typeface="Peterburg" pitchFamily="2" charset="0"/>
            </a:endParaRPr>
          </a:p>
          <a:p>
            <a:pPr algn="ctr">
              <a:buNone/>
            </a:pPr>
            <a:endParaRPr lang="ru-RU" sz="3400" b="1" dirty="0">
              <a:latin typeface="Peterburg" pitchFamily="2" charset="0"/>
            </a:endParaRPr>
          </a:p>
        </p:txBody>
      </p:sp>
      <p:pic>
        <p:nvPicPr>
          <p:cNvPr id="6" name="Picture 2" descr="D:\Users\Sony\Desktop\Смайли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47664" y="3425400"/>
            <a:ext cx="6408712" cy="2883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92576" y="432048"/>
            <a:ext cx="8183880" cy="1052736"/>
          </a:xfrm>
        </p:spPr>
        <p:txBody>
          <a:bodyPr>
            <a:noAutofit/>
          </a:bodyPr>
          <a:lstStyle/>
          <a:p>
            <a:pPr algn="ctr"/>
            <a:r>
              <a:rPr lang="uk-UA" sz="6600" b="1" baseline="30000" dirty="0" smtClean="0">
                <a:latin typeface="Peterburg" pitchFamily="2" charset="0"/>
              </a:rPr>
              <a:t>Гра «Камінь-ножиці-папір»</a:t>
            </a:r>
            <a:endParaRPr lang="uk-UA" sz="6600" b="1" dirty="0" smtClean="0">
              <a:effectLst/>
              <a:latin typeface="Peterburg" pitchFamily="2" charset="0"/>
            </a:endParaRPr>
          </a:p>
        </p:txBody>
      </p:sp>
      <p:grpSp>
        <p:nvGrpSpPr>
          <p:cNvPr id="2" name="Группа 5"/>
          <p:cNvGrpSpPr/>
          <p:nvPr/>
        </p:nvGrpSpPr>
        <p:grpSpPr>
          <a:xfrm>
            <a:off x="1763688" y="1484784"/>
            <a:ext cx="5328592" cy="5112568"/>
            <a:chOff x="1979712" y="1340768"/>
            <a:chExt cx="5328592" cy="5112568"/>
          </a:xfrm>
        </p:grpSpPr>
        <p:sp>
          <p:nvSpPr>
            <p:cNvPr id="5" name="Овал 4"/>
            <p:cNvSpPr/>
            <p:nvPr/>
          </p:nvSpPr>
          <p:spPr>
            <a:xfrm>
              <a:off x="1979712" y="1340768"/>
              <a:ext cx="5328592" cy="504056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1" name="Рисунок 10" descr="Rock-paper-scissors-uk.svg.png"/>
            <p:cNvPicPr/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2051720" y="1865560"/>
              <a:ext cx="5112568" cy="4587776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88032" y="504056"/>
            <a:ext cx="8676456" cy="1052736"/>
          </a:xfrm>
        </p:spPr>
        <p:txBody>
          <a:bodyPr>
            <a:noAutofit/>
          </a:bodyPr>
          <a:lstStyle/>
          <a:p>
            <a:pPr algn="ctr"/>
            <a:r>
              <a:rPr lang="uk-UA" sz="6300" b="1" baseline="30000" dirty="0" smtClean="0">
                <a:latin typeface="Peterburg" pitchFamily="2" charset="0"/>
              </a:rPr>
              <a:t>Відео «Камінь, ножиці, папір»</a:t>
            </a:r>
            <a:endParaRPr lang="uk-UA" sz="6300" b="1" dirty="0" smtClean="0">
              <a:effectLst/>
              <a:latin typeface="Peterburg" pitchFamily="2" charset="0"/>
            </a:endParaRPr>
          </a:p>
        </p:txBody>
      </p:sp>
      <p:pic>
        <p:nvPicPr>
          <p:cNvPr id="2050" name="Picture 2" descr="C:\Users\Vaio\Desktop\8 клас для вчителя та учнів\Тека 8 клас для вчителя\Links\hq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37828" y="1772816"/>
            <a:ext cx="6066420" cy="3344067"/>
          </a:xfrm>
          <a:prstGeom prst="rect">
            <a:avLst/>
          </a:prstGeom>
          <a:noFill/>
        </p:spPr>
      </p:pic>
      <p:pic>
        <p:nvPicPr>
          <p:cNvPr id="9" name="Рисунок 8" descr="qr-code1331.gif"/>
          <p:cNvPicPr/>
          <p:nvPr/>
        </p:nvPicPr>
        <p:blipFill>
          <a:blip r:embed="rId3" cstate="email"/>
          <a:stretch>
            <a:fillRect/>
          </a:stretch>
        </p:blipFill>
        <p:spPr>
          <a:xfrm>
            <a:off x="7130832" y="3501008"/>
            <a:ext cx="1607363" cy="1501899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39552" y="5632405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ctr"/>
            <a:r>
              <a:rPr lang="en-US" sz="3600" u="sng" baseline="30000" dirty="0" smtClean="0">
                <a:solidFill>
                  <a:schemeClr val="bg1"/>
                </a:solidFill>
                <a:latin typeface="Peterburg" pitchFamily="2" charset="0"/>
              </a:rPr>
              <a:t>http://autta.org.ua/ua/materials/material/V-deo--Kam-n--nozhits---pap-r-/</a:t>
            </a:r>
            <a:r>
              <a:rPr lang="uk-UA" sz="3600" u="sng" baseline="30000" dirty="0" smtClean="0">
                <a:solidFill>
                  <a:schemeClr val="bg1"/>
                </a:solidFill>
                <a:latin typeface="Peterburg" pitchFamily="2" charset="0"/>
              </a:rPr>
              <a:t> </a:t>
            </a:r>
            <a:endParaRPr lang="en-US" sz="3600" i="1" u="sng" baseline="30000" dirty="0" smtClean="0">
              <a:solidFill>
                <a:schemeClr val="bg1"/>
              </a:solidFill>
              <a:latin typeface="Peterburg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2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Тема Office">
  <a:themeElements>
    <a:clrScheme name="Другая 2">
      <a:dk1>
        <a:srgbClr val="FFFFFF"/>
      </a:dk1>
      <a:lt1>
        <a:sysClr val="window" lastClr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Булінг 6 клас</Template>
  <TotalTime>237</TotalTime>
  <Words>468</Words>
  <Application>Microsoft Office PowerPoint</Application>
  <PresentationFormat>Экран (4:3)</PresentationFormat>
  <Paragraphs>64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Тема2</vt:lpstr>
      <vt:lpstr>Тема3</vt:lpstr>
      <vt:lpstr>Тема Office</vt:lpstr>
      <vt:lpstr>Тема4</vt:lpstr>
      <vt:lpstr>1_Тема Office</vt:lpstr>
      <vt:lpstr>2_Тема Office</vt:lpstr>
      <vt:lpstr>Стоп булінг</vt:lpstr>
      <vt:lpstr>Знайомство</vt:lpstr>
      <vt:lpstr>Обговорення метафори</vt:lpstr>
      <vt:lpstr>Запитання для обговорення:</vt:lpstr>
      <vt:lpstr>Робота в групах</vt:lpstr>
      <vt:lpstr>Слайд 6</vt:lpstr>
      <vt:lpstr>Вправа</vt:lpstr>
      <vt:lpstr>Гра «Камінь-ножиці-папір»</vt:lpstr>
      <vt:lpstr>Відео «Камінь, ножиці, папір»</vt:lpstr>
      <vt:lpstr>Запитання для обговорення:</vt:lpstr>
      <vt:lpstr>Відеокліп</vt:lpstr>
      <vt:lpstr>Слайд 12</vt:lpstr>
      <vt:lpstr>Вправа «Рука допомоги»</vt:lpstr>
      <vt:lpstr>Мозковий штурм </vt:lpstr>
      <vt:lpstr>Слайд 15</vt:lpstr>
      <vt:lpstr>Висновки</vt:lpstr>
      <vt:lpstr>Завершення тренінгу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Булінг</dc:title>
  <dc:creator>Vaio</dc:creator>
  <cp:lastModifiedBy>Sony</cp:lastModifiedBy>
  <cp:revision>30</cp:revision>
  <dcterms:created xsi:type="dcterms:W3CDTF">2016-07-18T09:13:47Z</dcterms:created>
  <dcterms:modified xsi:type="dcterms:W3CDTF">2017-07-12T08:09:28Z</dcterms:modified>
</cp:coreProperties>
</file>