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61" r:id="rId5"/>
    <p:sldId id="277" r:id="rId6"/>
    <p:sldId id="278" r:id="rId7"/>
    <p:sldId id="264" r:id="rId8"/>
    <p:sldId id="266" r:id="rId9"/>
    <p:sldId id="268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52"/>
            <a:ext cx="7772400" cy="96998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STEM </a:t>
            </a:r>
            <a:r>
              <a:rPr lang="uk-UA" b="1" dirty="0" smtClean="0">
                <a:solidFill>
                  <a:srgbClr val="7030A0"/>
                </a:solidFill>
                <a:latin typeface="Arial Black" pitchFamily="34" charset="0"/>
              </a:rPr>
              <a:t>освіта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00010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STEM-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освіта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—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це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категорія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що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визначає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педагогічний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процес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як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технологію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формування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розвитку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розумово-пізнавальних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творчих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якостей</a:t>
            </a:r>
            <a:endParaRPr lang="en-US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14620"/>
            <a:ext cx="7786742" cy="389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2858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8 </a:t>
            </a:r>
            <a:r>
              <a:rPr lang="ru-RU" sz="3200" b="1" dirty="0" err="1" smtClean="0"/>
              <a:t>клас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Проекти</a:t>
            </a:r>
            <a:r>
              <a:rPr lang="ru-RU" sz="3200" b="1" dirty="0" smtClean="0"/>
              <a:t> по </a:t>
            </a:r>
            <a:r>
              <a:rPr lang="ru-RU" sz="3200" b="1" dirty="0" err="1" smtClean="0"/>
              <a:t>темі</a:t>
            </a:r>
            <a:r>
              <a:rPr lang="ru-RU" sz="3200" b="1" dirty="0" smtClean="0"/>
              <a:t>: «</a:t>
            </a:r>
            <a:r>
              <a:rPr lang="ru-RU" sz="3200" b="1" dirty="0" err="1" smtClean="0"/>
              <a:t>Чотирикутники</a:t>
            </a:r>
            <a:r>
              <a:rPr lang="ru-RU" sz="3200" b="1" dirty="0" smtClean="0"/>
              <a:t>". </a:t>
            </a:r>
            <a:endParaRPr lang="ru-RU" sz="3200" b="1" dirty="0"/>
          </a:p>
        </p:txBody>
      </p:sp>
      <p:pic>
        <p:nvPicPr>
          <p:cNvPr id="4098" name="Picture 2" descr="C:\Users\Home\Desktop\стем урок фото\44026572_497894327397890_730389343220688486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75614"/>
            <a:ext cx="7286676" cy="4850160"/>
          </a:xfrm>
          <a:prstGeom prst="rect">
            <a:avLst/>
          </a:prstGeom>
          <a:noFill/>
        </p:spPr>
      </p:pic>
      <p:pic>
        <p:nvPicPr>
          <p:cNvPr id="4099" name="Picture 3" descr="C:\Users\Home\Desktop\стем урок фото\43851699_217849425821232_417444995103352422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7286676" cy="5119691"/>
          </a:xfrm>
          <a:prstGeom prst="rect">
            <a:avLst/>
          </a:prstGeom>
          <a:noFill/>
        </p:spPr>
      </p:pic>
      <p:pic>
        <p:nvPicPr>
          <p:cNvPr id="4100" name="Picture 4" descr="C:\Users\Home\Desktop\стем урок фото\43787706_468471430225350_434946954622297702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357298"/>
            <a:ext cx="7500990" cy="5262567"/>
          </a:xfrm>
          <a:prstGeom prst="rect">
            <a:avLst/>
          </a:prstGeom>
          <a:noFill/>
        </p:spPr>
      </p:pic>
      <p:pic>
        <p:nvPicPr>
          <p:cNvPr id="4101" name="Picture 5" descr="C:\Users\Home\Desktop\стем урок фото\43950950_2211009612469887_5988492850935889920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357298"/>
            <a:ext cx="7286676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для виступу про стем уроки 2018\stream logo.tif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214817"/>
            <a:ext cx="5643602" cy="223285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для виступу про стем уроки 2018\15019086593982_19206534_1859589657616741_1975217618_n-6ce0ea13645df8732d5ad292a6882ed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57166"/>
            <a:ext cx="5214974" cy="31215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1"/>
            <a:ext cx="8572528" cy="392909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Акронім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STEM —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Science</a:t>
            </a:r>
            <a:r>
              <a:rPr lang="en-US" dirty="0" smtClean="0"/>
              <a:t> — </a:t>
            </a:r>
            <a:r>
              <a:rPr lang="ru-RU" dirty="0" err="1" smtClean="0"/>
              <a:t>природничі</a:t>
            </a:r>
            <a:r>
              <a:rPr lang="ru-RU" dirty="0" smtClean="0"/>
              <a:t> науки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Technology</a:t>
            </a:r>
            <a:r>
              <a:rPr lang="en-US" dirty="0" smtClean="0"/>
              <a:t> — </a:t>
            </a:r>
            <a:r>
              <a:rPr lang="ru-RU" dirty="0" err="1" smtClean="0"/>
              <a:t>технології</a:t>
            </a:r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Engineering </a:t>
            </a:r>
            <a:r>
              <a:rPr lang="en-US" dirty="0" smtClean="0"/>
              <a:t>— </a:t>
            </a:r>
            <a:r>
              <a:rPr lang="ru-RU" dirty="0" err="1" smtClean="0"/>
              <a:t>інженерія</a:t>
            </a:r>
            <a:r>
              <a:rPr lang="ru-RU" dirty="0" smtClean="0"/>
              <a:t>, </a:t>
            </a:r>
            <a:r>
              <a:rPr lang="ru-RU" dirty="0" err="1" smtClean="0"/>
              <a:t>проектування</a:t>
            </a:r>
            <a:r>
              <a:rPr lang="ru-RU" dirty="0" smtClean="0"/>
              <a:t>, дизайн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Mathematics</a:t>
            </a:r>
            <a:r>
              <a:rPr lang="en-US" dirty="0" smtClean="0"/>
              <a:t> — </a:t>
            </a:r>
            <a:r>
              <a:rPr lang="ru-RU" dirty="0" smtClean="0"/>
              <a:t>математика</a:t>
            </a:r>
            <a:endParaRPr lang="en-US" dirty="0" smtClean="0"/>
          </a:p>
          <a:p>
            <a:pPr>
              <a:buNone/>
            </a:pPr>
            <a:r>
              <a:rPr lang="en-US" sz="4100" b="1" dirty="0" smtClean="0">
                <a:solidFill>
                  <a:srgbClr val="7030A0"/>
                </a:solidFill>
              </a:rPr>
              <a:t> </a:t>
            </a:r>
            <a:r>
              <a:rPr lang="en-US" sz="4100" b="1" dirty="0" smtClean="0">
                <a:solidFill>
                  <a:schemeClr val="bg2">
                    <a:lumMod val="90000"/>
                  </a:schemeClr>
                </a:solidFill>
              </a:rPr>
              <a:t>STEM-</a:t>
            </a:r>
            <a:r>
              <a:rPr lang="ru-RU" sz="4100" b="1" dirty="0" err="1" smtClean="0">
                <a:solidFill>
                  <a:schemeClr val="bg2">
                    <a:lumMod val="90000"/>
                  </a:schemeClr>
                </a:solidFill>
              </a:rPr>
              <a:t>освіта</a:t>
            </a:r>
            <a:r>
              <a:rPr lang="ru-RU" sz="4100" b="1" dirty="0" smtClean="0">
                <a:solidFill>
                  <a:schemeClr val="bg2">
                    <a:lumMod val="90000"/>
                  </a:schemeClr>
                </a:solidFill>
              </a:rPr>
              <a:t> – </a:t>
            </a:r>
            <a:r>
              <a:rPr lang="ru-RU" sz="4100" b="1" dirty="0" err="1" smtClean="0">
                <a:solidFill>
                  <a:schemeClr val="bg2">
                    <a:lumMod val="90000"/>
                  </a:schemeClr>
                </a:solidFill>
              </a:rPr>
              <a:t>це</a:t>
            </a:r>
            <a:r>
              <a:rPr lang="ru-RU" sz="4100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sz="4100" b="1" dirty="0" err="1" smtClean="0">
                <a:solidFill>
                  <a:schemeClr val="bg2">
                    <a:lumMod val="90000"/>
                  </a:schemeClr>
                </a:solidFill>
              </a:rPr>
              <a:t>напрям</a:t>
            </a:r>
            <a:r>
              <a:rPr lang="ru-RU" sz="4100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endParaRPr lang="en-US" sz="41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None/>
            </a:pPr>
            <a:r>
              <a:rPr lang="ru-RU" sz="4100" b="1" dirty="0" err="1" smtClean="0">
                <a:solidFill>
                  <a:schemeClr val="bg2">
                    <a:lumMod val="90000"/>
                  </a:schemeClr>
                </a:solidFill>
              </a:rPr>
              <a:t>інноваційного</a:t>
            </a:r>
            <a:r>
              <a:rPr lang="ru-RU" sz="4100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endParaRPr lang="en-US" sz="41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None/>
            </a:pPr>
            <a:r>
              <a:rPr lang="ru-RU" sz="4100" b="1" dirty="0" err="1" smtClean="0">
                <a:solidFill>
                  <a:schemeClr val="bg2">
                    <a:lumMod val="90000"/>
                  </a:schemeClr>
                </a:solidFill>
              </a:rPr>
              <a:t>розвитку</a:t>
            </a:r>
            <a:r>
              <a:rPr lang="ru-RU" sz="4100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sz="4100" b="1" dirty="0" err="1" smtClean="0">
                <a:solidFill>
                  <a:schemeClr val="bg2">
                    <a:lumMod val="90000"/>
                  </a:schemeClr>
                </a:solidFill>
              </a:rPr>
              <a:t>освіти</a:t>
            </a:r>
            <a:r>
              <a:rPr lang="ru-RU" sz="4100" b="1" dirty="0" smtClean="0">
                <a:solidFill>
                  <a:schemeClr val="bg2">
                    <a:lumMod val="90000"/>
                  </a:schemeClr>
                </a:solidFill>
              </a:rPr>
              <a:t>. </a:t>
            </a:r>
            <a:endParaRPr lang="en-US" sz="41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None/>
            </a:pPr>
            <a:endParaRPr lang="ru-RU" sz="4100" b="1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429000"/>
            <a:ext cx="5572164" cy="312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для виступу про стем уроки 2018\stem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953125"/>
            <a:ext cx="2886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5 клас. Трикутник. Квадрат. Прямокутник</a:t>
            </a:r>
            <a:endParaRPr lang="uk-UA" sz="3200" b="1" dirty="0"/>
          </a:p>
        </p:txBody>
      </p:sp>
      <p:pic>
        <p:nvPicPr>
          <p:cNvPr id="5122" name="Picture 2" descr="D:\мами фото\IMG_20181213_111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5572164" cy="5429264"/>
          </a:xfrm>
          <a:prstGeom prst="rect">
            <a:avLst/>
          </a:prstGeom>
          <a:noFill/>
        </p:spPr>
      </p:pic>
      <p:pic>
        <p:nvPicPr>
          <p:cNvPr id="5123" name="Picture 3" descr="D:\мами фото\IMG_20181213_111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14422"/>
            <a:ext cx="6143667" cy="5643578"/>
          </a:xfrm>
          <a:prstGeom prst="rect">
            <a:avLst/>
          </a:prstGeom>
          <a:noFill/>
        </p:spPr>
      </p:pic>
      <p:pic>
        <p:nvPicPr>
          <p:cNvPr id="5124" name="Picture 4" descr="D:\мами фото\IMG_20181213_112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5" y="1214422"/>
            <a:ext cx="6429420" cy="5643578"/>
          </a:xfrm>
          <a:prstGeom prst="rect">
            <a:avLst/>
          </a:prstGeom>
          <a:noFill/>
        </p:spPr>
      </p:pic>
      <p:pic>
        <p:nvPicPr>
          <p:cNvPr id="5125" name="Picture 5" descr="D:\мами фото\IMG_20181213_1129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3" y="1214422"/>
            <a:ext cx="6357982" cy="5643578"/>
          </a:xfrm>
          <a:prstGeom prst="rect">
            <a:avLst/>
          </a:prstGeom>
          <a:noFill/>
        </p:spPr>
      </p:pic>
      <p:pic>
        <p:nvPicPr>
          <p:cNvPr id="5126" name="Picture 6" descr="D:\мами фото\IMG_20181213_113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1071546"/>
            <a:ext cx="6357982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/>
              <a:t>5 клас. Проекти по заміні підлоги класу та плитки коридору</a:t>
            </a:r>
            <a:endParaRPr lang="uk-UA" sz="3600" b="1" dirty="0"/>
          </a:p>
        </p:txBody>
      </p:sp>
      <p:pic>
        <p:nvPicPr>
          <p:cNvPr id="4" name="Picture 3" descr="J:\5 клас\20181211_131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28654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мами фото\IMG_20181213_114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5" y="1357298"/>
            <a:ext cx="6429420" cy="5072098"/>
          </a:xfrm>
          <a:prstGeom prst="rect">
            <a:avLst/>
          </a:prstGeom>
          <a:noFill/>
        </p:spPr>
      </p:pic>
      <p:pic>
        <p:nvPicPr>
          <p:cNvPr id="6147" name="Picture 3" descr="D:\мами фото\IMG_20181213_114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3" y="1357298"/>
            <a:ext cx="6500858" cy="5214974"/>
          </a:xfrm>
          <a:prstGeom prst="rect">
            <a:avLst/>
          </a:prstGeom>
          <a:noFill/>
        </p:spPr>
      </p:pic>
      <p:pic>
        <p:nvPicPr>
          <p:cNvPr id="7" name="Picture 2" descr="J:\5 клас\20181211_1310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340955"/>
            <a:ext cx="6623072" cy="53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D:\мами фото\IMG_20181213_1144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1" y="1357298"/>
            <a:ext cx="6715172" cy="5214974"/>
          </a:xfrm>
          <a:prstGeom prst="rect">
            <a:avLst/>
          </a:prstGeom>
          <a:noFill/>
        </p:spPr>
      </p:pic>
      <p:pic>
        <p:nvPicPr>
          <p:cNvPr id="6149" name="Picture 5" descr="D:\мами фото\IMG_20181213_115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1357298"/>
            <a:ext cx="5286411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5 клас. Об’єм і площа поверхні прямокутного паралелепіпеда і куба</a:t>
            </a:r>
            <a:endParaRPr lang="ru-RU" dirty="0"/>
          </a:p>
        </p:txBody>
      </p:sp>
      <p:pic>
        <p:nvPicPr>
          <p:cNvPr id="3" name="Picture 2" descr="C:\Users\Home\Desktop\стем урок фото\48425779_1050409865162269_220578016682154393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500174"/>
            <a:ext cx="6032711" cy="4500594"/>
          </a:xfrm>
          <a:prstGeom prst="rect">
            <a:avLst/>
          </a:prstGeom>
          <a:noFill/>
        </p:spPr>
      </p:pic>
      <p:pic>
        <p:nvPicPr>
          <p:cNvPr id="4" name="Picture 3" descr="C:\Users\Home\Desktop\стем урок фото\48930719_2199615236970054_313297310247708262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428736"/>
            <a:ext cx="5715008" cy="4444346"/>
          </a:xfrm>
          <a:prstGeom prst="rect">
            <a:avLst/>
          </a:prstGeom>
          <a:noFill/>
        </p:spPr>
      </p:pic>
      <p:pic>
        <p:nvPicPr>
          <p:cNvPr id="1028" name="Picture 4" descr="C:\Users\Home\Desktop\стем урок фото\49479718_265722154122000_682307148264243200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785926"/>
            <a:ext cx="6357950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228599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6 </a:t>
            </a:r>
            <a:r>
              <a:rPr lang="ru-RU" sz="3200" b="1" dirty="0" err="1" smtClean="0"/>
              <a:t>клас</a:t>
            </a:r>
            <a:r>
              <a:rPr lang="ru-RU" sz="3200" b="1" dirty="0" smtClean="0"/>
              <a:t>. Коло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круг. </a:t>
            </a:r>
            <a:r>
              <a:rPr lang="ru-RU" sz="3200" b="1" dirty="0" err="1" smtClean="0"/>
              <a:t>Довжина</a:t>
            </a:r>
            <a:r>
              <a:rPr lang="ru-RU" sz="3200" b="1" dirty="0" smtClean="0"/>
              <a:t> кола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площа</a:t>
            </a:r>
            <a:r>
              <a:rPr lang="ru-RU" sz="3200" b="1" dirty="0" smtClean="0"/>
              <a:t> круга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учнівського</a:t>
            </a:r>
            <a:r>
              <a:rPr lang="ru-RU" sz="1800" dirty="0" smtClean="0"/>
              <a:t> «не </a:t>
            </a:r>
            <a:r>
              <a:rPr lang="ru-RU" sz="1800" dirty="0" err="1" smtClean="0"/>
              <a:t>вмію</a:t>
            </a:r>
            <a:r>
              <a:rPr lang="ru-RU" sz="1800" dirty="0" smtClean="0"/>
              <a:t>» до «знаю, хочу, </a:t>
            </a:r>
            <a:r>
              <a:rPr lang="ru-RU" sz="1800" dirty="0" err="1" smtClean="0"/>
              <a:t>застосую</a:t>
            </a:r>
            <a:r>
              <a:rPr lang="ru-RU" sz="1800" dirty="0" smtClean="0"/>
              <a:t>». Практична робота </a:t>
            </a:r>
            <a:r>
              <a:rPr lang="ru-RU" sz="1800" dirty="0" err="1" smtClean="0"/>
              <a:t>з</a:t>
            </a:r>
            <a:r>
              <a:rPr lang="ru-RU" sz="1800" dirty="0" smtClean="0"/>
              <a:t> теми про коло </a:t>
            </a:r>
            <a:r>
              <a:rPr lang="ru-RU" sz="1800" dirty="0" err="1" smtClean="0"/>
              <a:t>і</a:t>
            </a:r>
            <a:r>
              <a:rPr lang="ru-RU" sz="1800" dirty="0" smtClean="0"/>
              <a:t> круг. </a:t>
            </a:r>
            <a:r>
              <a:rPr lang="ru-RU" sz="1800" dirty="0" err="1" smtClean="0"/>
              <a:t>Шестикласники</a:t>
            </a:r>
            <a:r>
              <a:rPr lang="ru-RU" sz="1800" dirty="0" smtClean="0"/>
              <a:t> </a:t>
            </a:r>
            <a:r>
              <a:rPr lang="ru-RU" sz="1800" dirty="0" err="1" smtClean="0"/>
              <a:t>вимірювали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радіуси</a:t>
            </a:r>
            <a:r>
              <a:rPr lang="ru-RU" sz="1800" dirty="0" smtClean="0"/>
              <a:t> </a:t>
            </a:r>
            <a:r>
              <a:rPr lang="ru-RU" sz="1800" dirty="0" err="1" smtClean="0"/>
              <a:t>оточуючих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предметів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форми</a:t>
            </a:r>
            <a:r>
              <a:rPr lang="ru-RU" sz="1800" dirty="0" smtClean="0"/>
              <a:t> кола </a:t>
            </a:r>
            <a:r>
              <a:rPr lang="ru-RU" sz="1800" dirty="0" err="1" smtClean="0"/>
              <a:t>чи</a:t>
            </a:r>
            <a:r>
              <a:rPr lang="ru-RU" sz="1800" dirty="0" smtClean="0"/>
              <a:t> круга, а </a:t>
            </a:r>
            <a:r>
              <a:rPr lang="ru-RU" sz="1800" dirty="0" err="1" smtClean="0"/>
              <a:t>потім</a:t>
            </a:r>
            <a:r>
              <a:rPr lang="ru-RU" sz="1800" dirty="0" smtClean="0"/>
              <a:t> за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формул </a:t>
            </a:r>
            <a:r>
              <a:rPr lang="ru-RU" sz="1800" dirty="0" err="1" smtClean="0"/>
              <a:t>обчислювали</a:t>
            </a:r>
            <a:r>
              <a:rPr lang="ru-RU" sz="1800" dirty="0" smtClean="0"/>
              <a:t> </a:t>
            </a:r>
            <a:r>
              <a:rPr lang="ru-RU" sz="1800" dirty="0" err="1" smtClean="0"/>
              <a:t>довжину</a:t>
            </a:r>
            <a:r>
              <a:rPr lang="ru-RU" sz="1800" dirty="0" smtClean="0"/>
              <a:t> обводу колеса велосипеда, </a:t>
            </a:r>
            <a:r>
              <a:rPr lang="ru-RU" sz="1800" dirty="0" err="1" smtClean="0"/>
              <a:t>площу</a:t>
            </a:r>
            <a:r>
              <a:rPr lang="ru-RU" sz="1800" dirty="0" smtClean="0"/>
              <a:t> </a:t>
            </a:r>
            <a:r>
              <a:rPr lang="ru-RU" sz="1800" dirty="0" err="1" smtClean="0"/>
              <a:t>кругової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клумби</a:t>
            </a:r>
            <a:r>
              <a:rPr lang="ru-RU" sz="1800" dirty="0" smtClean="0"/>
              <a:t>, </a:t>
            </a:r>
            <a:r>
              <a:rPr lang="ru-RU" sz="1800" dirty="0" err="1" smtClean="0"/>
              <a:t>знаходили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радіуси</a:t>
            </a:r>
            <a:r>
              <a:rPr lang="ru-RU" sz="1800" dirty="0" smtClean="0"/>
              <a:t> </a:t>
            </a:r>
            <a:r>
              <a:rPr lang="ru-RU" sz="1800" dirty="0" err="1" smtClean="0"/>
              <a:t>стовбурів</a:t>
            </a:r>
            <a:r>
              <a:rPr lang="ru-RU" sz="1800" dirty="0" smtClean="0"/>
              <a:t> дерев. </a:t>
            </a:r>
            <a:endParaRPr lang="ru-RU" sz="1800" dirty="0"/>
          </a:p>
        </p:txBody>
      </p:sp>
      <p:pic>
        <p:nvPicPr>
          <p:cNvPr id="3" name="Picture 2" descr="C:\Users\Home\Desktop\стем урок фото\48373970_289804895067416_106576961737431449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7643866" cy="4500594"/>
          </a:xfrm>
          <a:prstGeom prst="rect">
            <a:avLst/>
          </a:prstGeom>
          <a:noFill/>
        </p:spPr>
      </p:pic>
      <p:pic>
        <p:nvPicPr>
          <p:cNvPr id="4" name="Picture 3" descr="C:\Users\Home\Desktop\стем урок фото\49008920_275774919774997_877563726120825651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8463053" cy="4572008"/>
          </a:xfrm>
          <a:prstGeom prst="rect">
            <a:avLst/>
          </a:prstGeom>
          <a:noFill/>
        </p:spPr>
      </p:pic>
      <p:pic>
        <p:nvPicPr>
          <p:cNvPr id="2052" name="Picture 4" descr="C:\Users\Home\Desktop\стем урок фото\49021108_743390629368599_709690217348045209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71678"/>
            <a:ext cx="8715404" cy="4567246"/>
          </a:xfrm>
          <a:prstGeom prst="rect">
            <a:avLst/>
          </a:prstGeom>
          <a:noFill/>
        </p:spPr>
      </p:pic>
      <p:pic>
        <p:nvPicPr>
          <p:cNvPr id="2053" name="Picture 5" descr="C:\Users\Home\Desktop\стем урок фото\49067466_382250995685653_436308907649715404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78"/>
            <a:ext cx="9144000" cy="47815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 дивовижне число </a:t>
            </a:r>
            <a:r>
              <a:rPr lang="el-GR" dirty="0" smtClean="0"/>
              <a:t>π</a:t>
            </a:r>
            <a:endParaRPr lang="ru-RU" dirty="0"/>
          </a:p>
        </p:txBody>
      </p:sp>
      <p:pic>
        <p:nvPicPr>
          <p:cNvPr id="3074" name="Picture 2" descr="C:\Users\Home\Desktop\стем урок фото\49206751_541158679693858_139914773625883852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495940"/>
          </a:xfrm>
          <a:prstGeom prst="rect">
            <a:avLst/>
          </a:prstGeom>
          <a:noFill/>
        </p:spPr>
      </p:pic>
      <p:pic>
        <p:nvPicPr>
          <p:cNvPr id="3075" name="Picture 3" descr="C:\Users\Home\Desktop\стем урок фото\48428792_2015053638579299_537486726128887398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5495940"/>
          </a:xfrm>
          <a:prstGeom prst="rect">
            <a:avLst/>
          </a:prstGeom>
          <a:noFill/>
        </p:spPr>
      </p:pic>
      <p:pic>
        <p:nvPicPr>
          <p:cNvPr id="3076" name="Picture 4" descr="C:\Users\Home\Desktop\стем урок фото\49054462_290580674994866_706466350041661440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9144000" cy="54959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80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STEM освіта</vt:lpstr>
      <vt:lpstr>Слайд 2</vt:lpstr>
      <vt:lpstr>Слайд 3</vt:lpstr>
      <vt:lpstr>Слайд 4</vt:lpstr>
      <vt:lpstr>5 клас. Трикутник. Квадрат. Прямокутник</vt:lpstr>
      <vt:lpstr>5 клас. Проекти по заміні підлоги класу та плитки коридору</vt:lpstr>
      <vt:lpstr>5 клас. Об’єм і площа поверхні прямокутного паралелепіпеда і куба</vt:lpstr>
      <vt:lpstr>6 клас. Коло і круг. Довжина кола і площа круга Від учнівського «не вмію» до «знаю, хочу, застосую». Практична робота з теми про коло і круг. Шестикласники вимірювали радіуси оточуючих предметів, що мають форми кола чи круга, а потім за допомогою формул обчислювали довжину обводу колеса велосипеда, площу кругової клумби, знаходили радіуси стовбурів дерев. </vt:lpstr>
      <vt:lpstr>Це дивовижне число π</vt:lpstr>
      <vt:lpstr> 8 клас. Проекти по темі: «Чотирикутники".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освіта</dc:title>
  <cp:lastModifiedBy>Home</cp:lastModifiedBy>
  <cp:revision>98</cp:revision>
  <dcterms:modified xsi:type="dcterms:W3CDTF">2019-03-12T13:46:26Z</dcterms:modified>
</cp:coreProperties>
</file>