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6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7664ED-B9E3-4F62-99C7-E4E5818E879E}" type="datetimeFigureOut">
              <a:rPr lang="uk-UA" smtClean="0"/>
              <a:pPr/>
              <a:t>07.02.2019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042820-8AF9-44EC-9D25-777679B96D6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accent1"/>
                </a:solidFill>
              </a:rPr>
              <a:t>Презентація </a:t>
            </a:r>
            <a:br>
              <a:rPr lang="uk-UA" sz="4800" dirty="0" smtClean="0">
                <a:solidFill>
                  <a:schemeClr val="accent1"/>
                </a:solidFill>
              </a:rPr>
            </a:br>
            <a:r>
              <a:rPr lang="uk-UA" sz="4800" dirty="0" smtClean="0">
                <a:solidFill>
                  <a:schemeClr val="accent1"/>
                </a:solidFill>
              </a:rPr>
              <a:t> з досвіду роботи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357562"/>
            <a:ext cx="8458200" cy="914400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buClr>
                <a:schemeClr val="accent3"/>
              </a:buClr>
              <a:defRPr/>
            </a:pPr>
            <a:r>
              <a:rPr lang="uk-UA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1C217E"/>
                </a:solidFill>
                <a:cs typeface="Mongolian Baiti" pitchFamily="66" charset="0"/>
              </a:rPr>
              <a:t>«</a:t>
            </a:r>
            <a:r>
              <a:rPr lang="uk-UA" sz="12800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1C217E"/>
                </a:solidFill>
                <a:cs typeface="Mongolian Baiti" pitchFamily="66" charset="0"/>
              </a:rPr>
              <a:t>НАЦІОНАЛЬНО-</a:t>
            </a:r>
            <a:r>
              <a:rPr lang="uk-UA" sz="12800" b="1" i="1" dirty="0" smtClean="0">
                <a:ln>
                  <a:solidFill>
                    <a:srgbClr val="FFFF00"/>
                  </a:solidFill>
                </a:ln>
                <a:solidFill>
                  <a:srgbClr val="1C217E"/>
                </a:solidFill>
                <a:cs typeface="Mongolian Baiti" pitchFamily="66" charset="0"/>
              </a:rPr>
              <a:t>ПАТРІОТИЧНЕ </a:t>
            </a:r>
          </a:p>
          <a:p>
            <a:pPr algn="ctr">
              <a:spcBef>
                <a:spcPts val="0"/>
              </a:spcBef>
              <a:buClr>
                <a:schemeClr val="accent3"/>
              </a:buClr>
              <a:defRPr/>
            </a:pPr>
            <a:r>
              <a:rPr lang="uk-UA" sz="12800" b="1" i="1" dirty="0" smtClean="0">
                <a:ln>
                  <a:solidFill>
                    <a:srgbClr val="FFFF00"/>
                  </a:solidFill>
                </a:ln>
                <a:solidFill>
                  <a:srgbClr val="1C217E"/>
                </a:solidFill>
                <a:cs typeface="Mongolian Baiti" pitchFamily="66" charset="0"/>
              </a:rPr>
              <a:t>ВИХОВАННЯ </a:t>
            </a:r>
          </a:p>
          <a:p>
            <a:pPr algn="ctr">
              <a:spcBef>
                <a:spcPts val="0"/>
              </a:spcBef>
              <a:buClr>
                <a:schemeClr val="accent3"/>
              </a:buClr>
              <a:defRPr/>
            </a:pPr>
            <a:r>
              <a:rPr lang="uk-UA" b="1" i="1" dirty="0" smtClean="0">
                <a:ln>
                  <a:solidFill>
                    <a:srgbClr val="FFFF00"/>
                  </a:solidFill>
                </a:ln>
                <a:solidFill>
                  <a:srgbClr val="1C217E"/>
                </a:solidFill>
                <a:cs typeface="Mongolian Baiti" pitchFamily="66" charset="0"/>
              </a:rPr>
              <a:t>                     » </a:t>
            </a:r>
          </a:p>
          <a:p>
            <a:endParaRPr lang="uk-UA" dirty="0"/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0" y="1588"/>
            <a:ext cx="1619250" cy="6856412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5"/>
          <p:cNvGrpSpPr>
            <a:grpSpLocks/>
          </p:cNvGrpSpPr>
          <p:nvPr/>
        </p:nvGrpSpPr>
        <p:grpSpPr bwMode="auto">
          <a:xfrm>
            <a:off x="7524750" y="1588"/>
            <a:ext cx="1619250" cy="6856412"/>
            <a:chOff x="-6" y="1938"/>
            <a:chExt cx="1619677" cy="6856062"/>
          </a:xfrm>
        </p:grpSpPr>
        <p:pic>
          <p:nvPicPr>
            <p:cNvPr id="10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2214546" y="4500570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Класного керівника </a:t>
            </a:r>
          </a:p>
          <a:p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Лівчицької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ЗОШ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І-ІІст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Цебрій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Марти Василівни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67728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Відкрита виховна година</a:t>
            </a:r>
            <a:br>
              <a:rPr lang="uk-UA" dirty="0" smtClean="0"/>
            </a:br>
            <a:r>
              <a:rPr lang="uk-UA" dirty="0" err="1" smtClean="0"/>
              <a:t>михайло</a:t>
            </a:r>
            <a:r>
              <a:rPr lang="uk-UA" dirty="0" smtClean="0"/>
              <a:t> </a:t>
            </a:r>
            <a:r>
              <a:rPr lang="uk-UA" dirty="0" err="1" smtClean="0"/>
              <a:t>старицький</a:t>
            </a:r>
            <a:r>
              <a:rPr lang="uk-UA" dirty="0" smtClean="0"/>
              <a:t> </a:t>
            </a:r>
            <a:r>
              <a:rPr lang="uk-UA" dirty="0" err="1" smtClean="0"/>
              <a:t>“за</a:t>
            </a:r>
            <a:r>
              <a:rPr lang="uk-UA" dirty="0" smtClean="0"/>
              <a:t> двома </a:t>
            </a:r>
            <a:r>
              <a:rPr lang="uk-UA" dirty="0" err="1" smtClean="0"/>
              <a:t>зайцями”</a:t>
            </a:r>
            <a:r>
              <a:rPr lang="uk-UA" dirty="0" smtClean="0"/>
              <a:t> (театральний березіль)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3576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 descr="C:\Users\Home\Desktop\цебрій марта фотки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643050"/>
            <a:ext cx="4206240" cy="2786082"/>
          </a:xfrm>
          <a:prstGeom prst="rect">
            <a:avLst/>
          </a:prstGeom>
          <a:noFill/>
        </p:spPr>
      </p:pic>
      <p:pic>
        <p:nvPicPr>
          <p:cNvPr id="22532" name="Picture 4" descr="C:\Users\Home\Desktop\цебрій марта фотки\Изображение 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143380"/>
            <a:ext cx="514353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Відкрита виховна година</a:t>
            </a:r>
            <a:br>
              <a:rPr lang="uk-UA" dirty="0" smtClean="0"/>
            </a:br>
            <a:r>
              <a:rPr lang="uk-UA" dirty="0" err="1" smtClean="0"/>
              <a:t>“хліб</a:t>
            </a:r>
            <a:r>
              <a:rPr lang="uk-UA" dirty="0" smtClean="0"/>
              <a:t> – всьому </a:t>
            </a:r>
            <a:r>
              <a:rPr lang="uk-UA" dirty="0" err="1" smtClean="0"/>
              <a:t>голова”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767154" cy="289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4"/>
            <a:ext cx="368619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429132"/>
            <a:ext cx="528641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Екскурсія в музей історії і мистецтв </a:t>
            </a:r>
            <a:r>
              <a:rPr lang="uk-UA" dirty="0" err="1" smtClean="0"/>
              <a:t>жидачівщини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8" name="Picture 2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143404" cy="4857784"/>
          </a:xfrm>
          <a:prstGeom prst="rect">
            <a:avLst/>
          </a:prstGeom>
          <a:noFill/>
        </p:spPr>
      </p:pic>
      <p:pic>
        <p:nvPicPr>
          <p:cNvPr id="24580" name="Picture 4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298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Екскурсія в музей-садибу </a:t>
            </a:r>
            <a:br>
              <a:rPr lang="uk-UA" dirty="0" smtClean="0"/>
            </a:br>
            <a:r>
              <a:rPr lang="uk-UA" dirty="0" err="1" smtClean="0"/>
              <a:t>степана</a:t>
            </a:r>
            <a:r>
              <a:rPr lang="uk-UA" dirty="0" smtClean="0"/>
              <a:t> </a:t>
            </a:r>
            <a:r>
              <a:rPr lang="uk-UA" dirty="0" err="1" smtClean="0"/>
              <a:t>бандери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6" name="Picture 2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7"/>
            <a:ext cx="4571969" cy="2928958"/>
          </a:xfrm>
          <a:prstGeom prst="rect">
            <a:avLst/>
          </a:prstGeom>
          <a:noFill/>
        </p:spPr>
      </p:pic>
      <p:pic>
        <p:nvPicPr>
          <p:cNvPr id="26628" name="Picture 4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4286280" cy="3000396"/>
          </a:xfrm>
          <a:prstGeom prst="rect">
            <a:avLst/>
          </a:prstGeom>
          <a:noFill/>
        </p:spPr>
      </p:pic>
      <p:pic>
        <p:nvPicPr>
          <p:cNvPr id="26630" name="Picture 6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86279"/>
            <a:ext cx="6929486" cy="2571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910538" cy="8382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Флешмоб</a:t>
            </a:r>
            <a:r>
              <a:rPr lang="uk-UA" dirty="0" smtClean="0"/>
              <a:t> «Я люблю українську поезію». (читання уривків зі своєї улюбленої поезії)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2" name="Picture 2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071967" cy="4357718"/>
          </a:xfrm>
          <a:prstGeom prst="rect">
            <a:avLst/>
          </a:prstGeom>
          <a:noFill/>
        </p:spPr>
      </p:pic>
      <p:pic>
        <p:nvPicPr>
          <p:cNvPr id="25604" name="Picture 4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57364"/>
            <a:ext cx="483390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Учні класу взяли участь у</a:t>
            </a:r>
            <a:br>
              <a:rPr lang="uk-UA" dirty="0" smtClean="0"/>
            </a:br>
            <a:r>
              <a:rPr lang="uk-UA" dirty="0" smtClean="0"/>
              <a:t>заході пам’яті «Дзвони 32-33-го».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0" name="Picture 2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167153" cy="4786346"/>
          </a:xfrm>
          <a:prstGeom prst="rect">
            <a:avLst/>
          </a:prstGeom>
          <a:noFill/>
        </p:spPr>
      </p:pic>
      <p:pic>
        <p:nvPicPr>
          <p:cNvPr id="27651" name="Picture 3" descr="C:\Users\Home\Desktop\цебрій марта фотки\IMG_20171124_115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428624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Учні класу взяли участь у</a:t>
            </a:r>
            <a:br>
              <a:rPr lang="uk-UA" dirty="0" smtClean="0"/>
            </a:br>
            <a:r>
              <a:rPr lang="ru-RU" dirty="0" err="1" smtClean="0"/>
              <a:t>заході</a:t>
            </a:r>
            <a:r>
              <a:rPr lang="ru-RU" dirty="0" smtClean="0"/>
              <a:t> «У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серцях</a:t>
            </a:r>
            <a:r>
              <a:rPr lang="ru-RU" dirty="0" smtClean="0"/>
              <a:t> жила </a:t>
            </a:r>
            <a:r>
              <a:rPr lang="ru-RU" dirty="0" err="1" smtClean="0"/>
              <a:t>Україна</a:t>
            </a:r>
            <a:r>
              <a:rPr lang="ru-RU" dirty="0" smtClean="0"/>
              <a:t>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4" name="Picture 2" descr="C:\Users\Home\Desktop\цебрій марта фотки\IMG_20180220_12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800105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86808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Учні класу взяли участь у </a:t>
            </a:r>
            <a:br>
              <a:rPr lang="uk-UA" dirty="0" smtClean="0"/>
            </a:br>
            <a:r>
              <a:rPr lang="ru-RU" dirty="0" err="1" smtClean="0"/>
              <a:t>відзначенні</a:t>
            </a:r>
            <a:r>
              <a:rPr lang="ru-RU" dirty="0" smtClean="0"/>
              <a:t> Дня </a:t>
            </a:r>
            <a:r>
              <a:rPr lang="ru-RU" dirty="0" err="1" smtClean="0"/>
              <a:t>пам’яті</a:t>
            </a:r>
            <a:r>
              <a:rPr lang="ru-RU" dirty="0" smtClean="0"/>
              <a:t> та </a:t>
            </a:r>
            <a:r>
              <a:rPr lang="ru-RU" dirty="0" err="1" smtClean="0"/>
              <a:t>примирення</a:t>
            </a:r>
            <a:r>
              <a:rPr lang="ru-RU" dirty="0" smtClean="0"/>
              <a:t>, </a:t>
            </a:r>
            <a:r>
              <a:rPr lang="ru-RU" dirty="0" err="1" smtClean="0"/>
              <a:t>присвяченого</a:t>
            </a:r>
            <a:r>
              <a:rPr lang="ru-RU" dirty="0" smtClean="0"/>
              <a:t> </a:t>
            </a:r>
            <a:r>
              <a:rPr lang="ru-RU" dirty="0" err="1" smtClean="0"/>
              <a:t>пам’яті</a:t>
            </a:r>
            <a:r>
              <a:rPr lang="ru-RU" dirty="0" smtClean="0"/>
              <a:t> жертв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1939-1945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8" name="Picture 2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5" y="2214554"/>
            <a:ext cx="4786345" cy="4439525"/>
          </a:xfrm>
          <a:prstGeom prst="rect">
            <a:avLst/>
          </a:prstGeom>
          <a:noFill/>
        </p:spPr>
      </p:pic>
      <p:pic>
        <p:nvPicPr>
          <p:cNvPr id="29700" name="Picture 4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14554"/>
            <a:ext cx="4559301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Учні класу взяли участь у</a:t>
            </a:r>
            <a:br>
              <a:rPr lang="uk-UA" dirty="0" smtClean="0"/>
            </a:br>
            <a:r>
              <a:rPr lang="uk-UA" dirty="0" err="1" smtClean="0"/>
              <a:t>флешмобі</a:t>
            </a:r>
            <a:r>
              <a:rPr lang="uk-UA" dirty="0" smtClean="0"/>
              <a:t> "Прийди у вишиванці".</a:t>
            </a:r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2" name="Picture 2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286248" cy="2428892"/>
          </a:xfrm>
          <a:prstGeom prst="rect">
            <a:avLst/>
          </a:prstGeom>
          <a:noFill/>
        </p:spPr>
      </p:pic>
      <p:pic>
        <p:nvPicPr>
          <p:cNvPr id="30724" name="Picture 4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14488"/>
            <a:ext cx="4000528" cy="2500330"/>
          </a:xfrm>
          <a:prstGeom prst="rect">
            <a:avLst/>
          </a:prstGeom>
          <a:noFill/>
        </p:spPr>
      </p:pic>
      <p:pic>
        <p:nvPicPr>
          <p:cNvPr id="30725" name="Picture 5" descr="C:\Users\Home\Desktop\цебрій марта фотки\Изображение 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86232"/>
            <a:ext cx="61436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Учні класу взяли участь у</a:t>
            </a:r>
            <a:br>
              <a:rPr lang="uk-UA" dirty="0" smtClean="0"/>
            </a:br>
            <a:r>
              <a:rPr lang="uk-UA" dirty="0" smtClean="0"/>
              <a:t> відзначенні Дня Соборності України</a:t>
            </a:r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6" name="Picture 2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2928926" cy="5500702"/>
          </a:xfrm>
          <a:prstGeom prst="rect">
            <a:avLst/>
          </a:prstGeom>
          <a:noFill/>
        </p:spPr>
      </p:pic>
      <p:pic>
        <p:nvPicPr>
          <p:cNvPr id="31748" name="Picture 4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357298"/>
            <a:ext cx="5715040" cy="2714644"/>
          </a:xfrm>
          <a:prstGeom prst="rect">
            <a:avLst/>
          </a:prstGeom>
          <a:noFill/>
        </p:spPr>
      </p:pic>
      <p:pic>
        <p:nvPicPr>
          <p:cNvPr id="31750" name="Picture 6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000527"/>
            <a:ext cx="5572164" cy="285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000100" y="928670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Патріотичне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виховання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-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це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сфера </a:t>
            </a:r>
            <a:b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</a:b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духовного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життя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, яка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проникає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в усе, </a:t>
            </a:r>
            <a:b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</a:b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що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пізнає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,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робить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, до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чого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прагне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, </a:t>
            </a:r>
            <a:b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</a:b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що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любить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і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ненавидить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людина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,</a:t>
            </a:r>
            <a:b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</a:b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яка </a:t>
            </a:r>
            <a:r>
              <a:rPr lang="ru-RU" sz="4000" kern="10" dirty="0" err="1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формується</a:t>
            </a: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.</a:t>
            </a:r>
            <a:b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</a:br>
            <a:r>
              <a:rPr lang="ru-RU" sz="4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                      </a:t>
            </a:r>
            <a:r>
              <a:rPr lang="ru-RU" sz="4000" kern="10" dirty="0" err="1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/>
              </a:rPr>
              <a:t>В.Сухомлинський</a:t>
            </a:r>
            <a:endParaRPr lang="uk-UA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3" descr="C:\Users\ТОЛЯ\Desktop\5555555555\5353207_353198be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11663"/>
            <a:ext cx="187166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Учні класу взяли участь у</a:t>
            </a:r>
            <a:br>
              <a:rPr lang="uk-UA" dirty="0" smtClean="0"/>
            </a:br>
            <a:r>
              <a:rPr lang="uk-UA" dirty="0" smtClean="0"/>
              <a:t>заході до дня рідної мови</a:t>
            </a:r>
            <a:br>
              <a:rPr lang="uk-UA" dirty="0" smtClean="0"/>
            </a:br>
            <a:r>
              <a:rPr lang="uk-UA" dirty="0" err="1" smtClean="0"/>
              <a:t>“мовознавче</a:t>
            </a:r>
            <a:r>
              <a:rPr lang="uk-UA" dirty="0" smtClean="0"/>
              <a:t> </a:t>
            </a:r>
            <a:r>
              <a:rPr lang="uk-UA" dirty="0" err="1" smtClean="0"/>
              <a:t>кафе”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1" name="Picture 3" descr="C:\Users\Home\Desktop\цебрій марта фотки\Изображение 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43050"/>
            <a:ext cx="3500429" cy="5214950"/>
          </a:xfrm>
          <a:prstGeom prst="rect">
            <a:avLst/>
          </a:prstGeom>
          <a:noFill/>
        </p:spPr>
      </p:pic>
      <p:pic>
        <p:nvPicPr>
          <p:cNvPr id="32772" name="Picture 4" descr="C:\Users\Home\Desktop\цебрій марта фотки\Изображение 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71612"/>
            <a:ext cx="5238788" cy="2500330"/>
          </a:xfrm>
          <a:prstGeom prst="rect">
            <a:avLst/>
          </a:prstGeom>
          <a:noFill/>
        </p:spPr>
      </p:pic>
      <p:pic>
        <p:nvPicPr>
          <p:cNvPr id="32773" name="Picture 5" descr="C:\Users\Home\Desktop\цебрій марта фотки\Изображение 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00504"/>
            <a:ext cx="5143536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Учні класу </a:t>
            </a:r>
            <a:r>
              <a:rPr lang="uk-UA" dirty="0" smtClean="0"/>
              <a:t>взяли участь </a:t>
            </a:r>
            <a:r>
              <a:rPr lang="uk-UA" dirty="0" smtClean="0"/>
              <a:t>у</a:t>
            </a:r>
            <a:br>
              <a:rPr lang="uk-UA" dirty="0" smtClean="0"/>
            </a:br>
            <a:r>
              <a:rPr lang="uk-UA" dirty="0" smtClean="0"/>
              <a:t>патріотичній грі </a:t>
            </a:r>
            <a:r>
              <a:rPr lang="uk-UA" dirty="0" err="1" smtClean="0"/>
              <a:t>“джура”</a:t>
            </a:r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4" name="Picture 2" descr="C:\Users\Home\Desktop\цебрій марта фотки\Національно-патріотична гра Дж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071934" cy="5500702"/>
          </a:xfrm>
          <a:prstGeom prst="rect">
            <a:avLst/>
          </a:prstGeom>
          <a:noFill/>
        </p:spPr>
      </p:pic>
      <p:pic>
        <p:nvPicPr>
          <p:cNvPr id="33795" name="Picture 3" descr="C:\Users\Home\Desktop\цебрій марта фотки\Національно-патріотична гра Джура.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357298"/>
            <a:ext cx="450059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Місія школи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742955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/>
              <a:t>Формування громадянина, якому притаманні високі моральні ідеали суспільства, любов до Батьківщини, відповідальність за виконання громадянського обов’язку.</a:t>
            </a:r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Виховна проблема </a:t>
            </a:r>
            <a:br>
              <a:rPr lang="uk-UA" sz="4000" dirty="0" smtClean="0"/>
            </a:br>
            <a:r>
              <a:rPr lang="uk-UA" sz="4000" dirty="0" smtClean="0"/>
              <a:t>класного керівника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776766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/>
              <a:t>Формування рис національно свідомого громадянина України.</a:t>
            </a:r>
            <a:endParaRPr lang="uk-UA" sz="5400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7267596" cy="838200"/>
          </a:xfrm>
        </p:spPr>
        <p:txBody>
          <a:bodyPr>
            <a:noAutofit/>
          </a:bodyPr>
          <a:lstStyle/>
          <a:p>
            <a:pPr algn="ctr"/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Виховні заходи, які були проведені на тематику національно-патріотичного виховання</a:t>
            </a:r>
            <a:endParaRPr lang="uk-UA" sz="4400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Відкрита виховна година</a:t>
            </a:r>
            <a:br>
              <a:rPr lang="uk-UA" dirty="0" smtClean="0"/>
            </a:br>
            <a:r>
              <a:rPr lang="uk-UA" dirty="0" err="1" smtClean="0"/>
              <a:t>“Наша</a:t>
            </a:r>
            <a:r>
              <a:rPr lang="uk-UA" dirty="0" smtClean="0"/>
              <a:t> мова </a:t>
            </a:r>
            <a:r>
              <a:rPr lang="uk-UA" dirty="0" err="1" smtClean="0"/>
              <a:t>солов’їна”</a:t>
            </a:r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D:\для мами\вих.год.про мову\IMG_2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9"/>
            <a:ext cx="4286248" cy="2714644"/>
          </a:xfrm>
          <a:prstGeom prst="rect">
            <a:avLst/>
          </a:prstGeom>
          <a:noFill/>
        </p:spPr>
      </p:pic>
      <p:pic>
        <p:nvPicPr>
          <p:cNvPr id="1027" name="Picture 3" descr="D:\для мами\вих.год.про мову\IMG_2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4191029" cy="2643206"/>
          </a:xfrm>
          <a:prstGeom prst="rect">
            <a:avLst/>
          </a:prstGeom>
          <a:noFill/>
        </p:spPr>
      </p:pic>
      <p:pic>
        <p:nvPicPr>
          <p:cNvPr id="1028" name="Picture 4" descr="D:\для мами\вих.год.про мову\IMG_2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778674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981976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Відкрита виховна година</a:t>
            </a:r>
            <a:br>
              <a:rPr lang="uk-UA" dirty="0" smtClean="0"/>
            </a:br>
            <a:r>
              <a:rPr lang="uk-UA" dirty="0" err="1" smtClean="0"/>
              <a:t>“леся</a:t>
            </a:r>
            <a:r>
              <a:rPr lang="uk-UA" dirty="0" smtClean="0"/>
              <a:t> українка. Ні, я жива, я буду вічно жити, я  в серці маю те, що не </a:t>
            </a:r>
            <a:r>
              <a:rPr lang="uk-UA" dirty="0" err="1" smtClean="0"/>
              <a:t>вмирає”</a:t>
            </a:r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Home\Desktop\цебрій марта фотки\Изображение 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4643438" cy="4214842"/>
          </a:xfrm>
          <a:prstGeom prst="rect">
            <a:avLst/>
          </a:prstGeom>
          <a:noFill/>
        </p:spPr>
      </p:pic>
      <p:pic>
        <p:nvPicPr>
          <p:cNvPr id="2051" name="Picture 3" descr="C:\Users\Home\Desktop\цебрій марта фотки\Изображение 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2071678"/>
            <a:ext cx="4714877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9629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Відкрита виховна година</a:t>
            </a:r>
            <a:br>
              <a:rPr lang="uk-UA" dirty="0" smtClean="0"/>
            </a:br>
            <a:r>
              <a:rPr lang="uk-UA" dirty="0" err="1" smtClean="0"/>
              <a:t>“упа</a:t>
            </a:r>
            <a:r>
              <a:rPr lang="uk-UA" dirty="0" smtClean="0"/>
              <a:t> – героїчна сторінка в історії </a:t>
            </a:r>
            <a:r>
              <a:rPr lang="uk-UA" dirty="0" err="1" smtClean="0"/>
              <a:t>україни</a:t>
            </a:r>
            <a:r>
              <a:rPr lang="uk-UA" dirty="0" smtClean="0"/>
              <a:t>.</a:t>
            </a:r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C:\Users\Home\Desktop\цебрій марта фотки\IMG_4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357686" cy="2786082"/>
          </a:xfrm>
          <a:prstGeom prst="rect">
            <a:avLst/>
          </a:prstGeom>
          <a:noFill/>
        </p:spPr>
      </p:pic>
      <p:pic>
        <p:nvPicPr>
          <p:cNvPr id="3075" name="Picture 3" descr="C:\Users\Home\Desktop\цебрій марта фотки\IMG_4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4071966" cy="3053975"/>
          </a:xfrm>
          <a:prstGeom prst="rect">
            <a:avLst/>
          </a:prstGeom>
          <a:noFill/>
        </p:spPr>
      </p:pic>
      <p:pic>
        <p:nvPicPr>
          <p:cNvPr id="3076" name="Picture 4" descr="C:\Users\Home\Desktop\цебрій марта фотки\IMG_4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1942"/>
            <a:ext cx="678661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Відкрита виховна година</a:t>
            </a:r>
            <a:br>
              <a:rPr lang="uk-UA" dirty="0" smtClean="0"/>
            </a:br>
            <a:r>
              <a:rPr lang="uk-UA" dirty="0" err="1" smtClean="0"/>
              <a:t>“андріївські</a:t>
            </a:r>
            <a:r>
              <a:rPr lang="uk-UA" dirty="0" smtClean="0"/>
              <a:t> </a:t>
            </a:r>
            <a:r>
              <a:rPr lang="uk-UA" dirty="0" err="1" smtClean="0"/>
              <a:t>вечорниці”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8001025" y="-3176"/>
            <a:ext cx="1142976" cy="6861175"/>
            <a:chOff x="-6" y="1938"/>
            <a:chExt cx="1619677" cy="6856062"/>
          </a:xfrm>
        </p:grpSpPr>
        <p:pic>
          <p:nvPicPr>
            <p:cNvPr id="5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1619671" cy="1986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1530243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4581128"/>
              <a:ext cx="1619671" cy="227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ТОЛЯ\Desktop\5555555555\8121_128862537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3067207"/>
              <a:ext cx="1619671" cy="191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929090" cy="2946818"/>
          </a:xfrm>
          <a:prstGeom prst="rect">
            <a:avLst/>
          </a:prstGeom>
          <a:noFill/>
        </p:spPr>
      </p:pic>
      <p:pic>
        <p:nvPicPr>
          <p:cNvPr id="4102" name="Picture 6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357298"/>
            <a:ext cx="3929090" cy="3000396"/>
          </a:xfrm>
          <a:prstGeom prst="rect">
            <a:avLst/>
          </a:prstGeom>
          <a:noFill/>
        </p:spPr>
      </p:pic>
      <p:pic>
        <p:nvPicPr>
          <p:cNvPr id="4104" name="Picture 8" descr="Ð¡Ð²ÑÑÐ»Ð¸Ð½Ð° Ð²ÑÐ´ ÐÑÐ²ÑÐ¸ÑÑÐºÐ°  ÐÐÐ¨ Ð-ÐÐ ÑÑÑÐ¿ÐµÐ½ÑÐ²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71942"/>
            <a:ext cx="5643602" cy="308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138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Презентація   з досвіду роботи</vt:lpstr>
      <vt:lpstr>Слайд 2</vt:lpstr>
      <vt:lpstr>Місія школи</vt:lpstr>
      <vt:lpstr>Виховна проблема  класного керівника</vt:lpstr>
      <vt:lpstr>Виховні заходи, які були проведені на тематику національно-патріотичного виховання</vt:lpstr>
      <vt:lpstr>Відкрита виховна година “Наша мова солов’їна”</vt:lpstr>
      <vt:lpstr>Відкрита виховна година “леся українка. Ні, я жива, я буду вічно жити, я  в серці маю те, що не вмирає”</vt:lpstr>
      <vt:lpstr>Відкрита виховна година “упа – героїчна сторінка в історії україни.</vt:lpstr>
      <vt:lpstr>Відкрита виховна година “андріївські вечорниці”</vt:lpstr>
      <vt:lpstr>Відкрита виховна година михайло старицький “за двома зайцями” (театральний березіль)</vt:lpstr>
      <vt:lpstr>Відкрита виховна година “хліб – всьому голова”</vt:lpstr>
      <vt:lpstr>Екскурсія в музей історії і мистецтв жидачівщини</vt:lpstr>
      <vt:lpstr>Екскурсія в музей-садибу  степана бандери</vt:lpstr>
      <vt:lpstr>Флешмоб «Я люблю українську поезію». (читання уривків зі своєї улюбленої поезії)</vt:lpstr>
      <vt:lpstr>Учні класу взяли участь у заході пам’яті «Дзвони 32-33-го».</vt:lpstr>
      <vt:lpstr>Учні класу взяли участь у заході «У їхніх серцях жила Україна»</vt:lpstr>
      <vt:lpstr>Учні класу взяли участь у  відзначенні Дня пам’яті та примирення, присвяченого пам’яті жертв Другої світової війни 1939-1945 років.</vt:lpstr>
      <vt:lpstr>Учні класу взяли участь у флешмобі "Прийди у вишиванці".</vt:lpstr>
      <vt:lpstr>Учні класу взяли участь у  відзначенні Дня Соборності України</vt:lpstr>
      <vt:lpstr>Учні класу взяли участь у заході до дня рідної мови “мовознавче кафе” </vt:lpstr>
      <vt:lpstr>Учні класу взяли участь у патріотичній грі “джура”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 з досвіду роботи</dc:title>
  <dc:creator>Home</dc:creator>
  <cp:lastModifiedBy>Home</cp:lastModifiedBy>
  <cp:revision>11</cp:revision>
  <dcterms:created xsi:type="dcterms:W3CDTF">2019-02-07T07:50:21Z</dcterms:created>
  <dcterms:modified xsi:type="dcterms:W3CDTF">2019-02-07T09:35:30Z</dcterms:modified>
</cp:coreProperties>
</file>