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64" r:id="rId5"/>
    <p:sldId id="260" r:id="rId6"/>
    <p:sldId id="262" r:id="rId7"/>
    <p:sldId id="263" r:id="rId8"/>
    <p:sldId id="265" r:id="rId9"/>
    <p:sldId id="279" r:id="rId10"/>
    <p:sldId id="280" r:id="rId11"/>
    <p:sldId id="281" r:id="rId12"/>
    <p:sldId id="266" r:id="rId13"/>
    <p:sldId id="283" r:id="rId14"/>
    <p:sldId id="282" r:id="rId15"/>
    <p:sldId id="269" r:id="rId16"/>
    <p:sldId id="270" r:id="rId17"/>
    <p:sldId id="271" r:id="rId18"/>
    <p:sldId id="284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5C21-A89A-4B68-96F3-251496A16BBC}" type="datetimeFigureOut">
              <a:rPr lang="uk-UA" smtClean="0"/>
              <a:pPr/>
              <a:t>05.03.2019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4615-D31D-4BBD-9232-F1FAD69467E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5C21-A89A-4B68-96F3-251496A16BBC}" type="datetimeFigureOut">
              <a:rPr lang="uk-UA" smtClean="0"/>
              <a:pPr/>
              <a:t>05.03.2019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4615-D31D-4BBD-9232-F1FAD69467E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5C21-A89A-4B68-96F3-251496A16BBC}" type="datetimeFigureOut">
              <a:rPr lang="uk-UA" smtClean="0"/>
              <a:pPr/>
              <a:t>05.03.2019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4615-D31D-4BBD-9232-F1FAD69467E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35BBB-F872-4810-A7FF-6798009F4635}" type="datetimeFigureOut">
              <a:rPr lang="uk-UA"/>
              <a:pPr>
                <a:defRPr/>
              </a:pPr>
              <a:t>05.03.2019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AFE3F-56AC-4A2D-B148-652DEA8EFF8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sndAc>
      <p:stSnd>
        <p:snd r:embed="rId1" name="whoosh.wav" builtIn="1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31AE5-2C3E-4F1B-A63F-69EF8648B108}" type="datetimeFigureOut">
              <a:rPr lang="uk-UA"/>
              <a:pPr>
                <a:defRPr/>
              </a:pPr>
              <a:t>05.03.2019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49C68-1A99-4141-9B77-DEBBBE71256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sndAc>
      <p:stSnd>
        <p:snd r:embed="rId1" name="whoosh.wav" builtIn="1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B81A1-9562-46EE-AC89-08732436EB74}" type="datetimeFigureOut">
              <a:rPr lang="uk-UA"/>
              <a:pPr>
                <a:defRPr/>
              </a:pPr>
              <a:t>05.03.2019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CD8BB-A987-44DB-B5D0-4C3FFB894C3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sndAc>
      <p:stSnd>
        <p:snd r:embed="rId1" name="whoosh.wav" builtIn="1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9F29E-AA29-4C2A-B5F4-2D5FD2A23B37}" type="datetimeFigureOut">
              <a:rPr lang="uk-UA"/>
              <a:pPr>
                <a:defRPr/>
              </a:pPr>
              <a:t>05.03.2019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B7A79-7A3B-42D9-B0A4-DDA0B97D6FD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sndAc>
      <p:stSnd>
        <p:snd r:embed="rId1" name="whoosh.wav" builtIn="1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B17C2-6D40-4270-B7DE-456C54EF53BD}" type="datetimeFigureOut">
              <a:rPr lang="uk-UA"/>
              <a:pPr>
                <a:defRPr/>
              </a:pPr>
              <a:t>05.03.2019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070E8-BA54-4E57-9F70-E38FDBD50EE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sndAc>
      <p:stSnd>
        <p:snd r:embed="rId1" name="whoosh.wav" builtIn="1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9B9F7-36E4-4EBD-B0FE-8A5299E1BDDF}" type="datetimeFigureOut">
              <a:rPr lang="uk-UA"/>
              <a:pPr>
                <a:defRPr/>
              </a:pPr>
              <a:t>05.03.2019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F3604-07A6-4163-8E59-8F0B582A3FD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sndAc>
      <p:stSnd>
        <p:snd r:embed="rId1" name="whoosh.wav" builtIn="1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5C56C-933A-4111-B500-25828F5C71FC}" type="datetimeFigureOut">
              <a:rPr lang="uk-UA"/>
              <a:pPr>
                <a:defRPr/>
              </a:pPr>
              <a:t>05.03.2019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CAABE-7AC1-4325-BF2D-49AD8F0FFB8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sndAc>
      <p:stSnd>
        <p:snd r:embed="rId1" name="whoosh.wav" builtIn="1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78148-691E-4051-8C17-0A1298D72C23}" type="datetimeFigureOut">
              <a:rPr lang="uk-UA"/>
              <a:pPr>
                <a:defRPr/>
              </a:pPr>
              <a:t>05.03.2019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56451-27A8-43D6-B78C-4B7009BA5FF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sndAc>
      <p:stSnd>
        <p:snd r:embed="rId1" name="whoosh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5C21-A89A-4B68-96F3-251496A16BBC}" type="datetimeFigureOut">
              <a:rPr lang="uk-UA" smtClean="0"/>
              <a:pPr/>
              <a:t>05.03.2019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4615-D31D-4BBD-9232-F1FAD69467E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BB3A9-FB17-45FD-BE41-CDAFF06E04EA}" type="datetimeFigureOut">
              <a:rPr lang="uk-UA"/>
              <a:pPr>
                <a:defRPr/>
              </a:pPr>
              <a:t>05.03.2019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0726D-6171-480E-8954-39EB034B641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sndAc>
      <p:stSnd>
        <p:snd r:embed="rId1" name="whoosh.wav" builtIn="1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74A0A-AF95-4708-9BFC-A0D4909EAF2E}" type="datetimeFigureOut">
              <a:rPr lang="uk-UA"/>
              <a:pPr>
                <a:defRPr/>
              </a:pPr>
              <a:t>05.03.2019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6F73D-6DC7-448A-9A19-2C275C2695F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sndAc>
      <p:stSnd>
        <p:snd r:embed="rId1" name="whoosh.wav" builtIn="1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8F4E7-EB98-43F2-9976-779864086135}" type="datetimeFigureOut">
              <a:rPr lang="uk-UA"/>
              <a:pPr>
                <a:defRPr/>
              </a:pPr>
              <a:t>05.03.2019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E4E45-C649-486D-B935-36744A8F6AD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sndAc>
      <p:stSnd>
        <p:snd r:embed="rId1" name="whoosh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5C21-A89A-4B68-96F3-251496A16BBC}" type="datetimeFigureOut">
              <a:rPr lang="uk-UA" smtClean="0"/>
              <a:pPr/>
              <a:t>05.03.2019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4615-D31D-4BBD-9232-F1FAD69467E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5C21-A89A-4B68-96F3-251496A16BBC}" type="datetimeFigureOut">
              <a:rPr lang="uk-UA" smtClean="0"/>
              <a:pPr/>
              <a:t>05.03.2019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4615-D31D-4BBD-9232-F1FAD69467E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5C21-A89A-4B68-96F3-251496A16BBC}" type="datetimeFigureOut">
              <a:rPr lang="uk-UA" smtClean="0"/>
              <a:pPr/>
              <a:t>05.03.2019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4615-D31D-4BBD-9232-F1FAD69467E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5C21-A89A-4B68-96F3-251496A16BBC}" type="datetimeFigureOut">
              <a:rPr lang="uk-UA" smtClean="0"/>
              <a:pPr/>
              <a:t>05.03.2019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4615-D31D-4BBD-9232-F1FAD69467E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5C21-A89A-4B68-96F3-251496A16BBC}" type="datetimeFigureOut">
              <a:rPr lang="uk-UA" smtClean="0"/>
              <a:pPr/>
              <a:t>05.03.2019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4615-D31D-4BBD-9232-F1FAD69467E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5C21-A89A-4B68-96F3-251496A16BBC}" type="datetimeFigureOut">
              <a:rPr lang="uk-UA" smtClean="0"/>
              <a:pPr/>
              <a:t>05.03.2019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4615-D31D-4BBD-9232-F1FAD69467E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5C21-A89A-4B68-96F3-251496A16BBC}" type="datetimeFigureOut">
              <a:rPr lang="uk-UA" smtClean="0"/>
              <a:pPr/>
              <a:t>05.03.2019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4615-D31D-4BBD-9232-F1FAD69467E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65C21-A89A-4B68-96F3-251496A16BBC}" type="datetimeFigureOut">
              <a:rPr lang="uk-UA" smtClean="0"/>
              <a:pPr/>
              <a:t>05.03.2019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F4615-D31D-4BBD-9232-F1FAD69467E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99A355-4BA1-4530-84DE-B3FE52539EE0}" type="datetimeFigureOut">
              <a:rPr lang="uk-UA"/>
              <a:pPr>
                <a:defRPr/>
              </a:pPr>
              <a:t>05.03.2019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94A136-6B96-473B-A022-780013A9ABF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ndAc>
      <p:stSnd>
        <p:snd r:embed="rId13" name="whoosh.wav" builtIn="1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692696"/>
            <a:ext cx="7772400" cy="2087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Узагальнення і повторення вивченого про напрями і числа та гідросферу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5085184"/>
            <a:ext cx="3563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НЕ КАЖИ </a:t>
            </a:r>
            <a:r>
              <a:rPr lang="uk-UA" b="1" dirty="0" err="1" smtClean="0">
                <a:solidFill>
                  <a:srgbClr val="002060"/>
                </a:solidFill>
                <a:latin typeface="Comic Sans MS" pitchFamily="66" charset="0"/>
              </a:rPr>
              <a:t>“не</a:t>
            </a:r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uk-UA" b="1" dirty="0" err="1" smtClean="0">
                <a:solidFill>
                  <a:srgbClr val="002060"/>
                </a:solidFill>
                <a:latin typeface="Comic Sans MS" pitchFamily="66" charset="0"/>
              </a:rPr>
              <a:t>вмію”</a:t>
            </a:r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</a:p>
          <a:p>
            <a:pPr>
              <a:defRPr/>
            </a:pPr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А КАЖИ </a:t>
            </a:r>
            <a:r>
              <a:rPr lang="uk-UA" b="1" dirty="0" err="1" smtClean="0">
                <a:solidFill>
                  <a:srgbClr val="002060"/>
                </a:solidFill>
                <a:latin typeface="Comic Sans MS" pitchFamily="66" charset="0"/>
              </a:rPr>
              <a:t>“навчусь”</a:t>
            </a:r>
            <a:endParaRPr lang="uk-UA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r">
              <a:defRPr/>
            </a:pPr>
            <a:r>
              <a:rPr lang="uk-UA" b="1" i="1" dirty="0" smtClean="0">
                <a:solidFill>
                  <a:srgbClr val="002060"/>
                </a:solidFill>
                <a:latin typeface="Comic Sans MS" pitchFamily="66" charset="0"/>
              </a:rPr>
              <a:t>Народна мудрість</a:t>
            </a:r>
            <a:endParaRPr lang="uk-UA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Васьок\Desktop\Мартуся\Картинки математика\rabbit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068960"/>
            <a:ext cx="3819525" cy="3181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100"/>
                            </p:stCondLst>
                            <p:childTnLst>
                              <p:par>
                                <p:cTn id="11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90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188640"/>
            <a:ext cx="4399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З історії КООРДИНАТ 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</a:rPr>
              <a:t>Застосування </a:t>
            </a:r>
            <a:br>
              <a:rPr lang="uk-UA" sz="3200" b="1" i="1" dirty="0" smtClean="0">
                <a:solidFill>
                  <a:srgbClr val="FF0000"/>
                </a:solidFill>
              </a:rPr>
            </a:br>
            <a:r>
              <a:rPr lang="uk-UA" sz="3200" b="1" i="1" dirty="0" smtClean="0">
                <a:solidFill>
                  <a:srgbClr val="FF0000"/>
                </a:solidFill>
              </a:rPr>
              <a:t>системи координат</a:t>
            </a:r>
            <a:endParaRPr lang="uk-UA" sz="32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489598" cy="261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556792"/>
            <a:ext cx="3186398" cy="209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149080"/>
            <a:ext cx="4067944" cy="214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217099"/>
            <a:ext cx="2952328" cy="264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1916832"/>
            <a:ext cx="4482075" cy="336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844824"/>
            <a:ext cx="747874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ru-RU" sz="6000" b="1" cap="all" dirty="0" err="1">
                <a:ln w="2857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r>
              <a:rPr lang="ru-RU" sz="6000" b="1" cap="all" spc="0" dirty="0" err="1" smtClean="0">
                <a:ln w="2857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істо</a:t>
            </a:r>
            <a:r>
              <a:rPr lang="ru-RU" sz="6000" b="1" cap="all" spc="0" dirty="0" smtClean="0">
                <a:ln w="2857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«КООРДИНАТОГРАФ</a:t>
            </a:r>
            <a:r>
              <a:rPr lang="ru-RU" sz="8000" b="1" cap="all" spc="0" dirty="0" smtClean="0">
                <a:ln w="2857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8000" b="1" cap="all" spc="0" dirty="0">
              <a:ln w="28575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4509120"/>
            <a:ext cx="3563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b="1" dirty="0" smtClean="0">
                <a:solidFill>
                  <a:srgbClr val="FF0000"/>
                </a:solidFill>
                <a:latin typeface="Comic Sans MS" pitchFamily="66" charset="0"/>
              </a:rPr>
              <a:t>Тільки після невтомної праці з’являється талант</a:t>
            </a:r>
            <a:endParaRPr lang="uk-UA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r">
              <a:defRPr/>
            </a:pPr>
            <a:r>
              <a:rPr lang="uk-UA" b="1" i="1" dirty="0" smtClean="0">
                <a:solidFill>
                  <a:srgbClr val="FF0000"/>
                </a:solidFill>
                <a:latin typeface="Comic Sans MS" pitchFamily="66" charset="0"/>
              </a:rPr>
              <a:t>Народна мудрість</a:t>
            </a:r>
            <a:endParaRPr lang="uk-UA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484313"/>
            <a:ext cx="8229600" cy="3816350"/>
          </a:xfrm>
        </p:spPr>
        <p:txBody>
          <a:bodyPr/>
          <a:lstStyle/>
          <a:p>
            <a:pPr eaLnBrk="1" hangingPunct="1"/>
            <a:r>
              <a:rPr lang="uk-UA" b="1" smtClean="0">
                <a:solidFill>
                  <a:srgbClr val="C00000"/>
                </a:solidFill>
              </a:rPr>
              <a:t>Усі міста і села</a:t>
            </a:r>
            <a:br>
              <a:rPr lang="uk-UA" b="1" smtClean="0">
                <a:solidFill>
                  <a:srgbClr val="C00000"/>
                </a:solidFill>
              </a:rPr>
            </a:br>
            <a:r>
              <a:rPr lang="uk-UA" b="1" smtClean="0">
                <a:solidFill>
                  <a:srgbClr val="C00000"/>
                </a:solidFill>
              </a:rPr>
              <a:t>Вершини гір, озера і річки</a:t>
            </a:r>
            <a:br>
              <a:rPr lang="uk-UA" b="1" smtClean="0">
                <a:solidFill>
                  <a:srgbClr val="C00000"/>
                </a:solidFill>
              </a:rPr>
            </a:br>
            <a:r>
              <a:rPr lang="uk-UA" b="1" smtClean="0">
                <a:solidFill>
                  <a:srgbClr val="C00000"/>
                </a:solidFill>
              </a:rPr>
              <a:t>Повинні теж адресу мати,</a:t>
            </a:r>
            <a:br>
              <a:rPr lang="uk-UA" b="1" smtClean="0">
                <a:solidFill>
                  <a:srgbClr val="C00000"/>
                </a:solidFill>
              </a:rPr>
            </a:br>
            <a:r>
              <a:rPr lang="uk-UA" b="1" smtClean="0">
                <a:solidFill>
                  <a:srgbClr val="C00000"/>
                </a:solidFill>
              </a:rPr>
              <a:t>Щоб легко їх на карті відшукати.</a:t>
            </a:r>
          </a:p>
        </p:txBody>
      </p:sp>
    </p:spTree>
  </p:cSld>
  <p:clrMapOvr>
    <a:masterClrMapping/>
  </p:clrMapOvr>
  <p:transition spd="med">
    <p:sndAc>
      <p:stSnd>
        <p:snd r:embed="rId2" name="whoo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3240087" cy="706438"/>
          </a:xfrm>
        </p:spPr>
        <p:txBody>
          <a:bodyPr/>
          <a:lstStyle/>
          <a:p>
            <a:pPr marL="989013" indent="-989013" algn="l"/>
            <a:r>
              <a:rPr lang="uk-UA" sz="2400" b="1" i="1" smtClean="0">
                <a:solidFill>
                  <a:srgbClr val="FF3300"/>
                </a:solidFill>
              </a:rPr>
              <a:t>Географічна широта –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300413" y="404813"/>
            <a:ext cx="58435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uk-UA" sz="24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відстань вздовж меридіана в градусах від будь-якої точки земної поверхні до екватора.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11188" y="2636838"/>
            <a:ext cx="33845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89013" indent="-989013" eaLnBrk="0" hangingPunct="0">
              <a:defRPr/>
            </a:pPr>
            <a:r>
              <a:rPr lang="uk-UA" sz="2400" b="1" i="1" dirty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Географічна довгота –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300413" y="2997200"/>
            <a:ext cx="58435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uk-UA" sz="24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відстань вздовж паралелі в градусах від будь-якої точки земної поверхні до нульового меридіана.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140200" y="1628775"/>
            <a:ext cx="35750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uk-UA" sz="24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північна широта – пн. ш.</a:t>
            </a:r>
          </a:p>
          <a:p>
            <a:pPr eaLnBrk="0" hangingPunct="0">
              <a:defRPr/>
            </a:pPr>
            <a:r>
              <a:rPr lang="uk-UA" sz="24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південна широта – пд. ш.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284663" y="4292600"/>
            <a:ext cx="357505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uk-UA" sz="24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східна довгота – сх. д.</a:t>
            </a:r>
          </a:p>
          <a:p>
            <a:pPr eaLnBrk="0" hangingPunct="0">
              <a:defRPr/>
            </a:pPr>
            <a:r>
              <a:rPr lang="uk-UA" sz="24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західна довгота – зх. д.</a:t>
            </a:r>
          </a:p>
        </p:txBody>
      </p:sp>
      <p:pic>
        <p:nvPicPr>
          <p:cNvPr id="20482" name="Picture 2" descr="ima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620713"/>
            <a:ext cx="2016125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imag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213100"/>
            <a:ext cx="208915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763713" y="5489575"/>
            <a:ext cx="6985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uk-UA" sz="24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вказують на точне положення конкретної точки на поверхні Землі, тобто визначають її географічну адресу.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395288" y="5157788"/>
            <a:ext cx="3744912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89013" indent="-989013" eaLnBrk="0" hangingPunct="0">
              <a:defRPr/>
            </a:pPr>
            <a:r>
              <a:rPr lang="uk-UA" sz="2400" b="1" i="1" dirty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Географічні координати –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80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100"/>
                            </p:stCondLst>
                            <p:childTnLst>
                              <p:par>
                                <p:cTn id="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smtClean="0">
                <a:solidFill>
                  <a:srgbClr val="0000FF"/>
                </a:solidFill>
              </a:rPr>
              <a:t>У яких морях знаходяться кораблі, якщо їх координати?</a:t>
            </a:r>
          </a:p>
        </p:txBody>
      </p:sp>
      <p:pic>
        <p:nvPicPr>
          <p:cNvPr id="12292" name="Picture 4" descr="C:\Users\Васьок\Desktop\18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349500"/>
            <a:ext cx="4716463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92725" y="1700213"/>
            <a:ext cx="33115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uk-UA">
                <a:solidFill>
                  <a:srgbClr val="FF3300"/>
                </a:solidFill>
                <a:latin typeface="Arial Black" pitchFamily="34" charset="0"/>
              </a:rPr>
              <a:t>1) 46° пн.ш.; 36° сх.д.</a:t>
            </a:r>
          </a:p>
        </p:txBody>
      </p:sp>
      <p:pic>
        <p:nvPicPr>
          <p:cNvPr id="12293" name="Picture 5" descr="I:\Картинки\транспорт\J028356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3068638"/>
            <a:ext cx="503238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1188" y="1700213"/>
            <a:ext cx="3889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Чорне море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92725" y="2060575"/>
            <a:ext cx="33115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uk-UA">
                <a:solidFill>
                  <a:srgbClr val="FF3300"/>
                </a:solidFill>
                <a:latin typeface="Arial Black" pitchFamily="34" charset="0"/>
              </a:rPr>
              <a:t>2) 15° пд.ш.; 153° сх.д.</a:t>
            </a:r>
          </a:p>
        </p:txBody>
      </p:sp>
      <p:pic>
        <p:nvPicPr>
          <p:cNvPr id="10" name="Picture 5" descr="I:\Картинки\транспорт\J028356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4221163"/>
            <a:ext cx="5032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1188" y="1700213"/>
            <a:ext cx="3889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Коралове море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92725" y="2420938"/>
            <a:ext cx="33115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uk-UA">
                <a:solidFill>
                  <a:srgbClr val="FF3300"/>
                </a:solidFill>
                <a:latin typeface="Arial Black" pitchFamily="34" charset="0"/>
              </a:rPr>
              <a:t>3) 14° пн.ш.; 74° зх.д.</a:t>
            </a:r>
          </a:p>
        </p:txBody>
      </p:sp>
      <p:pic>
        <p:nvPicPr>
          <p:cNvPr id="13" name="Picture 5" descr="I:\Картинки\транспорт\J028356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573463"/>
            <a:ext cx="503238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55650" y="1700213"/>
            <a:ext cx="38877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Карибське море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292725" y="2781300"/>
            <a:ext cx="33115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uk-UA">
                <a:solidFill>
                  <a:srgbClr val="FF3300"/>
                </a:solidFill>
                <a:latin typeface="Arial Black" pitchFamily="34" charset="0"/>
              </a:rPr>
              <a:t>4) 35° пн.ш.; 21° сх.д.</a:t>
            </a:r>
          </a:p>
        </p:txBody>
      </p:sp>
      <p:pic>
        <p:nvPicPr>
          <p:cNvPr id="16" name="Picture 5" descr="I:\Картинки\транспорт\J028356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3141663"/>
            <a:ext cx="504825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55650" y="1700213"/>
            <a:ext cx="38877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Середземне море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292725" y="3141663"/>
            <a:ext cx="331152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uk-UA">
                <a:solidFill>
                  <a:srgbClr val="FF3300"/>
                </a:solidFill>
                <a:latin typeface="Arial Black" pitchFamily="34" charset="0"/>
              </a:rPr>
              <a:t>5) 20° пн.ш.; 65° сх.д.</a:t>
            </a:r>
          </a:p>
        </p:txBody>
      </p:sp>
      <p:pic>
        <p:nvPicPr>
          <p:cNvPr id="19" name="Picture 5" descr="I:\Картинки\транспорт\J028356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3860800"/>
            <a:ext cx="503238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55650" y="1700213"/>
            <a:ext cx="38877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Аравійське море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292725" y="3500438"/>
            <a:ext cx="33115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uk-UA">
                <a:solidFill>
                  <a:srgbClr val="FF3300"/>
                </a:solidFill>
                <a:latin typeface="Arial Black" pitchFamily="34" charset="0"/>
              </a:rPr>
              <a:t>6) 70° пн.ш.; 40° сх.д.</a:t>
            </a:r>
          </a:p>
        </p:txBody>
      </p:sp>
      <p:pic>
        <p:nvPicPr>
          <p:cNvPr id="22" name="Picture 5" descr="I:\Картинки\транспорт\J028356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2492375"/>
            <a:ext cx="5048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55650" y="1700213"/>
            <a:ext cx="38877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Баренцеве море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292725" y="3860800"/>
            <a:ext cx="33115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uk-UA">
                <a:solidFill>
                  <a:srgbClr val="FF3300"/>
                </a:solidFill>
                <a:latin typeface="Arial Black" pitchFamily="34" charset="0"/>
              </a:rPr>
              <a:t>7) 60° пн.ш.; 170° зх.д.</a:t>
            </a:r>
          </a:p>
        </p:txBody>
      </p:sp>
      <p:pic>
        <p:nvPicPr>
          <p:cNvPr id="25" name="Picture 5" descr="I:\Картинки\транспорт\J028356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2924175"/>
            <a:ext cx="5032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27088" y="1700213"/>
            <a:ext cx="3889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Берінгове море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292725" y="4292600"/>
            <a:ext cx="33115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uk-UA">
                <a:solidFill>
                  <a:srgbClr val="FF3300"/>
                </a:solidFill>
                <a:latin typeface="Arial Black" pitchFamily="34" charset="0"/>
              </a:rPr>
              <a:t>8) 20° пн.ш.; 40° сх.д.</a:t>
            </a:r>
          </a:p>
        </p:txBody>
      </p:sp>
      <p:pic>
        <p:nvPicPr>
          <p:cNvPr id="28" name="Picture 5" descr="I:\Картинки\транспорт\J028356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3573463"/>
            <a:ext cx="5032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84213" y="1700213"/>
            <a:ext cx="38877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Червоне море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292725" y="4724400"/>
            <a:ext cx="33115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uk-UA">
                <a:solidFill>
                  <a:srgbClr val="FF3300"/>
                </a:solidFill>
                <a:latin typeface="Arial Black" pitchFamily="34" charset="0"/>
              </a:rPr>
              <a:t>9) 55° пн.ш.; 150° сх.д.</a:t>
            </a:r>
          </a:p>
        </p:txBody>
      </p:sp>
      <p:pic>
        <p:nvPicPr>
          <p:cNvPr id="31" name="Picture 5" descr="I:\Картинки\транспорт\J028356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2997200"/>
            <a:ext cx="50482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84213" y="1773238"/>
            <a:ext cx="38877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Охотське море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292725" y="5157788"/>
            <a:ext cx="33115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uk-UA">
                <a:solidFill>
                  <a:srgbClr val="FF3300"/>
                </a:solidFill>
                <a:latin typeface="Arial Black" pitchFamily="34" charset="0"/>
              </a:rPr>
              <a:t>10) 30° пн.ш.; 65° зх.д.</a:t>
            </a:r>
          </a:p>
        </p:txBody>
      </p:sp>
      <p:pic>
        <p:nvPicPr>
          <p:cNvPr id="34" name="Picture 5" descr="I:\Картинки\транспорт\J028356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357563"/>
            <a:ext cx="503238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84213" y="1773238"/>
            <a:ext cx="38877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Саргасове море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4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9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4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9" dur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4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9" dur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3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4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9" dur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5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3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24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9" dur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5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3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500"/>
                            </p:stCondLst>
                            <p:childTnLst>
                              <p:par>
                                <p:cTn id="128" presetID="24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9" dur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5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3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500"/>
                            </p:stCondLst>
                            <p:childTnLst>
                              <p:par>
                                <p:cTn id="148" presetID="24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49" dur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5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3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500"/>
                            </p:stCondLst>
                            <p:childTnLst>
                              <p:par>
                                <p:cTn id="168" presetID="24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69" dur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5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3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8" presetID="24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89" dur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5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3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500"/>
                            </p:stCondLst>
                            <p:childTnLst>
                              <p:par>
                                <p:cTn id="208" presetID="24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09" dur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5" grpId="0"/>
      <p:bldP spid="8" grpId="0"/>
      <p:bldP spid="8" grpId="1"/>
      <p:bldP spid="8" grpId="2"/>
      <p:bldP spid="9" grpId="0"/>
      <p:bldP spid="11" grpId="0"/>
      <p:bldP spid="11" grpId="1"/>
      <p:bldP spid="11" grpId="2"/>
      <p:bldP spid="12" grpId="0"/>
      <p:bldP spid="14" grpId="0"/>
      <p:bldP spid="14" grpId="1"/>
      <p:bldP spid="14" grpId="2"/>
      <p:bldP spid="15" grpId="0"/>
      <p:bldP spid="17" grpId="0"/>
      <p:bldP spid="17" grpId="1"/>
      <p:bldP spid="17" grpId="2"/>
      <p:bldP spid="18" grpId="0"/>
      <p:bldP spid="20" grpId="0"/>
      <p:bldP spid="20" grpId="1"/>
      <p:bldP spid="20" grpId="2"/>
      <p:bldP spid="21" grpId="0"/>
      <p:bldP spid="23" grpId="0"/>
      <p:bldP spid="23" grpId="1"/>
      <p:bldP spid="23" grpId="2"/>
      <p:bldP spid="24" grpId="0"/>
      <p:bldP spid="26" grpId="0"/>
      <p:bldP spid="26" grpId="1"/>
      <p:bldP spid="26" grpId="2"/>
      <p:bldP spid="27" grpId="0"/>
      <p:bldP spid="29" grpId="0"/>
      <p:bldP spid="29" grpId="1"/>
      <p:bldP spid="29" grpId="2"/>
      <p:bldP spid="30" grpId="0"/>
      <p:bldP spid="32" grpId="0"/>
      <p:bldP spid="32" grpId="1"/>
      <p:bldP spid="32" grpId="2"/>
      <p:bldP spid="33" grpId="0"/>
      <p:bldP spid="35" grpId="0"/>
      <p:bldP spid="35" grpId="1"/>
      <p:bldP spid="35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1185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u="sng" dirty="0" smtClean="0">
                <a:solidFill>
                  <a:srgbClr val="FF0000"/>
                </a:solidFill>
              </a:rPr>
              <a:t>І команда</a:t>
            </a:r>
            <a:endParaRPr lang="uk-UA" b="1" i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188640"/>
            <a:ext cx="1248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b="1" i="1" u="sng" dirty="0" smtClean="0">
                <a:solidFill>
                  <a:srgbClr val="FF0000"/>
                </a:solidFill>
              </a:rPr>
              <a:t>ІІ команда</a:t>
            </a:r>
            <a:endParaRPr lang="uk-UA" b="1" i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764704"/>
            <a:ext cx="23130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У зеленому жакеті,</a:t>
            </a:r>
          </a:p>
          <a:p>
            <a:r>
              <a:rPr lang="uk-UA" b="1" dirty="0" smtClean="0">
                <a:solidFill>
                  <a:srgbClr val="0070C0"/>
                </a:solidFill>
              </a:rPr>
              <a:t>Галасую в очереті.</a:t>
            </a:r>
          </a:p>
          <a:p>
            <a:r>
              <a:rPr lang="uk-UA" b="1" dirty="0" smtClean="0">
                <a:solidFill>
                  <a:srgbClr val="0070C0"/>
                </a:solidFill>
              </a:rPr>
              <a:t>Хоч і </a:t>
            </a:r>
            <a:r>
              <a:rPr lang="uk-UA" b="1" dirty="0" smtClean="0">
                <a:solidFill>
                  <a:srgbClr val="0070C0"/>
                </a:solidFill>
              </a:rPr>
              <a:t>плавати </a:t>
            </a:r>
            <a:r>
              <a:rPr lang="uk-UA" b="1" dirty="0" smtClean="0">
                <a:solidFill>
                  <a:srgbClr val="0070C0"/>
                </a:solidFill>
              </a:rPr>
              <a:t>мастак,</a:t>
            </a:r>
          </a:p>
          <a:p>
            <a:r>
              <a:rPr lang="uk-UA" b="1" dirty="0" smtClean="0">
                <a:solidFill>
                  <a:srgbClr val="0070C0"/>
                </a:solidFill>
              </a:rPr>
              <a:t>Я не риба і не рак.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7884" y="642918"/>
            <a:ext cx="27860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Має хвіст</a:t>
            </a:r>
            <a:r>
              <a:rPr lang="uk-UA" b="1" dirty="0">
                <a:solidFill>
                  <a:srgbClr val="0070C0"/>
                </a:solidFill>
              </a:rPr>
              <a:t>, та не </a:t>
            </a:r>
            <a:r>
              <a:rPr lang="uk-UA" b="1" dirty="0" smtClean="0">
                <a:solidFill>
                  <a:srgbClr val="0070C0"/>
                </a:solidFill>
              </a:rPr>
              <a:t>літає,     має рот не розмовляє.                    </a:t>
            </a:r>
            <a:r>
              <a:rPr lang="uk-UA" b="1" dirty="0">
                <a:solidFill>
                  <a:srgbClr val="0070C0"/>
                </a:solidFill>
              </a:rPr>
              <a:t>Можеш вудкою </a:t>
            </a:r>
            <a:r>
              <a:rPr lang="uk-UA" b="1" dirty="0" smtClean="0">
                <a:solidFill>
                  <a:srgbClr val="0070C0"/>
                </a:solidFill>
              </a:rPr>
              <a:t>спіймати                </a:t>
            </a:r>
            <a:r>
              <a:rPr lang="uk-UA" b="1" dirty="0">
                <a:solidFill>
                  <a:srgbClr val="0070C0"/>
                </a:solidFill>
              </a:rPr>
              <a:t>і загадку відгадати. </a:t>
            </a:r>
          </a:p>
          <a:p>
            <a:r>
              <a:rPr lang="uk-UA" dirty="0">
                <a:solidFill>
                  <a:srgbClr val="0070C0"/>
                </a:solidFill>
              </a:rPr>
              <a:t> </a:t>
            </a:r>
          </a:p>
          <a:p>
            <a:pPr algn="r"/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4509120"/>
            <a:ext cx="32319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/>
              <a:t>(0; -2), (2; 4), (-2; 7), (2; 10), (6; 7), </a:t>
            </a:r>
          </a:p>
          <a:p>
            <a:r>
              <a:rPr lang="uk-UA" sz="1600" b="1" dirty="0" smtClean="0"/>
              <a:t>(2; 4), (4; -2), (2; -8), (8; -4), (14; -8), </a:t>
            </a:r>
          </a:p>
          <a:p>
            <a:r>
              <a:rPr lang="uk-UA" sz="1600" b="1" dirty="0" smtClean="0"/>
              <a:t>(-10; -8), (-4; -4),  (2; -8), (0; -2)</a:t>
            </a:r>
          </a:p>
          <a:p>
            <a:r>
              <a:rPr lang="uk-UA" sz="1600" b="1" dirty="0" smtClean="0"/>
              <a:t>Око (0; 6), (1; 6)</a:t>
            </a:r>
          </a:p>
          <a:p>
            <a:r>
              <a:rPr lang="uk-UA" sz="1600" b="1" dirty="0" smtClean="0"/>
              <a:t>Око (3; 6), (1; 6)</a:t>
            </a:r>
            <a:endParaRPr lang="uk-UA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43504" y="4429132"/>
            <a:ext cx="371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(3; 3), (0; 3), (-2; 2), (-5; 2), (-7; 4), (-8; 3), (-7; 1), (-8; -1), (-7; -2), (-5; 0), (-1; -2),</a:t>
            </a:r>
          </a:p>
          <a:p>
            <a:r>
              <a:rPr lang="uk-UA" sz="1600" b="1" dirty="0" smtClean="0"/>
              <a:t> (0; -4), (2; -4), (3; -2), (5; -2), (7; 0), (5; 2), (3; 3), (2; 4), (-3; 4), (-4; 2).       око (5; 0).   </a:t>
            </a:r>
          </a:p>
          <a:p>
            <a:pPr algn="r"/>
            <a:endParaRPr lang="uk-UA" sz="16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85992"/>
            <a:ext cx="169814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ÐÐ°ÑÑÐ¸Ð½ÐºÐ¸ Ð¿Ð¾ Ð·Ð°Ð¿ÑÐ¾ÑÑ ÐºÐ°Ð·ÐºÐ¾Ð²Ñ ÑÐ¸Ð±Ðº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285992"/>
            <a:ext cx="2552700" cy="17907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844824"/>
            <a:ext cx="747874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ru-RU" sz="8000" b="1" cap="all" dirty="0" err="1">
                <a:ln w="2857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М</a:t>
            </a:r>
            <a:r>
              <a:rPr lang="ru-RU" sz="8000" b="1" cap="all" spc="0" dirty="0" err="1" smtClean="0">
                <a:ln w="2857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істо</a:t>
            </a:r>
            <a:r>
              <a:rPr lang="ru-RU" sz="8000" b="1" cap="all" spc="0" dirty="0" smtClean="0">
                <a:ln w="2857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ru-RU" sz="8000" b="1" cap="all" spc="0" dirty="0" smtClean="0">
                <a:ln w="2857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«САМОРОБ»</a:t>
            </a:r>
            <a:endParaRPr lang="ru-RU" sz="8000" b="1" cap="all" spc="0" dirty="0">
              <a:ln w="28575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5013176"/>
            <a:ext cx="3923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b="1" dirty="0" err="1" smtClean="0">
                <a:solidFill>
                  <a:srgbClr val="FFFF00"/>
                </a:solidFill>
                <a:latin typeface="Comic Sans MS" pitchFamily="66" charset="0"/>
              </a:rPr>
              <a:t>“Хвалися</a:t>
            </a:r>
            <a:r>
              <a:rPr lang="uk-UA" b="1" dirty="0" smtClean="0">
                <a:solidFill>
                  <a:srgbClr val="FFFF00"/>
                </a:solidFill>
                <a:latin typeface="Comic Sans MS" pitchFamily="66" charset="0"/>
              </a:rPr>
              <a:t> не родичами-орлами, а своїми </a:t>
            </a:r>
            <a:r>
              <a:rPr lang="uk-UA" b="1" dirty="0" err="1" smtClean="0">
                <a:solidFill>
                  <a:srgbClr val="FFFF00"/>
                </a:solidFill>
                <a:latin typeface="Comic Sans MS" pitchFamily="66" charset="0"/>
              </a:rPr>
              <a:t>ділами”</a:t>
            </a:r>
            <a:endParaRPr lang="uk-UA" b="1" dirty="0">
              <a:solidFill>
                <a:srgbClr val="FFFF00"/>
              </a:solidFill>
              <a:latin typeface="Comic Sans MS" pitchFamily="66" charset="0"/>
            </a:endParaRPr>
          </a:p>
          <a:p>
            <a:pPr algn="r">
              <a:defRPr/>
            </a:pPr>
            <a:r>
              <a:rPr lang="uk-UA" b="1" i="1" dirty="0" smtClean="0">
                <a:solidFill>
                  <a:srgbClr val="FFFF00"/>
                </a:solidFill>
                <a:latin typeface="Comic Sans MS" pitchFamily="66" charset="0"/>
              </a:rPr>
              <a:t>Народна мудрість</a:t>
            </a:r>
            <a:endParaRPr lang="uk-UA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6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03648" y="1340768"/>
          <a:ext cx="6552728" cy="5191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364"/>
                <a:gridCol w="3276364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І варіант</a:t>
                      </a:r>
                      <a:endParaRPr lang="uk-U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ІІ варіант</a:t>
                      </a:r>
                      <a:endParaRPr lang="uk-U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61"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rgbClr val="FF0000"/>
                          </a:solidFill>
                        </a:rPr>
                        <a:t>1. Порівняти</a:t>
                      </a:r>
                      <a:endParaRPr lang="uk-UA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</a:tr>
              <a:tr h="471484">
                <a:tc>
                  <a:txBody>
                    <a:bodyPr/>
                    <a:lstStyle/>
                    <a:p>
                      <a:r>
                        <a:rPr lang="uk-UA" dirty="0" smtClean="0"/>
                        <a:t>-48  і  4,8</a:t>
                      </a:r>
                    </a:p>
                    <a:p>
                      <a:pPr marL="0" indent="1079500"/>
                      <a:r>
                        <a:rPr lang="uk-UA" dirty="0" smtClean="0"/>
                        <a:t>а) </a:t>
                      </a:r>
                      <a:r>
                        <a:rPr lang="en-US" dirty="0" smtClean="0"/>
                        <a:t>&gt;;</a:t>
                      </a:r>
                      <a:r>
                        <a:rPr lang="uk-UA" baseline="0" dirty="0" smtClean="0"/>
                        <a:t>      б) </a:t>
                      </a:r>
                      <a:r>
                        <a:rPr lang="en-US" baseline="0" dirty="0" smtClean="0"/>
                        <a:t>&lt;</a:t>
                      </a:r>
                      <a:r>
                        <a:rPr lang="uk-UA" baseline="0" dirty="0" smtClean="0"/>
                        <a:t>;    в) =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-18,9  і  18,9</a:t>
                      </a:r>
                    </a:p>
                    <a:p>
                      <a:pPr marL="0" marR="0" indent="1258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а) </a:t>
                      </a:r>
                      <a:r>
                        <a:rPr lang="en-US" dirty="0" smtClean="0"/>
                        <a:t>&gt;;</a:t>
                      </a:r>
                      <a:r>
                        <a:rPr lang="uk-UA" baseline="0" dirty="0" smtClean="0"/>
                        <a:t>      б) </a:t>
                      </a:r>
                      <a:r>
                        <a:rPr lang="en-US" baseline="0" dirty="0" smtClean="0"/>
                        <a:t>&lt;</a:t>
                      </a:r>
                      <a:r>
                        <a:rPr lang="uk-UA" baseline="0" dirty="0" smtClean="0"/>
                        <a:t>;    в) =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75"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rgbClr val="FF0000"/>
                          </a:solidFill>
                        </a:rPr>
                        <a:t>2. Розв’язати рівняння</a:t>
                      </a:r>
                      <a:endParaRPr lang="uk-UA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|х|</a:t>
                      </a:r>
                      <a:r>
                        <a:rPr lang="uk-UA" baseline="0" dirty="0" smtClean="0"/>
                        <a:t> = -9</a:t>
                      </a:r>
                      <a:endParaRPr lang="uk-UA" dirty="0" smtClean="0"/>
                    </a:p>
                    <a:p>
                      <a:pPr marL="0" marR="0" indent="6302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а) 9; -9,</a:t>
                      </a:r>
                      <a:r>
                        <a:rPr lang="uk-UA" baseline="0" dirty="0" smtClean="0"/>
                        <a:t>  </a:t>
                      </a:r>
                    </a:p>
                    <a:p>
                      <a:pPr marL="0" marR="0" indent="6302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aseline="0" dirty="0" smtClean="0"/>
                        <a:t>б) 9; 0,    </a:t>
                      </a:r>
                    </a:p>
                    <a:p>
                      <a:pPr marL="0" marR="0" indent="6302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aseline="0" dirty="0" smtClean="0"/>
                        <a:t>в) немає розв’язків</a:t>
                      </a:r>
                      <a:endParaRPr lang="uk-UA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|х|</a:t>
                      </a:r>
                      <a:r>
                        <a:rPr lang="uk-UA" baseline="0" dirty="0" smtClean="0"/>
                        <a:t> = 10</a:t>
                      </a:r>
                    </a:p>
                    <a:p>
                      <a:pPr marL="0" marR="0" indent="6302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а) 0; 10,</a:t>
                      </a:r>
                      <a:r>
                        <a:rPr lang="uk-UA" baseline="0" dirty="0" smtClean="0"/>
                        <a:t>  </a:t>
                      </a:r>
                    </a:p>
                    <a:p>
                      <a:pPr marL="0" marR="0" indent="6302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aseline="0" dirty="0" smtClean="0"/>
                        <a:t>б) 10; -10,    </a:t>
                      </a:r>
                    </a:p>
                    <a:p>
                      <a:pPr marL="0" marR="0" indent="6302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aseline="0" dirty="0" smtClean="0"/>
                        <a:t>в) немає розв’язків</a:t>
                      </a:r>
                      <a:endParaRPr lang="uk-UA" sz="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rgbClr val="FF0000"/>
                          </a:solidFill>
                        </a:rPr>
                        <a:t>3. Знайти всі цілі розв’язки нерівності</a:t>
                      </a:r>
                      <a:endParaRPr lang="uk-UA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-4,3 </a:t>
                      </a:r>
                      <a:r>
                        <a:rPr lang="en-US" sz="1800" dirty="0" smtClean="0"/>
                        <a:t>&lt;</a:t>
                      </a:r>
                      <a:r>
                        <a:rPr lang="en-US" sz="1800" baseline="0" dirty="0" smtClean="0"/>
                        <a:t> x &lt; 1.8</a:t>
                      </a:r>
                      <a:endParaRPr lang="uk-UA" sz="1800" dirty="0" smtClean="0"/>
                    </a:p>
                    <a:p>
                      <a:pPr marL="0" marR="0" indent="539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а) -4; -3</a:t>
                      </a:r>
                      <a:r>
                        <a:rPr lang="en-US" sz="1800" dirty="0" smtClean="0"/>
                        <a:t>;</a:t>
                      </a:r>
                      <a:r>
                        <a:rPr lang="uk-UA" sz="1800" dirty="0" smtClean="0"/>
                        <a:t> -2; -1; 0; 1</a:t>
                      </a:r>
                    </a:p>
                    <a:p>
                      <a:pPr marL="0" marR="0" indent="539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aseline="0" dirty="0" smtClean="0"/>
                        <a:t>б) 4; 3; 2</a:t>
                      </a:r>
                    </a:p>
                    <a:p>
                      <a:pPr marL="0" marR="0" indent="539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aseline="0" dirty="0" smtClean="0"/>
                        <a:t>в) немає </a:t>
                      </a:r>
                      <a:endParaRPr lang="uk-UA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-9,1</a:t>
                      </a:r>
                      <a:r>
                        <a:rPr lang="en-US" baseline="0" dirty="0" smtClean="0"/>
                        <a:t> &lt; x &lt; -4,5</a:t>
                      </a:r>
                      <a:endParaRPr lang="uk-UA" dirty="0" smtClean="0"/>
                    </a:p>
                    <a:p>
                      <a:pPr marL="0" marR="0" indent="539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а) -9</a:t>
                      </a:r>
                      <a:r>
                        <a:rPr lang="en-US" dirty="0" smtClean="0"/>
                        <a:t>;</a:t>
                      </a:r>
                      <a:r>
                        <a:rPr lang="uk-UA" dirty="0" smtClean="0"/>
                        <a:t> -8; -7; -6; -5</a:t>
                      </a:r>
                    </a:p>
                    <a:p>
                      <a:pPr marL="0" marR="0" indent="539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aseline="0" dirty="0" smtClean="0"/>
                        <a:t>б) 8; 7; 6; 5; 4</a:t>
                      </a:r>
                    </a:p>
                    <a:p>
                      <a:pPr marL="0" marR="0" indent="539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aseline="0" dirty="0" smtClean="0"/>
                        <a:t>в) немає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19"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rgbClr val="FF0000"/>
                          </a:solidFill>
                        </a:rPr>
                        <a:t>4. Між</a:t>
                      </a:r>
                      <a:r>
                        <a:rPr lang="uk-UA" sz="1400" baseline="0" dirty="0" smtClean="0">
                          <a:solidFill>
                            <a:srgbClr val="FF0000"/>
                          </a:solidFill>
                        </a:rPr>
                        <a:t> якими цілими числами знаходиться число</a:t>
                      </a:r>
                      <a:endParaRPr lang="uk-UA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-6,5</a:t>
                      </a:r>
                    </a:p>
                    <a:p>
                      <a:pPr marL="0" marR="0" indent="360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а) 6 і -5</a:t>
                      </a:r>
                      <a:r>
                        <a:rPr lang="en-US" sz="1800" dirty="0" smtClean="0"/>
                        <a:t>;</a:t>
                      </a:r>
                      <a:r>
                        <a:rPr lang="uk-UA" sz="1800" baseline="0" dirty="0" smtClean="0"/>
                        <a:t>   б) -6 і -7;    в) 1 і 2</a:t>
                      </a:r>
                      <a:endParaRPr lang="uk-UA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-11,7</a:t>
                      </a:r>
                    </a:p>
                    <a:p>
                      <a:pPr marL="0" marR="0" indent="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а) 11 і 7</a:t>
                      </a:r>
                      <a:r>
                        <a:rPr lang="en-US" sz="1800" dirty="0" smtClean="0"/>
                        <a:t>;</a:t>
                      </a:r>
                      <a:r>
                        <a:rPr lang="uk-UA" sz="1800" baseline="0" dirty="0" smtClean="0"/>
                        <a:t>  б) -11 і -12;  в) 11 і -12</a:t>
                      </a:r>
                      <a:endParaRPr lang="uk-UA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8596" y="214290"/>
            <a:ext cx="8429684" cy="10416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Самостійна робота з математики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03648" y="1772816"/>
          <a:ext cx="6552728" cy="4368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364"/>
                <a:gridCol w="3276364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І варіант</a:t>
                      </a:r>
                      <a:endParaRPr lang="uk-U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ІІ варіант</a:t>
                      </a:r>
                      <a:endParaRPr lang="uk-U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61"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rgbClr val="FF0000"/>
                          </a:solidFill>
                        </a:rPr>
                        <a:t>1. Порівняти</a:t>
                      </a:r>
                      <a:endParaRPr lang="uk-UA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</a:tr>
              <a:tr h="471484">
                <a:tc>
                  <a:txBody>
                    <a:bodyPr/>
                    <a:lstStyle/>
                    <a:p>
                      <a:r>
                        <a:rPr lang="uk-UA" dirty="0" smtClean="0"/>
                        <a:t>-48  </a:t>
                      </a:r>
                      <a:r>
                        <a:rPr lang="en-US" dirty="0" smtClean="0"/>
                        <a:t>&lt;</a:t>
                      </a:r>
                      <a:r>
                        <a:rPr lang="uk-UA" dirty="0" smtClean="0"/>
                        <a:t>  4,8</a:t>
                      </a:r>
                    </a:p>
                    <a:p>
                      <a:pPr marL="0" indent="1079500"/>
                      <a:r>
                        <a:rPr lang="uk-UA" baseline="0" dirty="0" smtClean="0"/>
                        <a:t>б) </a:t>
                      </a:r>
                      <a:r>
                        <a:rPr lang="en-US" baseline="0" dirty="0" smtClean="0"/>
                        <a:t>&lt;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-18,9  </a:t>
                      </a:r>
                      <a:r>
                        <a:rPr lang="en-US" dirty="0" smtClean="0"/>
                        <a:t>&lt;</a:t>
                      </a:r>
                      <a:r>
                        <a:rPr lang="uk-UA" dirty="0" smtClean="0"/>
                        <a:t>  18,9</a:t>
                      </a:r>
                    </a:p>
                    <a:p>
                      <a:pPr marL="0" marR="0" indent="1258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aseline="0" dirty="0" smtClean="0"/>
                        <a:t>б) </a:t>
                      </a:r>
                      <a:r>
                        <a:rPr lang="en-US" baseline="0" dirty="0" smtClean="0"/>
                        <a:t>&lt;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75"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rgbClr val="FF0000"/>
                          </a:solidFill>
                        </a:rPr>
                        <a:t>2. Розв’язати рівняння</a:t>
                      </a:r>
                      <a:endParaRPr lang="uk-UA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|х|</a:t>
                      </a:r>
                      <a:r>
                        <a:rPr lang="uk-UA" baseline="0" dirty="0" smtClean="0"/>
                        <a:t> = -9</a:t>
                      </a:r>
                      <a:endParaRPr lang="uk-UA" dirty="0" smtClean="0"/>
                    </a:p>
                    <a:p>
                      <a:pPr marL="0" marR="0" indent="6302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aseline="0" dirty="0" smtClean="0"/>
                        <a:t>в) немає розв’язків</a:t>
                      </a:r>
                      <a:endParaRPr lang="uk-UA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|х|</a:t>
                      </a:r>
                      <a:r>
                        <a:rPr lang="uk-UA" baseline="0" dirty="0" smtClean="0"/>
                        <a:t> = 10</a:t>
                      </a:r>
                    </a:p>
                    <a:p>
                      <a:pPr marL="0" marR="0" indent="6302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aseline="0" dirty="0" smtClean="0"/>
                        <a:t>б) 10; -10,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rgbClr val="FF0000"/>
                          </a:solidFill>
                        </a:rPr>
                        <a:t>3. Знайти всі цілі розв’язки нерівності</a:t>
                      </a:r>
                      <a:endParaRPr lang="uk-UA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-4,3 </a:t>
                      </a:r>
                      <a:r>
                        <a:rPr lang="en-US" sz="1800" dirty="0" smtClean="0"/>
                        <a:t>&lt;</a:t>
                      </a:r>
                      <a:r>
                        <a:rPr lang="en-US" sz="1800" baseline="0" dirty="0" smtClean="0"/>
                        <a:t> x &lt; 1.8</a:t>
                      </a:r>
                      <a:endParaRPr lang="uk-UA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а) -4; -3</a:t>
                      </a:r>
                      <a:r>
                        <a:rPr lang="en-US" sz="1800" dirty="0" smtClean="0"/>
                        <a:t>;</a:t>
                      </a:r>
                      <a:r>
                        <a:rPr lang="uk-UA" sz="1800" dirty="0" smtClean="0"/>
                        <a:t> -2; -1; 0;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-9,1</a:t>
                      </a:r>
                      <a:r>
                        <a:rPr lang="en-US" baseline="0" dirty="0" smtClean="0"/>
                        <a:t> &lt; x &lt; -4,5</a:t>
                      </a:r>
                      <a:endParaRPr lang="uk-UA" dirty="0" smtClean="0"/>
                    </a:p>
                    <a:p>
                      <a:pPr marL="0" marR="0" indent="539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а) -9</a:t>
                      </a:r>
                      <a:r>
                        <a:rPr lang="en-US" dirty="0" smtClean="0"/>
                        <a:t>;</a:t>
                      </a:r>
                      <a:r>
                        <a:rPr lang="uk-UA" dirty="0" smtClean="0"/>
                        <a:t> -8; -7; -6; -5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19"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rgbClr val="FF0000"/>
                          </a:solidFill>
                        </a:rPr>
                        <a:t>4. Між</a:t>
                      </a:r>
                      <a:r>
                        <a:rPr lang="uk-UA" sz="1400" baseline="0" dirty="0" smtClean="0">
                          <a:solidFill>
                            <a:srgbClr val="FF0000"/>
                          </a:solidFill>
                        </a:rPr>
                        <a:t> якими цілими числами знаходиться число</a:t>
                      </a:r>
                      <a:endParaRPr lang="uk-UA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-6,5</a:t>
                      </a:r>
                    </a:p>
                    <a:p>
                      <a:pPr marL="0" marR="0" indent="360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aseline="0" dirty="0" smtClean="0"/>
                        <a:t> б) -6 і -7</a:t>
                      </a:r>
                      <a:endParaRPr lang="uk-UA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-11,7</a:t>
                      </a:r>
                    </a:p>
                    <a:p>
                      <a:pPr marL="0" marR="0" indent="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aseline="0" dirty="0" smtClean="0"/>
                        <a:t>  б) -11 і -12</a:t>
                      </a:r>
                      <a:endParaRPr lang="uk-UA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370209" y="476672"/>
            <a:ext cx="4238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Перевір себе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 descr="Крупная клетка"/>
          <p:cNvSpPr>
            <a:spLocks noChangeArrowheads="1" noChangeShapeType="1" noTextEdit="1"/>
          </p:cNvSpPr>
          <p:nvPr/>
        </p:nvSpPr>
        <p:spPr bwMode="auto">
          <a:xfrm>
            <a:off x="1928794" y="142852"/>
            <a:ext cx="5724525" cy="122555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r>
              <a:rPr lang="uk-UA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lgCheck">
                  <a:fgClr>
                    <a:srgbClr val="0000FF"/>
                  </a:fgClr>
                  <a:bgClr>
                    <a:srgbClr val="FF0000"/>
                  </a:bgClr>
                </a:pattFill>
                <a:latin typeface="Arial Black"/>
              </a:rPr>
              <a:t>МАТЕМАТИКОГЕОГРАФІЧНИЙ БІЙ</a:t>
            </a:r>
            <a:endParaRPr lang="uk-UA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pattFill prst="lgCheck">
                <a:fgClr>
                  <a:srgbClr val="0000FF"/>
                </a:fgClr>
                <a:bgClr>
                  <a:srgbClr val="FF0000"/>
                </a:bgClr>
              </a:pattFill>
              <a:latin typeface="Arial Black"/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5572132" y="4643446"/>
            <a:ext cx="4464670" cy="18002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3200" b="1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472" y="1500174"/>
            <a:ext cx="778674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000" b="1" dirty="0" smtClean="0"/>
              <a:t>Що таке гідросфера?</a:t>
            </a:r>
          </a:p>
          <a:p>
            <a:pPr lvl="0" algn="ctr"/>
            <a:r>
              <a:rPr lang="uk-UA" sz="2000" b="1" dirty="0" smtClean="0"/>
              <a:t>Які числа називають протилежними?</a:t>
            </a:r>
          </a:p>
          <a:p>
            <a:pPr lvl="0" algn="ctr"/>
            <a:r>
              <a:rPr lang="uk-UA" sz="2000" b="1" dirty="0" smtClean="0"/>
              <a:t>Що входить до складу гідросфери?</a:t>
            </a:r>
          </a:p>
          <a:p>
            <a:pPr lvl="0" algn="ctr"/>
            <a:r>
              <a:rPr lang="uk-UA" sz="2000" b="1" dirty="0" smtClean="0"/>
              <a:t>Що таке модуль?</a:t>
            </a:r>
          </a:p>
          <a:p>
            <a:pPr lvl="0" algn="ctr"/>
            <a:r>
              <a:rPr lang="uk-UA" sz="2000" b="1" dirty="0" smtClean="0"/>
              <a:t>Що включає води світового океану?</a:t>
            </a:r>
          </a:p>
          <a:p>
            <a:pPr lvl="0" algn="ctr"/>
            <a:r>
              <a:rPr lang="uk-UA" sz="2000" b="1" dirty="0" smtClean="0"/>
              <a:t>Для яких чисел модуль дорівнює 7?</a:t>
            </a:r>
          </a:p>
          <a:p>
            <a:pPr lvl="0" algn="ctr"/>
            <a:r>
              <a:rPr lang="uk-UA" sz="2000" b="1" dirty="0" smtClean="0"/>
              <a:t>Що таке море?</a:t>
            </a:r>
          </a:p>
          <a:p>
            <a:pPr lvl="0" algn="ctr"/>
            <a:r>
              <a:rPr lang="uk-UA" sz="2000" b="1" dirty="0" smtClean="0"/>
              <a:t>Що таке координатна площина?</a:t>
            </a:r>
          </a:p>
          <a:p>
            <a:pPr lvl="0" algn="ctr"/>
            <a:r>
              <a:rPr lang="uk-UA" sz="2000" b="1" dirty="0" smtClean="0"/>
              <a:t>Що таке острів?</a:t>
            </a:r>
          </a:p>
          <a:p>
            <a:pPr lvl="0" algn="ctr"/>
            <a:r>
              <a:rPr lang="uk-UA" sz="2000" b="1" dirty="0" smtClean="0"/>
              <a:t>Як називають осі координат?</a:t>
            </a:r>
          </a:p>
          <a:p>
            <a:pPr lvl="0" algn="ctr"/>
            <a:r>
              <a:rPr lang="uk-UA" sz="2000" b="1" dirty="0" smtClean="0"/>
              <a:t>Які бувають моря?</a:t>
            </a:r>
          </a:p>
          <a:p>
            <a:pPr algn="ctr"/>
            <a:r>
              <a:rPr lang="uk-UA" sz="2000" b="1" dirty="0" smtClean="0"/>
              <a:t>Чому дорівнює абсциса точок, які лежать на осі ординат? </a:t>
            </a:r>
          </a:p>
          <a:p>
            <a:pPr algn="ctr"/>
            <a:r>
              <a:rPr lang="uk-UA" sz="2000" b="1" dirty="0" smtClean="0"/>
              <a:t>Що таке півострів?</a:t>
            </a:r>
          </a:p>
          <a:p>
            <a:pPr algn="ctr"/>
            <a:r>
              <a:rPr lang="uk-UA" sz="2000" b="1" dirty="0" smtClean="0"/>
              <a:t>Які числа називаються від’ємними?</a:t>
            </a:r>
          </a:p>
          <a:p>
            <a:pPr algn="ctr"/>
            <a:r>
              <a:rPr lang="uk-UA" sz="2000" b="1" dirty="0" smtClean="0"/>
              <a:t>Що включає вода в атмосфері?</a:t>
            </a:r>
          </a:p>
          <a:p>
            <a:pPr algn="ctr"/>
            <a:r>
              <a:rPr lang="uk-UA" sz="2000" b="1" dirty="0" smtClean="0"/>
              <a:t> Які числа називаються цілими?</a:t>
            </a:r>
          </a:p>
          <a:p>
            <a:endParaRPr lang="uk-U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decel="100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decel="1000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900" decel="1000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900" decel="1000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900" decel="100000" fill="hold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900" decel="100000" fill="hold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900" decel="100000" fill="hold"/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900" decel="100000" fill="hold"/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214290"/>
            <a:ext cx="8429684" cy="10416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Самостійна робота з географії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6600" dirty="0" smtClean="0"/>
              <a:t>Виправити помилки в географічних об’єктах</a:t>
            </a:r>
            <a:endParaRPr lang="uk-UA" sz="6600" dirty="0"/>
          </a:p>
        </p:txBody>
      </p:sp>
      <p:pic>
        <p:nvPicPr>
          <p:cNvPr id="28674" name="Picture 2" descr="ÐÐ°ÑÑÐ¸Ð½ÐºÐ¸ Ð¿Ð¾ Ð·Ð°Ð¿ÑÐ¾ÑÑ ÐºÐ°ÑÑÐ°, Ð³Ð»Ð¾Ð±ÑÑ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571876"/>
            <a:ext cx="4228096" cy="26483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70209" y="476672"/>
            <a:ext cx="4238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Перевір себе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uk-UA" sz="2000" b="1" dirty="0" smtClean="0"/>
              <a:t>Індійський океан, Магелланова протока, </a:t>
            </a:r>
            <a:r>
              <a:rPr lang="uk-UA" sz="2000" b="1" dirty="0" err="1" smtClean="0"/>
              <a:t>Гудзонова</a:t>
            </a:r>
            <a:r>
              <a:rPr lang="uk-UA" sz="2000" b="1" dirty="0" smtClean="0"/>
              <a:t> затока</a:t>
            </a:r>
          </a:p>
          <a:p>
            <a:pPr marL="457200" indent="-457200">
              <a:buAutoNum type="arabicParenR"/>
            </a:pPr>
            <a:r>
              <a:rPr lang="uk-UA" sz="2000" b="1" dirty="0" smtClean="0"/>
              <a:t>Середземне море, Гібралтарська протока, річка Ніл</a:t>
            </a:r>
          </a:p>
          <a:p>
            <a:pPr marL="457200" indent="-457200">
              <a:buAutoNum type="arabicParenR"/>
            </a:pPr>
            <a:r>
              <a:rPr lang="uk-UA" sz="2000" b="1" dirty="0" smtClean="0"/>
              <a:t>Атлантичний океан, протока </a:t>
            </a:r>
            <a:r>
              <a:rPr lang="uk-UA" sz="2000" b="1" dirty="0" err="1" smtClean="0"/>
              <a:t>Дрейка</a:t>
            </a:r>
            <a:r>
              <a:rPr lang="uk-UA" sz="2000" b="1" dirty="0" smtClean="0"/>
              <a:t>, Середземне море</a:t>
            </a:r>
          </a:p>
          <a:p>
            <a:pPr marL="457200" indent="-457200">
              <a:buAutoNum type="arabicParenR"/>
            </a:pPr>
            <a:r>
              <a:rPr lang="uk-UA" sz="2000" b="1" dirty="0" smtClean="0"/>
              <a:t>Азовське море, острів Велика Британія, річка Амазонка</a:t>
            </a:r>
          </a:p>
          <a:p>
            <a:pPr marL="457200" indent="-457200">
              <a:buAutoNum type="arabicParenR"/>
            </a:pPr>
            <a:r>
              <a:rPr lang="uk-UA" sz="2000" b="1" dirty="0" smtClean="0"/>
              <a:t>Тихий океан, острів Гренландія, </a:t>
            </a:r>
            <a:r>
              <a:rPr lang="uk-UA" sz="2000" b="1" dirty="0" err="1" smtClean="0"/>
              <a:t>Берінгове</a:t>
            </a:r>
            <a:r>
              <a:rPr lang="uk-UA" sz="2000" b="1" dirty="0" smtClean="0"/>
              <a:t> море або протока</a:t>
            </a:r>
          </a:p>
          <a:p>
            <a:pPr marL="457200" indent="-457200">
              <a:buAutoNum type="arabicParenR"/>
            </a:pPr>
            <a:r>
              <a:rPr lang="uk-UA" sz="2000" b="1" dirty="0" smtClean="0"/>
              <a:t>Червоне море, острів Мадагаскар, Аравійський півострів або море</a:t>
            </a:r>
          </a:p>
          <a:p>
            <a:pPr marL="457200" indent="-457200">
              <a:buAutoNum type="arabicParenR"/>
            </a:pPr>
            <a:r>
              <a:rPr lang="uk-UA" sz="2000" b="1" dirty="0" smtClean="0"/>
              <a:t>Чорне море, острів Нова Гвінея, річка </a:t>
            </a:r>
            <a:r>
              <a:rPr lang="uk-UA" sz="2000" b="1" dirty="0" err="1" smtClean="0"/>
              <a:t>Місісіпі</a:t>
            </a:r>
            <a:endParaRPr lang="uk-UA" sz="2000" b="1" dirty="0" smtClean="0"/>
          </a:p>
          <a:p>
            <a:pPr marL="457200" indent="-457200">
              <a:buAutoNum type="arabicParenR"/>
            </a:pPr>
            <a:r>
              <a:rPr lang="uk-UA" sz="2000" b="1" dirty="0" smtClean="0"/>
              <a:t>Північний Льодовитий океан, Кримський півострів, річка Дунай</a:t>
            </a:r>
            <a:endParaRPr lang="uk-UA" sz="2000" b="1" dirty="0" smtClean="0"/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6543692" cy="441167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uk-UA" b="1" dirty="0"/>
              <a:t>Частина суходолу зі всіх боків оточена водою </a:t>
            </a:r>
          </a:p>
          <a:p>
            <a:pPr lvl="0"/>
            <a:r>
              <a:rPr lang="uk-UA" b="1" dirty="0"/>
              <a:t>Число, яке визначає положення точки на прямій </a:t>
            </a:r>
          </a:p>
          <a:p>
            <a:pPr lvl="0"/>
            <a:r>
              <a:rPr lang="uk-UA" b="1" dirty="0" err="1"/>
              <a:t>Найповноводніша</a:t>
            </a:r>
            <a:r>
              <a:rPr lang="uk-UA" b="1" dirty="0"/>
              <a:t> річка світу </a:t>
            </a:r>
          </a:p>
          <a:p>
            <a:pPr lvl="0"/>
            <a:r>
              <a:rPr lang="uk-UA" b="1" dirty="0"/>
              <a:t>Числа рівні за модулем, але різні за знаками </a:t>
            </a:r>
          </a:p>
          <a:p>
            <a:pPr lvl="0"/>
            <a:r>
              <a:rPr lang="uk-UA" b="1" dirty="0"/>
              <a:t>Надмірно зволожена ділянка суходолу </a:t>
            </a:r>
          </a:p>
          <a:p>
            <a:pPr lvl="0"/>
            <a:r>
              <a:rPr lang="uk-UA" b="1" dirty="0"/>
              <a:t>Частина моря чи океану, яка глибоко врізається в суходіл </a:t>
            </a:r>
          </a:p>
          <a:p>
            <a:pPr lvl="0"/>
            <a:r>
              <a:rPr lang="uk-UA" b="1" dirty="0"/>
              <a:t>Числа, які використовують для лічби предметів </a:t>
            </a:r>
          </a:p>
          <a:p>
            <a:pPr lvl="0"/>
            <a:r>
              <a:rPr lang="uk-UA" b="1" dirty="0"/>
              <a:t>Найбільший півострів світу </a:t>
            </a:r>
          </a:p>
          <a:p>
            <a:pPr lvl="0"/>
            <a:r>
              <a:rPr lang="uk-UA" b="1" dirty="0"/>
              <a:t>Вертикальна вісь в системі координат </a:t>
            </a:r>
          </a:p>
          <a:p>
            <a:pPr lvl="0"/>
            <a:r>
              <a:rPr lang="uk-UA" b="1" dirty="0"/>
              <a:t>Море, яке омиває територію України </a:t>
            </a:r>
          </a:p>
          <a:p>
            <a:pPr lvl="0"/>
            <a:r>
              <a:rPr lang="uk-UA" b="1" dirty="0"/>
              <a:t>Лінія, яка не має ні початку ні кінця </a:t>
            </a:r>
          </a:p>
          <a:p>
            <a:endParaRPr lang="uk-UA" dirty="0"/>
          </a:p>
        </p:txBody>
      </p:sp>
      <p:sp>
        <p:nvSpPr>
          <p:cNvPr id="4" name="WordArt 4" descr="Крупная клетка"/>
          <p:cNvSpPr>
            <a:spLocks noChangeArrowheads="1" noChangeShapeType="1" noTextEdit="1"/>
          </p:cNvSpPr>
          <p:nvPr/>
        </p:nvSpPr>
        <p:spPr bwMode="auto">
          <a:xfrm>
            <a:off x="1907704" y="404664"/>
            <a:ext cx="5724525" cy="122555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r>
              <a:rPr lang="uk-UA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lgCheck">
                  <a:fgClr>
                    <a:srgbClr val="0000FF"/>
                  </a:fgClr>
                  <a:bgClr>
                    <a:srgbClr val="FF0000"/>
                  </a:bgClr>
                </a:pattFill>
                <a:latin typeface="Arial Black"/>
              </a:rPr>
              <a:t>Кросворд</a:t>
            </a:r>
            <a:endParaRPr lang="uk-UA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pattFill prst="lgCheck">
                <a:fgClr>
                  <a:srgbClr val="0000FF"/>
                </a:fgClr>
                <a:bgClr>
                  <a:srgbClr val="FF0000"/>
                </a:bgClr>
              </a:pattFill>
              <a:latin typeface="Arial Black"/>
            </a:endParaRPr>
          </a:p>
        </p:txBody>
      </p:sp>
      <p:pic>
        <p:nvPicPr>
          <p:cNvPr id="5" name="Picture 2" descr="C:\Users\Васьок\Desktop\768750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357694"/>
            <a:ext cx="254254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000" dirty="0" smtClean="0">
                <a:solidFill>
                  <a:srgbClr val="C00000"/>
                </a:solidFill>
              </a:rPr>
              <a:t>Знання – це скарб</a:t>
            </a:r>
            <a:endParaRPr lang="uk-UA" sz="8000" dirty="0">
              <a:solidFill>
                <a:srgbClr val="C00000"/>
              </a:solidFill>
            </a:endParaRPr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None/>
            </a:pPr>
            <a:r>
              <a:rPr lang="uk-UA" sz="4000" b="1" i="1" dirty="0">
                <a:solidFill>
                  <a:srgbClr val="0000FF"/>
                </a:solidFill>
              </a:rPr>
              <a:t>НА БАЗАРІ ЇХ НЕ КУПИШ, </a:t>
            </a:r>
          </a:p>
          <a:p>
            <a:pPr algn="l">
              <a:buNone/>
            </a:pPr>
            <a:r>
              <a:rPr lang="uk-UA" sz="4000" b="1" i="1" dirty="0">
                <a:solidFill>
                  <a:srgbClr val="0000FF"/>
                </a:solidFill>
              </a:rPr>
              <a:t>НА ДОРОЗІ НЕ ЗНАЙДЕШ, </a:t>
            </a:r>
          </a:p>
          <a:p>
            <a:pPr algn="l">
              <a:buNone/>
            </a:pPr>
            <a:r>
              <a:rPr lang="uk-UA" sz="4000" b="1" i="1" dirty="0">
                <a:solidFill>
                  <a:srgbClr val="0000FF"/>
                </a:solidFill>
              </a:rPr>
              <a:t>ЇХ НЕ ЗВАЖИШ НА ТЕРЕЗАХ, </a:t>
            </a:r>
          </a:p>
          <a:p>
            <a:pPr algn="l">
              <a:buNone/>
            </a:pPr>
            <a:r>
              <a:rPr lang="uk-UA" sz="4000" b="1" i="1" dirty="0">
                <a:solidFill>
                  <a:srgbClr val="0000FF"/>
                </a:solidFill>
              </a:rPr>
              <a:t>І ЦІНИ НЕ ПІДБЕРЕШ.</a:t>
            </a:r>
          </a:p>
        </p:txBody>
      </p:sp>
      <p:pic>
        <p:nvPicPr>
          <p:cNvPr id="5" name="Picture 7" descr="знання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857628"/>
            <a:ext cx="201453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 descr="Крупная клетка"/>
          <p:cNvSpPr>
            <a:spLocks noChangeArrowheads="1" noChangeShapeType="1" noTextEdit="1"/>
          </p:cNvSpPr>
          <p:nvPr/>
        </p:nvSpPr>
        <p:spPr bwMode="auto">
          <a:xfrm>
            <a:off x="1907704" y="404664"/>
            <a:ext cx="5724525" cy="122555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r>
              <a:rPr lang="uk-UA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lgCheck">
                  <a:fgClr>
                    <a:srgbClr val="0000FF"/>
                  </a:fgClr>
                  <a:bgClr>
                    <a:srgbClr val="FF0000"/>
                  </a:bgClr>
                </a:pattFill>
                <a:latin typeface="Arial Black"/>
              </a:rPr>
              <a:t>Попади в ціль</a:t>
            </a:r>
            <a:endParaRPr lang="uk-UA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pattFill prst="lgCheck">
                <a:fgClr>
                  <a:srgbClr val="0000FF"/>
                </a:fgClr>
                <a:bgClr>
                  <a:srgbClr val="FF0000"/>
                </a:bgClr>
              </a:pattFill>
              <a:latin typeface="Arial Black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643050"/>
            <a:ext cx="4693897" cy="379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сьок\Desktop\Мартуся\Картинки математика\batik_c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515544" cy="3515544"/>
          </a:xfrm>
          <a:prstGeom prst="rect">
            <a:avLst/>
          </a:prstGeom>
          <a:noFill/>
        </p:spPr>
      </p:pic>
      <p:pic>
        <p:nvPicPr>
          <p:cNvPr id="1027" name="Picture 3" descr="C:\Users\Васьок\Desktop\Мартуся\Картинки математика\lvi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149080"/>
            <a:ext cx="4871442" cy="2435721"/>
          </a:xfrm>
          <a:prstGeom prst="rect">
            <a:avLst/>
          </a:prstGeom>
          <a:noFill/>
        </p:spPr>
      </p:pic>
      <p:pic>
        <p:nvPicPr>
          <p:cNvPr id="1028" name="Picture 4" descr="C:\Users\Васьок\Desktop\Мартуся\Картинки математика\sandyuk larusa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4664"/>
            <a:ext cx="3792654" cy="3422078"/>
          </a:xfrm>
          <a:prstGeom prst="rect">
            <a:avLst/>
          </a:prstGeom>
          <a:noFill/>
        </p:spPr>
      </p:pic>
      <p:pic>
        <p:nvPicPr>
          <p:cNvPr id="1029" name="Picture 5" descr="C:\Users\Васьок\Desktop\Мартуся\Картинки математика\зоряне міст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861048"/>
            <a:ext cx="4130402" cy="282956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20492414">
            <a:off x="1084552" y="2344144"/>
            <a:ext cx="65527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err="1" smtClean="0">
                <a:ln w="11430"/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Чарівні</a:t>
            </a:r>
            <a:r>
              <a:rPr lang="ru-RU" sz="8000" b="1" cap="none" spc="50" dirty="0" smtClean="0">
                <a:ln w="11430"/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МІСТА</a:t>
            </a:r>
            <a:endParaRPr lang="ru-RU" sz="8000" b="1" cap="none" spc="50" dirty="0">
              <a:ln w="11430"/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9844 -0.38196 C -0.39045 -0.37873 -0.39132 -0.37341 -0.38681 -0.36462 C -0.3816 -0.34196 -0.38889 -0.31699 -0.37865 -0.29688 C -0.37639 -0.27838 -0.37205 -0.25711 -0.36562 -0.24 C -0.36233 -0.2148 -0.35139 -0.17179 -0.34097 -0.15052 C -0.33906 -0.13433 -0.3349 -0.12578 -0.32951 -0.11121 C -0.325 -0.0867 -0.33194 -0.11653 -0.32292 -0.09826 C -0.3217 -0.09572 -0.32222 -0.09225 -0.32135 -0.08948 C -0.31927 -0.08185 -0.31684 -0.07861 -0.31319 -0.07191 C -0.31024 -0.06058 -0.30365 -0.05572 -0.2967 -0.04809 C -0.28958 -0.02913 -0.29913 -0.04902 -0.28194 -0.03491 C -0.27795 -0.03167 -0.27622 -0.02474 -0.27205 -0.02196 C -0.25972 -0.01364 -0.25122 -0.00115 -0.23767 0.00416 C -0.23663 0.00624 -0.23594 0.00902 -0.23437 0.01087 C -0.23247 0.01295 -0.22951 0.01249 -0.22795 0.01526 C -0.21493 0.0363 -0.2375 0.01387 -0.22135 0.02844 C -0.22031 0.03052 -0.21962 0.03307 -0.21806 0.03491 C -0.21667 0.0363 -0.21441 0.03561 -0.21319 0.03723 C -0.21076 0.04046 -0.21267 0.04763 -0.2099 0.05017 C -0.20747 0.05226 -0.20434 0.05179 -0.20156 0.05249 C -0.19931 0.06752 -0.20017 0.06335 -0.1901 0.06752 C -0.18906 0.0696 -0.18767 0.07168 -0.18681 0.07422 C -0.18559 0.07769 -0.18524 0.08185 -0.18368 0.08509 C -0.18142 0.08994 -0.17778 0.09341 -0.17535 0.09827 C -0.17361 0.10844 -0.17135 0.12347 -0.16562 0.1311 C -0.15052 0.15122 -0.1592 0.13526 -0.14757 0.14636 C -0.14566 0.14821 -0.14462 0.15122 -0.14271 0.15283 C -0.13854 0.15653 -0.13368 0.15838 -0.12951 0.16162 C -0.12153 0.18289 -0.10573 0.18289 -0.0901 0.18775 C -0.08247 0.19283 -0.07535 0.19977 -0.06719 0.20301 C -0.0625 0.20486 -0.05069 0.20902 -0.04583 0.21179 C -0.04253 0.21364 -0.03958 0.21734 -0.03611 0.21827 C -0.02535 0.22104 -0.01424 0.22127 -0.0033 0.22266 C -0.00104 0.22405 0.00122 0.22543 0.0033 0.22705 C 0.00503 0.22844 0.00642 0.23237 0.00816 0.23145 C 0.01042 0.23029 0.01042 0.22567 0.01146 0.22266 C 0.02431 0.22451 0.03507 0.2289 0.04757 0.23145 C 0.05833 0.23861 0.06944 0.24301 0.08038 0.24902 C 0.09583 0.25757 0.0901 0.25711 0.10486 0.26428 C 0.10694 0.2652 0.10938 0.26543 0.11146 0.26636 C 0.11979 0.27052 0.12813 0.27422 0.13611 0.27954 C 0.13837 0.28093 0.14028 0.28347 0.14271 0.28393 C 0.14965 0.28555 0.15677 0.28532 0.16389 0.28601 C 0.17569 0.28994 0.17778 0.28971 0.18854 0.29688 C 0.20903 0.31075 0.19601 0.30613 0.21146 0.31006 C 0.21302 0.30705 0.21354 0.30127 0.21632 0.30127 C 0.21858 0.30127 0.21615 0.30844 0.21806 0.31006 C 0.2217 0.3133 0.22674 0.3126 0.23108 0.31445 C 0.24479 0.32 0.25781 0.32486 0.27205 0.32763 C 0.29965 0.32 0.33299 0.32231 0.36059 0.32093 C 0.36892 0.31538 0.3691 0.30983 0.37708 0.31653 C 0.38924 0.3059 0.39583 0.30474 0.4066 0.29041 C 0.40712 0.2874 0.4066 0.28393 0.40816 0.28162 C 0.41076 0.27769 0.41476 0.27584 0.41806 0.27307 C 0.42517 0.26705 0.4276 0.25734 0.43438 0.2511 C 0.44063 0.23746 0.44444 0.22682 0.45243 0.21619 C 0.45399 0.20416 0.45573 0.19769 0.46059 0.18775 C 0.46319 0.17272 0.46701 0.16301 0.46892 0.14844 C 0.47257 0.08786 0.4724 0.07098 0.47049 -0.01087 C 0.47014 -0.02404 0.46406 -0.04555 0.45729 -0.05457 C 0.45451 -0.05826 0.45035 -0.05965 0.44757 -0.06335 C 0.44132 -0.07144 0.43872 -0.07792 0.43108 -0.083 C 0.42465 -0.09641 0.43229 -0.083 0.42135 -0.09387 C 0.40885 -0.10636 0.41892 -0.10798 0.3967 -0.12 C 0.39392 -0.12139 0.39097 -0.12231 0.38854 -0.12439 C 0.38281 -0.12902 0.3776 -0.13457 0.37205 -0.13965 C 0.36649 -0.14474 0.35885 -0.14312 0.35243 -0.14613 C 0.35087 -0.14682 0.34913 -0.14728 0.34757 -0.14844 C 0.34583 -0.14959 0.34462 -0.15191 0.34271 -0.15283 C 0.3408 -0.15376 0.32326 -0.15722 0.32292 -0.15722 C 0.28229 -0.163 0.28333 -0.16277 0.25243 -0.16578 C 0.2375 -0.17318 0.24444 -0.17063 0.21319 -0.1637 C 0.20955 -0.163 0.20677 -0.15861 0.2033 -0.15722 C 0.19688 -0.15491 0.18976 -0.15445 0.18368 -0.15052 C 0.17014 -0.1415 0.18073 -0.14589 0.16892 -0.14196 C 0.15382 -0.13202 0.17222 -0.14312 0.15243 -0.13526 C 0.14635 -0.13272 0.1408 -0.1274 0.13438 -0.12647 C 0.11632 -0.12393 0.12448 -0.12555 0.1099 -0.12231 C 0.10052 -0.11607 0.09028 -0.11584 0.08038 -0.11121 C 0.07465 -0.10566 0.06979 -0.09896 0.06389 -0.09387 C 0.05833 -0.08139 0.05191 -0.07121 0.04271 -0.06335 C 0.03819 -0.0541 0.0316 -0.0467 0.02795 -0.03699 C 0.02361 -0.02543 0.0191 -0.01364 0.01476 -0.00208 C 0.00903 0.01318 0.00972 0.03376 0.0066 0.05017 C 0.00365 0.06543 -0.00295 0.07977 -0.00816 0.09387 C -0.01198 0.10405 -0.01319 0.11491 -0.01806 0.12439 C -0.02448 0.15214 -0.01701 0.17526 -0.00816 0.19885 C -0.00503 0.20717 -0.00885 0.20624 -0.00156 0.21411 C 0.00295 0.21919 0.00851 0.2222 0.01319 0.22705 C 0.0283 0.24254 0.04097 0.2622 0.06059 0.26636 C 0.07882 0.277 0.09149 0.28763 0.11146 0.29041 C 0.12951 0.28902 0.14757 0.28786 0.16563 0.28601 C 0.18299 0.28439 0.19861 0.27307 0.2099 0.25549 C 0.21458 0.24833 0.21701 0.23908 0.22135 0.23145 C 0.22431 0.21919 0.2217 0.21827 0.23108 0.21179 C 0.2316 0.2074 0.23177 0.20301 0.23281 0.19885 C 0.23351 0.1963 0.23542 0.19468 0.23611 0.19214 C 0.23715 0.18867 0.23646 0.18474 0.23767 0.18127 C 0.23924 0.17642 0.24427 0.16809 0.24427 0.16809 C 0.2474 0.15561 0.25035 0.13989 0.25573 0.12879 C 0.25851 0.10243 0.26406 0.07653 0.26719 0.05017 C 0.26615 0.03353 0.2658 0.02359 0.26233 0.00879 C 0.26215 0.00694 0.25868 -0.02543 0.25729 -0.02844 C 0.25503 -0.03329 0.24948 -0.03376 0.24583 -0.03699 C 0.24236 -0.05665 0.24792 -0.03722 0.23767 -0.04809 C 0.23628 -0.04948 0.23733 -0.05295 0.23611 -0.05457 C 0.2349 -0.05618 0.23281 -0.05595 0.23108 -0.05665 C 0.23056 -0.05896 0.23073 -0.06173 0.22951 -0.06335 C 0.22639 -0.06751 0.21181 -0.07029 0.2066 -0.07191 C 0.20017 -0.07746 0.19392 -0.07769 0.18681 -0.08069 C 0.17951 -0.08393 0.17292 -0.08855 0.16563 -0.09156 C 0.15764 -0.10774 0.14601 -0.09757 0.13438 -0.09387 C 0.13281 -0.09248 0.13125 -0.09063 0.12951 -0.08948 C 0.12795 -0.08832 0.12604 -0.08832 0.12465 -0.08717 C 0.11302 -0.07676 0.12587 -0.08324 0.11476 -0.07861 C 0.10642 -0.07121 0.09792 -0.05942 0.08854 -0.05457 C 0.07986 -0.05017 0.06962 -0.04878 0.06059 -0.04578 C 0.04757 -0.04139 0.03628 -0.03306 0.02292 -0.03052 C 0.01545 -0.02728 0.00955 -0.01503 0.00486 -0.00647 C 0.00104 0.00046 0.00365 2.94798E-6 -1.38889E-6 2.94798E-6 " pathEditMode="relative" ptsTypes="ffffffffffffffffff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Васьок\Desktop\Мартуся\Картинки математика\sandyuk larusa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1928802"/>
            <a:ext cx="7143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Місто</a:t>
            </a:r>
            <a:r>
              <a:rPr lang="ru-RU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«</a:t>
            </a:r>
            <a:r>
              <a:rPr lang="ru-RU" sz="8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Мислителів</a:t>
            </a:r>
            <a:r>
              <a:rPr lang="ru-RU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»</a:t>
            </a:r>
            <a:endParaRPr lang="uk-UA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52149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МУДРІСТЬ - дочка досвіду</a:t>
            </a:r>
          </a:p>
          <a:p>
            <a:pPr algn="r">
              <a:defRPr/>
            </a:pPr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Народна мудрість</a:t>
            </a:r>
            <a:endParaRPr lang="uk-UA" b="1" i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47664" y="980728"/>
          <a:ext cx="60960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i="1" dirty="0" smtClean="0">
                          <a:solidFill>
                            <a:srgbClr val="FF0000"/>
                          </a:solidFill>
                        </a:rPr>
                        <a:t>І команда</a:t>
                      </a:r>
                    </a:p>
                    <a:p>
                      <a:pPr algn="ctr"/>
                      <a:r>
                        <a:rPr lang="uk-UA" sz="2400" i="1" dirty="0" smtClean="0">
                          <a:solidFill>
                            <a:srgbClr val="FF0000"/>
                          </a:solidFill>
                        </a:rPr>
                        <a:t>(дівчата)</a:t>
                      </a:r>
                      <a:endParaRPr lang="uk-UA" sz="2400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dirty="0" smtClean="0">
                          <a:solidFill>
                            <a:srgbClr val="FF0000"/>
                          </a:solidFill>
                        </a:rPr>
                        <a:t>ІІ команда</a:t>
                      </a:r>
                    </a:p>
                    <a:p>
                      <a:pPr algn="ctr"/>
                      <a:r>
                        <a:rPr lang="uk-UA" sz="2400" i="1" dirty="0" smtClean="0">
                          <a:solidFill>
                            <a:srgbClr val="FF0000"/>
                          </a:solidFill>
                        </a:rPr>
                        <a:t>(хлопці)</a:t>
                      </a:r>
                      <a:endParaRPr lang="uk-UA" sz="2400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 smtClean="0"/>
                        <a:t>1. Обчислити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uk-UA" sz="2400" b="1" dirty="0" smtClean="0"/>
                        <a:t>|36| + |-54|</a:t>
                      </a:r>
                      <a:endParaRPr lang="uk-U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|-82|-|-42|</a:t>
                      </a:r>
                      <a:endParaRPr lang="uk-UA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2. Записати чотири цілих числа менші від числа</a:t>
                      </a:r>
                      <a:endParaRPr lang="uk-U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-6,8</a:t>
                      </a:r>
                      <a:endParaRPr lang="uk-U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3,5</a:t>
                      </a:r>
                      <a:endParaRPr lang="uk-U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3. Записати чотири  цілих числа більші від числа</a:t>
                      </a:r>
                      <a:endParaRPr lang="uk-U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2,3</a:t>
                      </a:r>
                      <a:endParaRPr lang="uk-U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-7,8</a:t>
                      </a:r>
                      <a:endParaRPr lang="uk-U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4. Розв’язати рівняння</a:t>
                      </a:r>
                      <a:endParaRPr lang="uk-U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2|х| - 4=6</a:t>
                      </a:r>
                      <a:endParaRPr lang="uk-U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3|х| + 1=10</a:t>
                      </a:r>
                      <a:endParaRPr lang="uk-U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 descr="Крупная клетка"/>
          <p:cNvSpPr>
            <a:spLocks noChangeArrowheads="1" noChangeShapeType="1" noTextEdit="1"/>
          </p:cNvSpPr>
          <p:nvPr/>
        </p:nvSpPr>
        <p:spPr bwMode="auto">
          <a:xfrm>
            <a:off x="1907704" y="404664"/>
            <a:ext cx="5724525" cy="122555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r>
              <a:rPr lang="uk-UA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lgCheck">
                  <a:fgClr>
                    <a:srgbClr val="0000FF"/>
                  </a:fgClr>
                  <a:bgClr>
                    <a:srgbClr val="FF0000"/>
                  </a:bgClr>
                </a:pattFill>
                <a:latin typeface="Arial Black"/>
              </a:rPr>
              <a:t>Географічний диктант</a:t>
            </a:r>
            <a:endParaRPr lang="uk-UA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pattFill prst="lgCheck">
                <a:fgClr>
                  <a:srgbClr val="0000FF"/>
                </a:fgClr>
                <a:bgClr>
                  <a:srgbClr val="FF0000"/>
                </a:bgClr>
              </a:pattFill>
              <a:latin typeface="Arial Black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158" y="1785926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b="1" dirty="0" smtClean="0"/>
              <a:t>1. Ф. Магеллан</a:t>
            </a:r>
          </a:p>
          <a:p>
            <a:pPr>
              <a:buNone/>
            </a:pPr>
            <a:r>
              <a:rPr lang="uk-UA" b="1" dirty="0" smtClean="0"/>
              <a:t>2. рідкому, твердому, газоподібному</a:t>
            </a:r>
          </a:p>
          <a:p>
            <a:pPr>
              <a:buNone/>
            </a:pPr>
            <a:r>
              <a:rPr lang="uk-UA" b="1" dirty="0" smtClean="0"/>
              <a:t>3. вітер, землетрус</a:t>
            </a:r>
          </a:p>
          <a:p>
            <a:pPr>
              <a:buNone/>
            </a:pPr>
            <a:r>
              <a:rPr lang="uk-UA" b="1" dirty="0" smtClean="0"/>
              <a:t>4. рельєф, клімат</a:t>
            </a:r>
          </a:p>
          <a:p>
            <a:pPr>
              <a:buNone/>
            </a:pPr>
            <a:r>
              <a:rPr lang="uk-UA" b="1" dirty="0" smtClean="0"/>
              <a:t>5. заплава</a:t>
            </a:r>
          </a:p>
          <a:p>
            <a:pPr>
              <a:buNone/>
            </a:pPr>
            <a:r>
              <a:rPr lang="uk-UA" b="1" dirty="0" smtClean="0"/>
              <a:t>6.забруднення</a:t>
            </a:r>
          </a:p>
          <a:p>
            <a:pPr>
              <a:buNone/>
            </a:pPr>
            <a:r>
              <a:rPr lang="uk-UA" b="1" dirty="0" smtClean="0"/>
              <a:t>7. Чорне, Азовське</a:t>
            </a:r>
          </a:p>
          <a:p>
            <a:pPr>
              <a:buNone/>
            </a:pPr>
            <a:r>
              <a:rPr lang="uk-UA" b="1" dirty="0" smtClean="0"/>
              <a:t>8. рівнинні, гірські </a:t>
            </a:r>
            <a:endParaRPr lang="uk-UA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188640"/>
            <a:ext cx="4399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З історії КООРДИНАТ 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332656"/>
            <a:ext cx="4399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З історії КООРДИНАТ 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1266</Words>
  <Application>Microsoft Office PowerPoint</Application>
  <PresentationFormat>Экран (4:3)</PresentationFormat>
  <Paragraphs>191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Застосування  системи координат</vt:lpstr>
      <vt:lpstr>Слайд 12</vt:lpstr>
      <vt:lpstr>Усі міста і села Вершини гір, озера і річки Повинні теж адресу мати, Щоб легко їх на карті відшукати.</vt:lpstr>
      <vt:lpstr>Географічна широта – </vt:lpstr>
      <vt:lpstr>У яких морях знаходяться кораблі, якщо їх координати?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Знання – це скарб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23</cp:revision>
  <dcterms:created xsi:type="dcterms:W3CDTF">2019-02-22T20:28:02Z</dcterms:created>
  <dcterms:modified xsi:type="dcterms:W3CDTF">2019-03-05T20:44:26Z</dcterms:modified>
</cp:coreProperties>
</file>