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70" r:id="rId4"/>
    <p:sldId id="258" r:id="rId5"/>
    <p:sldId id="284" r:id="rId6"/>
    <p:sldId id="288" r:id="rId7"/>
    <p:sldId id="289" r:id="rId8"/>
    <p:sldId id="293" r:id="rId9"/>
    <p:sldId id="296" r:id="rId10"/>
    <p:sldId id="294" r:id="rId11"/>
    <p:sldId id="295" r:id="rId12"/>
    <p:sldId id="292" r:id="rId13"/>
    <p:sldId id="290" r:id="rId14"/>
    <p:sldId id="291" r:id="rId15"/>
    <p:sldId id="297" r:id="rId16"/>
    <p:sldId id="298" r:id="rId17"/>
    <p:sldId id="299" r:id="rId18"/>
    <p:sldId id="307" r:id="rId19"/>
    <p:sldId id="308" r:id="rId20"/>
    <p:sldId id="309" r:id="rId21"/>
    <p:sldId id="266" r:id="rId22"/>
    <p:sldId id="315" r:id="rId23"/>
    <p:sldId id="316" r:id="rId24"/>
    <p:sldId id="310" r:id="rId25"/>
    <p:sldId id="311" r:id="rId26"/>
    <p:sldId id="312" r:id="rId27"/>
    <p:sldId id="313" r:id="rId28"/>
    <p:sldId id="314" r:id="rId29"/>
    <p:sldId id="303" r:id="rId30"/>
    <p:sldId id="304" r:id="rId31"/>
    <p:sldId id="305" r:id="rId32"/>
    <p:sldId id="306" r:id="rId33"/>
    <p:sldId id="278" r:id="rId34"/>
    <p:sldId id="267" r:id="rId35"/>
    <p:sldId id="268" r:id="rId36"/>
    <p:sldId id="317" r:id="rId37"/>
    <p:sldId id="26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126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0DD2-EEFA-42C8-ACFA-DB3413B1738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AC7-7ED1-4855-9F69-0FF51E15B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00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175" y="0"/>
          <a:ext cx="9140825" cy="4927600"/>
        </p:xfrm>
        <a:graphic>
          <a:graphicData uri="http://schemas.openxmlformats.org/presentationml/2006/ole">
            <p:oleObj spid="_x0000_s2055" name="Image" r:id="rId3" imgW="7034921" imgH="3530159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867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A731-B011-4731-BB4E-5148E8E0C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6B28-314B-4AB0-BB5A-C6768540E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382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E8CB2AF-C0BF-480E-B5E3-82820F147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A8572D-E7F7-492F-B6BC-A145F0A45C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81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2F28-B598-4210-A964-991299FE0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F8E4-69BF-44B1-A427-F65E53633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10675-3D17-4E63-B32A-F11CD6F1A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0762-1E44-4F47-B8C5-5D0892556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80544-4536-4904-90CF-763ECAED6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9F88-8A18-4169-AEB2-06CBCB545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24AAE-B431-44AD-81D9-D67B965E8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01A7A-EE0C-4F5A-8B9B-ECEF26B895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3306-D174-4006-9708-D5E669501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238125"/>
          <a:ext cx="9144000" cy="736600"/>
        </p:xfrm>
        <a:graphic>
          <a:graphicData uri="http://schemas.openxmlformats.org/presentationml/2006/ole">
            <p:oleObj spid="_x0000_s1032" name="Image" r:id="rId17" imgW="6844444" imgH="736248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979E683F-0D16-488D-9DFC-28BE2A0542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ver.omsk.su/omsk/Edu/Math/ffibonachi.jpg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gi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6048375" cy="2967050"/>
          </a:xfrm>
        </p:spPr>
        <p:txBody>
          <a:bodyPr/>
          <a:lstStyle/>
          <a:p>
            <a:r>
              <a:rPr lang="uk-UA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Розв'язування квадратних рівнянь</a:t>
            </a:r>
            <a:endParaRPr lang="ru-RU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857892"/>
            <a:ext cx="1500198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Відмінності </a:t>
            </a:r>
            <a:endParaRPr lang="ru-RU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362200"/>
            <a:ext cx="2819400" cy="3724275"/>
          </a:xfrm>
          <a:ln w="76200"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smtClean="0">
                <a:latin typeface="Times New Roman" pitchFamily="18" charset="0"/>
              </a:rPr>
              <a:t>Квадратний тричлен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b="1" smtClean="0">
                <a:latin typeface="Times New Roman" pitchFamily="18" charset="0"/>
              </a:rPr>
              <a:t>Многочлен</a:t>
            </a:r>
            <a:r>
              <a:rPr lang="uk-UA" sz="32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3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3200" smtClean="0"/>
          </a:p>
          <a:p>
            <a:pPr eaLnBrk="1" hangingPunct="1">
              <a:lnSpc>
                <a:spcPct val="90000"/>
              </a:lnSpc>
            </a:pPr>
            <a:r>
              <a:rPr lang="uk-UA" sz="3200" i="1" smtClean="0">
                <a:latin typeface="Times New Roman" pitchFamily="18" charset="0"/>
              </a:rPr>
              <a:t>х – </a:t>
            </a:r>
            <a:r>
              <a:rPr lang="uk-UA" sz="3200" b="1" smtClean="0">
                <a:latin typeface="Times New Roman" pitchFamily="18" charset="0"/>
              </a:rPr>
              <a:t>змінна</a:t>
            </a:r>
          </a:p>
          <a:p>
            <a:pPr eaLnBrk="1" hangingPunct="1">
              <a:lnSpc>
                <a:spcPct val="90000"/>
              </a:lnSpc>
            </a:pP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362200"/>
            <a:ext cx="2971800" cy="3724275"/>
          </a:xfrm>
          <a:ln w="76200"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smtClean="0"/>
              <a:t>Квадратне         рівняння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b="1" smtClean="0"/>
              <a:t>Рівняння</a:t>
            </a:r>
          </a:p>
          <a:p>
            <a:pPr eaLnBrk="1" hangingPunct="1">
              <a:lnSpc>
                <a:spcPct val="90000"/>
              </a:lnSpc>
            </a:pPr>
            <a:endParaRPr lang="uk-UA" sz="32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b="1" smtClean="0"/>
          </a:p>
          <a:p>
            <a:pPr eaLnBrk="1" hangingPunct="1">
              <a:lnSpc>
                <a:spcPct val="90000"/>
              </a:lnSpc>
            </a:pPr>
            <a:r>
              <a:rPr lang="uk-UA" sz="3200" i="1" smtClean="0">
                <a:latin typeface="Times New Roman" pitchFamily="18" charset="0"/>
              </a:rPr>
              <a:t>х</a:t>
            </a:r>
            <a:r>
              <a:rPr lang="uk-UA" sz="3200" smtClean="0">
                <a:latin typeface="Times New Roman" pitchFamily="18" charset="0"/>
              </a:rPr>
              <a:t> – </a:t>
            </a:r>
            <a:r>
              <a:rPr lang="uk-UA" sz="3200" b="1" smtClean="0">
                <a:latin typeface="Times New Roman" pitchFamily="18" charset="0"/>
              </a:rPr>
              <a:t>невідоме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</a:rPr>
              <a:t> </a:t>
            </a:r>
            <a:r>
              <a:rPr lang="uk-UA" sz="2400" smtClean="0"/>
              <a:t> </a:t>
            </a:r>
            <a:endParaRPr lang="ru-RU" sz="24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Спільні поняття 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57950" y="1285860"/>
            <a:ext cx="2328850" cy="518161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4422"/>
            <a:ext cx="5114932" cy="5253053"/>
          </a:xfrm>
        </p:spPr>
        <p:txBody>
          <a:bodyPr/>
          <a:lstStyle/>
          <a:p>
            <a:pPr eaLnBrk="1" hangingPunct="1"/>
            <a:r>
              <a:rPr lang="uk-UA" b="1" i="1" dirty="0" smtClean="0">
                <a:latin typeface="Times New Roman" pitchFamily="18" charset="0"/>
              </a:rPr>
              <a:t>а, в, с – </a:t>
            </a:r>
            <a:r>
              <a:rPr lang="uk-UA" b="1" dirty="0" smtClean="0">
                <a:latin typeface="Times New Roman" pitchFamily="18" charset="0"/>
              </a:rPr>
              <a:t>параметри, </a:t>
            </a:r>
            <a:r>
              <a:rPr lang="uk-UA" b="1" i="1" dirty="0" smtClean="0">
                <a:latin typeface="Times New Roman" pitchFamily="18" charset="0"/>
              </a:rPr>
              <a:t> а </a:t>
            </a:r>
            <a:r>
              <a:rPr lang="en-US" b="1" i="1" dirty="0" smtClean="0">
                <a:latin typeface="Times New Roman" pitchFamily="18" charset="0"/>
              </a:rPr>
              <a:t>#</a:t>
            </a:r>
            <a:r>
              <a:rPr lang="uk-UA" b="1" i="1" dirty="0" smtClean="0">
                <a:latin typeface="Times New Roman" pitchFamily="18" charset="0"/>
              </a:rPr>
              <a:t> 0</a:t>
            </a:r>
            <a:endParaRPr lang="uk-UA" b="1" dirty="0" smtClean="0">
              <a:latin typeface="Times New Roman" pitchFamily="18" charset="0"/>
            </a:endParaRPr>
          </a:p>
          <a:p>
            <a:pPr eaLnBrk="1" hangingPunct="1"/>
            <a:r>
              <a:rPr lang="uk-UA" b="1" i="1" dirty="0" smtClean="0">
                <a:latin typeface="Times New Roman" pitchFamily="18" charset="0"/>
              </a:rPr>
              <a:t>Д – </a:t>
            </a:r>
            <a:r>
              <a:rPr lang="uk-UA" b="1" dirty="0" smtClean="0">
                <a:latin typeface="Times New Roman" pitchFamily="18" charset="0"/>
              </a:rPr>
              <a:t>дискримінант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b="1" dirty="0" smtClean="0">
                <a:latin typeface="Times New Roman" pitchFamily="18" charset="0"/>
              </a:rPr>
              <a:t>    </a:t>
            </a:r>
            <a:r>
              <a:rPr lang="uk-UA" sz="3600" b="1" i="1" dirty="0" smtClean="0">
                <a:latin typeface="Times New Roman" pitchFamily="18" charset="0"/>
              </a:rPr>
              <a:t>Д=</a:t>
            </a:r>
            <a:r>
              <a:rPr lang="uk-UA" sz="3600" b="1" dirty="0" smtClean="0">
                <a:latin typeface="Times New Roman" pitchFamily="18" charset="0"/>
              </a:rPr>
              <a:t> </a:t>
            </a:r>
            <a:r>
              <a:rPr lang="uk-UA" sz="3600" b="1" i="1" dirty="0" smtClean="0">
                <a:latin typeface="Times New Roman" pitchFamily="18" charset="0"/>
              </a:rPr>
              <a:t>в</a:t>
            </a:r>
            <a:r>
              <a:rPr lang="uk-UA" sz="3600" b="1" i="1" baseline="30000" dirty="0" smtClean="0">
                <a:latin typeface="Times New Roman" pitchFamily="18" charset="0"/>
              </a:rPr>
              <a:t>2</a:t>
            </a:r>
            <a:r>
              <a:rPr lang="uk-UA" sz="3600" b="1" i="1" dirty="0" smtClean="0">
                <a:latin typeface="Times New Roman" pitchFamily="18" charset="0"/>
              </a:rPr>
              <a:t>- 4 ас.</a:t>
            </a:r>
          </a:p>
          <a:p>
            <a:pPr eaLnBrk="1" hangingPunct="1"/>
            <a:r>
              <a:rPr lang="uk-UA" b="1" i="1" dirty="0" smtClean="0">
                <a:latin typeface="Times New Roman" pitchFamily="18" charset="0"/>
              </a:rPr>
              <a:t>х</a:t>
            </a:r>
            <a:r>
              <a:rPr lang="uk-UA" b="1" i="1" baseline="-25000" dirty="0" smtClean="0">
                <a:latin typeface="Times New Roman" pitchFamily="18" charset="0"/>
              </a:rPr>
              <a:t>1</a:t>
            </a:r>
            <a:r>
              <a:rPr lang="uk-UA" b="1" i="1" dirty="0" smtClean="0">
                <a:latin typeface="Times New Roman" pitchFamily="18" charset="0"/>
              </a:rPr>
              <a:t>, х</a:t>
            </a:r>
            <a:r>
              <a:rPr lang="uk-UA" b="1" i="1" baseline="-25000" dirty="0" smtClean="0">
                <a:latin typeface="Times New Roman" pitchFamily="18" charset="0"/>
              </a:rPr>
              <a:t>2</a:t>
            </a:r>
            <a:r>
              <a:rPr lang="uk-UA" b="1" i="1" dirty="0" smtClean="0">
                <a:latin typeface="Times New Roman" pitchFamily="18" charset="0"/>
              </a:rPr>
              <a:t> – корені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b="1" i="1" dirty="0" smtClean="0">
                <a:latin typeface="Times New Roman" pitchFamily="18" charset="0"/>
              </a:rPr>
              <a:t>                                    </a:t>
            </a:r>
            <a:endParaRPr lang="ru-RU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i="1" dirty="0" smtClean="0">
                <a:solidFill>
                  <a:schemeClr val="bg1"/>
                </a:solidFill>
                <a:latin typeface="Georgia" pitchFamily="18" charset="0"/>
              </a:rPr>
              <a:t>СТАНЦІЯ «РОЗМИНКА»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8" cy="1000108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4282" y="1071546"/>
            <a:ext cx="9038238" cy="107157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uk-UA" sz="5400" dirty="0">
                <a:solidFill>
                  <a:srgbClr val="FF0000"/>
                </a:solidFill>
              </a:rPr>
              <a:t>Які </a:t>
            </a:r>
            <a:r>
              <a:rPr lang="ru-RU" sz="5400" dirty="0">
                <a:solidFill>
                  <a:srgbClr val="FF0000"/>
                </a:solidFill>
              </a:rPr>
              <a:t>слова зашифрован</a:t>
            </a:r>
            <a:r>
              <a:rPr lang="uk-UA" sz="5400" dirty="0">
                <a:solidFill>
                  <a:srgbClr val="FF0000"/>
                </a:solidFill>
              </a:rPr>
              <a:t>і</a:t>
            </a:r>
            <a:r>
              <a:rPr lang="en-US" sz="5400" dirty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32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8" name="Picture 65" descr="Рисунок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313"/>
            <a:ext cx="30241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348880"/>
            <a:ext cx="7452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6000" b="1" dirty="0" err="1" smtClean="0">
                <a:solidFill>
                  <a:schemeClr val="accent4">
                    <a:lumMod val="75000"/>
                  </a:schemeClr>
                </a:solidFill>
              </a:rPr>
              <a:t>Ти</a:t>
            </a:r>
            <a:r>
              <a:rPr lang="uk-UA" sz="6000" b="1" dirty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6000" b="1" dirty="0" err="1">
                <a:solidFill>
                  <a:schemeClr val="accent4">
                    <a:lumMod val="75000"/>
                  </a:schemeClr>
                </a:solidFill>
              </a:rPr>
              <a:t>мдкисрнн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Ф</a:t>
            </a:r>
            <a:r>
              <a:rPr lang="uk-UA" sz="6000" b="1" dirty="0">
                <a:solidFill>
                  <a:schemeClr val="accent4">
                    <a:lumMod val="75000"/>
                  </a:schemeClr>
                </a:solidFill>
              </a:rPr>
              <a:t>є</a:t>
            </a:r>
            <a:r>
              <a:rPr lang="ru-RU" sz="6000" b="1" dirty="0" err="1">
                <a:solidFill>
                  <a:schemeClr val="accent4">
                    <a:lumMod val="75000"/>
                  </a:schemeClr>
                </a:solidFill>
              </a:rPr>
              <a:t>коц</a:t>
            </a:r>
            <a:r>
              <a:rPr lang="uk-UA" sz="6000" b="1" dirty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6000" b="1" dirty="0" err="1" smtClean="0">
                <a:solidFill>
                  <a:schemeClr val="accent4">
                    <a:lumMod val="75000"/>
                  </a:schemeClr>
                </a:solidFill>
              </a:rPr>
              <a:t>неті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6000" b="1" dirty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6000" b="1" dirty="0" err="1">
                <a:solidFill>
                  <a:schemeClr val="accent4">
                    <a:lumMod val="75000"/>
                  </a:schemeClr>
                </a:solidFill>
              </a:rPr>
              <a:t>рокнь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7175" y="1844675"/>
            <a:ext cx="3529013" cy="4038600"/>
          </a:xfrm>
        </p:spPr>
        <p:txBody>
          <a:bodyPr/>
          <a:lstStyle/>
          <a:p>
            <a:pPr eaLnBrk="1" hangingPunct="1"/>
            <a:r>
              <a:rPr lang="ru-RU" dirty="0" smtClean="0"/>
              <a:t>3х</a:t>
            </a:r>
            <a:r>
              <a:rPr lang="ru-RU" baseline="30000" dirty="0" smtClean="0"/>
              <a:t>2</a:t>
            </a:r>
            <a:r>
              <a:rPr lang="ru-RU" dirty="0" smtClean="0"/>
              <a:t>-2х+5=0</a:t>
            </a:r>
          </a:p>
          <a:p>
            <a:pPr eaLnBrk="1" hangingPunct="1"/>
            <a:r>
              <a:rPr lang="ru-RU" dirty="0" smtClean="0"/>
              <a:t>5х-3х</a:t>
            </a:r>
            <a:r>
              <a:rPr lang="ru-RU" baseline="30000" dirty="0" smtClean="0"/>
              <a:t>3</a:t>
            </a:r>
            <a:r>
              <a:rPr lang="ru-RU" dirty="0" smtClean="0"/>
              <a:t>–х</a:t>
            </a:r>
            <a:r>
              <a:rPr lang="ru-RU" baseline="30000" dirty="0" smtClean="0"/>
              <a:t>2 </a:t>
            </a:r>
            <a:r>
              <a:rPr lang="ru-RU" dirty="0" smtClean="0"/>
              <a:t>=0</a:t>
            </a:r>
          </a:p>
          <a:p>
            <a:pPr eaLnBrk="1" hangingPunct="1"/>
            <a:r>
              <a:rPr lang="ru-RU" dirty="0" smtClean="0"/>
              <a:t>2х-5х</a:t>
            </a:r>
            <a:r>
              <a:rPr lang="ru-RU" baseline="30000" dirty="0" smtClean="0"/>
              <a:t>2</a:t>
            </a:r>
            <a:r>
              <a:rPr lang="ru-RU" dirty="0" smtClean="0"/>
              <a:t>-1=0</a:t>
            </a:r>
          </a:p>
          <a:p>
            <a:pPr eaLnBrk="1" hangingPunct="1"/>
            <a:r>
              <a:rPr lang="ru-RU" dirty="0" err="1" smtClean="0"/>
              <a:t>х</a:t>
            </a:r>
            <a:r>
              <a:rPr lang="ru-RU" dirty="0" smtClean="0"/>
              <a:t>(х-1)=0</a:t>
            </a:r>
          </a:p>
          <a:p>
            <a:pPr eaLnBrk="1" hangingPunct="1"/>
            <a:r>
              <a:rPr lang="ru-RU" dirty="0" smtClean="0"/>
              <a:t>2х-3=0</a:t>
            </a:r>
          </a:p>
          <a:p>
            <a:pPr eaLnBrk="1" hangingPunct="1"/>
            <a:r>
              <a:rPr lang="ru-RU" dirty="0" smtClean="0"/>
              <a:t>(х-3)</a:t>
            </a:r>
            <a:r>
              <a:rPr lang="ru-RU" baseline="30000" dirty="0" smtClean="0"/>
              <a:t>2</a:t>
            </a:r>
            <a:r>
              <a:rPr lang="ru-RU" dirty="0" smtClean="0"/>
              <a:t>+2=0</a:t>
            </a:r>
          </a:p>
        </p:txBody>
      </p:sp>
      <p:sp>
        <p:nvSpPr>
          <p:cNvPr id="16387" name="WordArt 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3534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Знайди квадратні рівняння</a:t>
            </a:r>
          </a:p>
        </p:txBody>
      </p:sp>
      <p:pic>
        <p:nvPicPr>
          <p:cNvPr id="16388" name="Picture 4" descr="j0078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05038"/>
            <a:ext cx="17383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786182" y="1928802"/>
            <a:ext cx="360363" cy="2889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714744" y="3000372"/>
            <a:ext cx="360362" cy="2889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714744" y="3500438"/>
            <a:ext cx="360362" cy="2889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786182" y="4572008"/>
            <a:ext cx="360362" cy="2889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2"/>
          <p:cNvSpPr>
            <a:spLocks/>
          </p:cNvSpPr>
          <p:nvPr/>
        </p:nvSpPr>
        <p:spPr bwMode="auto">
          <a:xfrm rot="778404">
            <a:off x="539750" y="2752725"/>
            <a:ext cx="7924800" cy="4105275"/>
          </a:xfrm>
          <a:custGeom>
            <a:avLst/>
            <a:gdLst>
              <a:gd name="T0" fmla="*/ 0 w 5095"/>
              <a:gd name="T1" fmla="*/ 1829 h 2464"/>
              <a:gd name="T2" fmla="*/ 4808 w 5095"/>
              <a:gd name="T3" fmla="*/ 106 h 2464"/>
              <a:gd name="T4" fmla="*/ 1724 w 5095"/>
              <a:gd name="T5" fmla="*/ 2464 h 2464"/>
              <a:gd name="T6" fmla="*/ 0 60000 65536"/>
              <a:gd name="T7" fmla="*/ 0 60000 65536"/>
              <a:gd name="T8" fmla="*/ 0 60000 65536"/>
              <a:gd name="T9" fmla="*/ 0 w 5095"/>
              <a:gd name="T10" fmla="*/ 0 h 2464"/>
              <a:gd name="T11" fmla="*/ 5095 w 5095"/>
              <a:gd name="T12" fmla="*/ 2464 h 2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5" h="2464">
                <a:moveTo>
                  <a:pt x="0" y="1829"/>
                </a:moveTo>
                <a:cubicBezTo>
                  <a:pt x="2260" y="914"/>
                  <a:pt x="4521" y="0"/>
                  <a:pt x="4808" y="106"/>
                </a:cubicBezTo>
                <a:cubicBezTo>
                  <a:pt x="5095" y="212"/>
                  <a:pt x="3409" y="1338"/>
                  <a:pt x="1724" y="2464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18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4819" name="Формула" r:id="rId4" imgW="114151" imgH="215619" progId="Equation.3">
              <p:embed/>
            </p:oleObj>
          </a:graphicData>
        </a:graphic>
      </p:graphicFrame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4105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а) 6х</a:t>
            </a:r>
            <a:r>
              <a:rPr lang="ru-RU" sz="2400" b="1" i="1" baseline="30000" dirty="0">
                <a:solidFill>
                  <a:srgbClr val="0000CC"/>
                </a:solidFill>
                <a:latin typeface="Comic Sans MS" pitchFamily="66" charset="0"/>
              </a:rPr>
              <a:t>2 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– </a:t>
            </a:r>
            <a:r>
              <a:rPr lang="ru-RU" sz="2400" b="1" i="1" dirty="0" err="1">
                <a:solidFill>
                  <a:srgbClr val="0000CC"/>
                </a:solidFill>
                <a:latin typeface="Comic Sans MS" pitchFamily="66" charset="0"/>
              </a:rPr>
              <a:t>х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 + 4  =  0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б) 12х  -  х</a:t>
            </a:r>
            <a:r>
              <a:rPr lang="ru-RU" sz="2400" b="1" i="1" baseline="30000" dirty="0">
                <a:solidFill>
                  <a:srgbClr val="0000CC"/>
                </a:solidFill>
                <a:latin typeface="Comic Sans MS" pitchFamily="66" charset="0"/>
              </a:rPr>
              <a:t>2 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+  7  =  0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в) 8 + 5х</a:t>
            </a:r>
            <a:r>
              <a:rPr lang="ru-RU" sz="2400" b="1" i="1" baseline="30000" dirty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г) </a:t>
            </a:r>
            <a:r>
              <a:rPr lang="ru-RU" sz="2400" b="1" i="1" dirty="0" err="1">
                <a:solidFill>
                  <a:srgbClr val="0000CC"/>
                </a:solidFill>
                <a:latin typeface="Comic Sans MS" pitchFamily="66" charset="0"/>
              </a:rPr>
              <a:t>х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– 6х</a:t>
            </a:r>
            <a:r>
              <a:rPr lang="ru-RU" sz="2400" b="1" i="1" baseline="30000" dirty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ru-RU" sz="2400" b="1" i="1" dirty="0" err="1">
                <a:solidFill>
                  <a:srgbClr val="0000CC"/>
                </a:solidFill>
                <a:latin typeface="Comic Sans MS" pitchFamily="66" charset="0"/>
              </a:rPr>
              <a:t>д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) - </a:t>
            </a:r>
            <a:r>
              <a:rPr lang="ru-RU" sz="2400" b="1" i="1" dirty="0" err="1">
                <a:solidFill>
                  <a:srgbClr val="0000CC"/>
                </a:solidFill>
                <a:latin typeface="Comic Sans MS" pitchFamily="66" charset="0"/>
              </a:rPr>
              <a:t>х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+ х</a:t>
            </a:r>
            <a:r>
              <a:rPr lang="ru-RU" sz="2400" b="1" i="1" baseline="30000" dirty="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ru-RU" sz="2400" b="1" i="1" dirty="0">
                <a:solidFill>
                  <a:srgbClr val="0000CC"/>
                </a:solidFill>
                <a:latin typeface="Comic Sans MS" pitchFamily="66" charset="0"/>
              </a:rPr>
              <a:t> = 15</a:t>
            </a:r>
          </a:p>
          <a:p>
            <a:pPr>
              <a:spcBef>
                <a:spcPct val="50000"/>
              </a:spcBef>
            </a:pPr>
            <a:endParaRPr lang="ru-RU" sz="2400" i="1" dirty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400" i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211638" y="2276475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а = 6, в = -1, с = 4;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835150" y="333375"/>
            <a:ext cx="5976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Визначіть</a:t>
            </a: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коефіцієнти</a:t>
            </a: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квадратного </a:t>
            </a:r>
            <a:r>
              <a:rPr lang="ru-RU" sz="36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рівняння</a:t>
            </a: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500563" y="2924175"/>
            <a:ext cx="4176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а = -1, в = 12, с = 7;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4356100" y="3500438"/>
            <a:ext cx="417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а = 5, в = 0, с = 8;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4284663" y="4149725"/>
            <a:ext cx="4176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а = -</a:t>
            </a:r>
            <a:r>
              <a:rPr lang="en-US" b="1" i="1" dirty="0">
                <a:solidFill>
                  <a:srgbClr val="CC3300"/>
                </a:solidFill>
                <a:latin typeface="Comic Sans MS" pitchFamily="66" charset="0"/>
              </a:rPr>
              <a:t>6</a:t>
            </a: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, в = 1, с = </a:t>
            </a:r>
            <a:r>
              <a:rPr lang="en-US" b="1" i="1" dirty="0">
                <a:solidFill>
                  <a:srgbClr val="CC3300"/>
                </a:solidFill>
                <a:latin typeface="Comic Sans MS" pitchFamily="66" charset="0"/>
              </a:rPr>
              <a:t>0</a:t>
            </a: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;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4067175" y="4652963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а = 1, в = </a:t>
            </a:r>
            <a:r>
              <a:rPr lang="en-US" b="1" i="1" dirty="0">
                <a:solidFill>
                  <a:srgbClr val="CC3300"/>
                </a:solidFill>
                <a:latin typeface="Comic Sans MS" pitchFamily="66" charset="0"/>
              </a:rPr>
              <a:t>-</a:t>
            </a: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1, с = -</a:t>
            </a:r>
            <a:r>
              <a:rPr lang="en-US" b="1" i="1" dirty="0">
                <a:solidFill>
                  <a:srgbClr val="CC3300"/>
                </a:solidFill>
                <a:latin typeface="Comic Sans MS" pitchFamily="66" charset="0"/>
              </a:rPr>
              <a:t>15</a:t>
            </a:r>
            <a:r>
              <a:rPr lang="ru-RU" b="1" i="1" dirty="0">
                <a:solidFill>
                  <a:srgbClr val="CC3300"/>
                </a:solidFill>
                <a:latin typeface="Comic Sans MS" pitchFamily="66" charset="0"/>
              </a:rPr>
              <a:t>;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0" grpId="0"/>
      <p:bldP spid="113671" grpId="0"/>
      <p:bldP spid="113672" grpId="0"/>
      <p:bldP spid="113676" grpId="0"/>
      <p:bldP spid="113677" grpId="0"/>
      <p:bldP spid="113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Рівняння виду: </a:t>
            </a:r>
            <a:r>
              <a:rPr lang="ru-RU" i="1" smtClean="0"/>
              <a:t>ах</a:t>
            </a:r>
            <a:r>
              <a:rPr lang="ru-RU" i="1" baseline="30000" smtClean="0"/>
              <a:t>2</a:t>
            </a:r>
            <a:r>
              <a:rPr lang="ru-RU" i="1" smtClean="0"/>
              <a:t> = 0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95375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uk-UA" sz="1800"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871788" y="1773238"/>
            <a:ext cx="3355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dirty="0">
                <a:solidFill>
                  <a:srgbClr val="000066"/>
                </a:solidFill>
                <a:latin typeface="Arial" charset="0"/>
              </a:rPr>
              <a:t>5х</a:t>
            </a:r>
            <a:r>
              <a:rPr lang="ru-RU" sz="4000" i="1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ru-RU" sz="4000" i="1" dirty="0">
                <a:solidFill>
                  <a:srgbClr val="000066"/>
                </a:solidFill>
                <a:latin typeface="Arial" charset="0"/>
              </a:rPr>
              <a:t>  = 0,</a:t>
            </a:r>
          </a:p>
          <a:p>
            <a:pPr algn="ctr"/>
            <a:r>
              <a:rPr lang="ru-RU" sz="4000" i="1" dirty="0">
                <a:solidFill>
                  <a:srgbClr val="000066"/>
                </a:solidFill>
                <a:latin typeface="Arial" charset="0"/>
              </a:rPr>
              <a:t>х</a:t>
            </a:r>
            <a:r>
              <a:rPr lang="ru-RU" sz="4000" i="1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ru-RU" sz="4000" i="1" dirty="0">
                <a:solidFill>
                  <a:srgbClr val="000066"/>
                </a:solidFill>
                <a:latin typeface="Arial" charset="0"/>
              </a:rPr>
              <a:t> = 0,</a:t>
            </a:r>
          </a:p>
          <a:p>
            <a:pPr algn="ctr"/>
            <a:r>
              <a:rPr lang="ru-RU" sz="4000" i="1" dirty="0" err="1">
                <a:solidFill>
                  <a:srgbClr val="000066"/>
                </a:solidFill>
                <a:latin typeface="Arial" charset="0"/>
              </a:rPr>
              <a:t>х</a:t>
            </a:r>
            <a:r>
              <a:rPr lang="ru-RU" sz="4000" i="1" dirty="0">
                <a:solidFill>
                  <a:srgbClr val="000066"/>
                </a:solidFill>
                <a:latin typeface="Arial" charset="0"/>
              </a:rPr>
              <a:t> = 0</a:t>
            </a:r>
          </a:p>
          <a:p>
            <a:pPr algn="ctr"/>
            <a:r>
              <a:rPr lang="ru-RU" sz="4000" i="1" dirty="0" err="1">
                <a:solidFill>
                  <a:srgbClr val="000066"/>
                </a:solidFill>
                <a:latin typeface="Arial" charset="0"/>
              </a:rPr>
              <a:t>Відповідь</a:t>
            </a:r>
            <a:r>
              <a:rPr lang="ru-RU" sz="4000" i="1" dirty="0">
                <a:solidFill>
                  <a:srgbClr val="000066"/>
                </a:solidFill>
                <a:latin typeface="Arial" charset="0"/>
              </a:rPr>
              <a:t>: 0.</a:t>
            </a:r>
          </a:p>
          <a:p>
            <a:pPr algn="ctr"/>
            <a:r>
              <a:rPr lang="ru-RU" sz="4000" dirty="0">
                <a:latin typeface="Arial" charset="0"/>
              </a:rPr>
              <a:t> </a:t>
            </a:r>
          </a:p>
        </p:txBody>
      </p:sp>
      <p:pic>
        <p:nvPicPr>
          <p:cNvPr id="18437" name="Picture 5" descr="M-Sch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9850"/>
            <a:ext cx="15287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Рівняння</a:t>
            </a:r>
            <a:r>
              <a:rPr lang="ru-RU" dirty="0" smtClean="0"/>
              <a:t> виду: </a:t>
            </a:r>
            <a:r>
              <a:rPr lang="ru-RU" i="1" dirty="0" smtClean="0"/>
              <a:t>ах</a:t>
            </a:r>
            <a:r>
              <a:rPr lang="ru-RU" i="1" baseline="30000" dirty="0" smtClean="0"/>
              <a:t>2</a:t>
            </a:r>
            <a:r>
              <a:rPr lang="ru-RU" i="1" dirty="0" smtClean="0"/>
              <a:t> + с = 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/>
              <a:t>2х</a:t>
            </a:r>
            <a:r>
              <a:rPr lang="ru-RU" i="1" baseline="30000" dirty="0" smtClean="0"/>
              <a:t>2</a:t>
            </a:r>
            <a:r>
              <a:rPr lang="ru-RU" i="1" dirty="0" smtClean="0"/>
              <a:t> – 8 = 0,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/>
              <a:t>2х</a:t>
            </a:r>
            <a:r>
              <a:rPr lang="ru-RU" i="1" baseline="30000" dirty="0" smtClean="0"/>
              <a:t>2</a:t>
            </a:r>
            <a:r>
              <a:rPr lang="ru-RU" i="1" dirty="0" smtClean="0"/>
              <a:t> = 8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/>
              <a:t>Х</a:t>
            </a:r>
            <a:r>
              <a:rPr lang="ru-RU" i="1" baseline="30000" dirty="0" smtClean="0"/>
              <a:t>2</a:t>
            </a:r>
            <a:r>
              <a:rPr lang="ru-RU" i="1" dirty="0" smtClean="0"/>
              <a:t> = 4,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/>
              <a:t>Х</a:t>
            </a:r>
            <a:r>
              <a:rPr lang="ru-RU" i="1" baseline="-25000" dirty="0" smtClean="0"/>
              <a:t>1</a:t>
            </a:r>
            <a:r>
              <a:rPr lang="ru-RU" i="1" dirty="0" smtClean="0"/>
              <a:t> = 2,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/>
              <a:t>Х</a:t>
            </a:r>
            <a:r>
              <a:rPr lang="ru-RU" i="1" baseline="-25000" dirty="0" smtClean="0"/>
              <a:t>2</a:t>
            </a:r>
            <a:r>
              <a:rPr lang="ru-RU" i="1" dirty="0" smtClean="0"/>
              <a:t> = - 2.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i="1" dirty="0" err="1" smtClean="0"/>
              <a:t>Відповідь</a:t>
            </a:r>
            <a:r>
              <a:rPr lang="ru-RU" i="1" dirty="0" smtClean="0"/>
              <a:t>:- 2; 2.</a:t>
            </a:r>
          </a:p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</p:txBody>
      </p:sp>
      <p:pic>
        <p:nvPicPr>
          <p:cNvPr id="19460" name="Picture 4" descr="M-Sch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28448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Рівняння</a:t>
            </a:r>
            <a:r>
              <a:rPr lang="ru-RU" dirty="0" smtClean="0"/>
              <a:t> виду: </a:t>
            </a:r>
            <a:r>
              <a:rPr lang="ru-RU" i="1" dirty="0" smtClean="0"/>
              <a:t>ах</a:t>
            </a:r>
            <a:r>
              <a:rPr lang="ru-RU" i="1" baseline="30000" dirty="0" smtClean="0"/>
              <a:t>2</a:t>
            </a:r>
            <a:r>
              <a:rPr lang="ru-RU" i="1" dirty="0" smtClean="0"/>
              <a:t> + </a:t>
            </a:r>
            <a:r>
              <a:rPr lang="ru-RU" i="1" dirty="0" err="1" smtClean="0"/>
              <a:t>вх</a:t>
            </a:r>
            <a:r>
              <a:rPr lang="ru-RU" i="1" dirty="0" smtClean="0"/>
              <a:t> = 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i="1" dirty="0" smtClean="0"/>
              <a:t>х</a:t>
            </a:r>
            <a:r>
              <a:rPr lang="ru-RU" sz="4000" i="1" baseline="30000" dirty="0" smtClean="0"/>
              <a:t>2</a:t>
            </a:r>
            <a:r>
              <a:rPr lang="ru-RU" sz="4000" i="1" dirty="0" smtClean="0"/>
              <a:t> + 2х = 0,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i="1" dirty="0" err="1" smtClean="0"/>
              <a:t>х</a:t>
            </a:r>
            <a:r>
              <a:rPr lang="ru-RU" sz="4000" i="1" dirty="0" smtClean="0"/>
              <a:t>(</a:t>
            </a:r>
            <a:r>
              <a:rPr lang="ru-RU" sz="4000" i="1" dirty="0" err="1" smtClean="0"/>
              <a:t>х</a:t>
            </a:r>
            <a:r>
              <a:rPr lang="ru-RU" sz="4000" i="1" dirty="0" smtClean="0"/>
              <a:t> + 2) = 0,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i="1" dirty="0" err="1" smtClean="0"/>
              <a:t>х</a:t>
            </a:r>
            <a:r>
              <a:rPr lang="ru-RU" sz="4000" i="1" dirty="0" smtClean="0"/>
              <a:t> = 0     </a:t>
            </a:r>
            <a:r>
              <a:rPr lang="ru-RU" sz="4000" i="1" dirty="0" err="1" smtClean="0"/>
              <a:t>або</a:t>
            </a:r>
            <a:r>
              <a:rPr lang="ru-RU" sz="4000" i="1" dirty="0" smtClean="0"/>
              <a:t>   </a:t>
            </a:r>
            <a:r>
              <a:rPr lang="ru-RU" sz="4000" i="1" dirty="0" err="1" smtClean="0"/>
              <a:t>х</a:t>
            </a:r>
            <a:r>
              <a:rPr lang="ru-RU" sz="4000" i="1" dirty="0" smtClean="0"/>
              <a:t> + 2 = 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i="1" dirty="0" smtClean="0"/>
              <a:t>х</a:t>
            </a:r>
            <a:r>
              <a:rPr lang="ru-RU" sz="4000" i="1" baseline="-25000" dirty="0" smtClean="0"/>
              <a:t>1</a:t>
            </a:r>
            <a:r>
              <a:rPr lang="ru-RU" sz="4000" i="1" dirty="0" smtClean="0"/>
              <a:t> = 0            х</a:t>
            </a:r>
            <a:r>
              <a:rPr lang="ru-RU" sz="4000" i="1" baseline="-25000" dirty="0" smtClean="0"/>
              <a:t>2</a:t>
            </a:r>
            <a:r>
              <a:rPr lang="ru-RU" sz="4000" i="1" dirty="0" smtClean="0"/>
              <a:t> = - 2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i="1" dirty="0" err="1" smtClean="0"/>
              <a:t>Відповідь</a:t>
            </a:r>
            <a:r>
              <a:rPr lang="ru-RU" sz="4000" i="1" dirty="0" smtClean="0"/>
              <a:t>: - 2, 0.</a:t>
            </a:r>
          </a:p>
        </p:txBody>
      </p:sp>
      <p:pic>
        <p:nvPicPr>
          <p:cNvPr id="20484" name="Picture 4" descr="3_3_26"/>
          <p:cNvPicPr>
            <a:picLocks noChangeAspect="1" noChangeArrowheads="1" noCrop="1"/>
          </p:cNvPicPr>
          <p:nvPr/>
        </p:nvPicPr>
        <p:blipFill>
          <a:blip r:embed="rId2" cstate="print">
            <a:lum bright="-8000" contrast="34000"/>
          </a:blip>
          <a:srcRect/>
          <a:stretch>
            <a:fillRect/>
          </a:stretch>
        </p:blipFill>
        <p:spPr bwMode="auto">
          <a:xfrm>
            <a:off x="6732588" y="4508500"/>
            <a:ext cx="241141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7156478" cy="1357322"/>
          </a:xfrm>
        </p:spPr>
        <p:txBody>
          <a:bodyPr/>
          <a:lstStyle/>
          <a:p>
            <a:pPr eaLnBrk="1" hangingPunct="1"/>
            <a:r>
              <a:rPr lang="uk-UA" b="1" dirty="0" smtClean="0"/>
              <a:t>Спробуй розв'язати!</a:t>
            </a:r>
            <a:br>
              <a:rPr lang="uk-UA" b="1" dirty="0" smtClean="0"/>
            </a:br>
            <a:r>
              <a:rPr lang="uk-UA" sz="2800" i="1" dirty="0" smtClean="0">
                <a:solidFill>
                  <a:srgbClr val="0000FF"/>
                </a:solidFill>
              </a:rPr>
              <a:t>Силу розуму надають вправи, а не спокій.</a:t>
            </a:r>
            <a:br>
              <a:rPr lang="uk-UA" sz="2800" i="1" dirty="0" smtClean="0">
                <a:solidFill>
                  <a:srgbClr val="0000FF"/>
                </a:solidFill>
              </a:rPr>
            </a:br>
            <a:r>
              <a:rPr lang="uk-UA" sz="2800" i="1" dirty="0" smtClean="0">
                <a:solidFill>
                  <a:srgbClr val="0000FF"/>
                </a:solidFill>
              </a:rPr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3000372"/>
            <a:ext cx="6858048" cy="1857388"/>
          </a:xfrm>
        </p:spPr>
        <p:txBody>
          <a:bodyPr/>
          <a:lstStyle/>
          <a:p>
            <a:pPr marL="609600" indent="-609600" eaLnBrk="1" hangingPunct="1">
              <a:buClr>
                <a:srgbClr val="3E1916"/>
              </a:buClr>
              <a:buFontTx/>
              <a:buAutoNum type="arabicParenR"/>
            </a:pPr>
            <a:r>
              <a:rPr lang="uk-UA" sz="3600" dirty="0" smtClean="0">
                <a:solidFill>
                  <a:srgbClr val="00CCFF"/>
                </a:solidFill>
              </a:rPr>
              <a:t>9х</a:t>
            </a:r>
            <a:r>
              <a:rPr lang="en-US" sz="3600" dirty="0" smtClean="0">
                <a:solidFill>
                  <a:srgbClr val="00CCFF"/>
                </a:solidFill>
                <a:cs typeface="Arial" charset="0"/>
              </a:rPr>
              <a:t>²</a:t>
            </a:r>
            <a:r>
              <a:rPr lang="uk-UA" sz="3600" dirty="0" smtClean="0">
                <a:solidFill>
                  <a:srgbClr val="00CCFF"/>
                </a:solidFill>
                <a:cs typeface="Arial" charset="0"/>
              </a:rPr>
              <a:t>-1=0</a:t>
            </a:r>
          </a:p>
          <a:p>
            <a:pPr marL="609600" indent="-609600" eaLnBrk="1" hangingPunct="1">
              <a:buClr>
                <a:srgbClr val="3E1916"/>
              </a:buClr>
              <a:buFontTx/>
              <a:buAutoNum type="arabicParenR"/>
            </a:pPr>
            <a:r>
              <a:rPr lang="uk-UA" sz="3600" dirty="0" smtClean="0">
                <a:solidFill>
                  <a:srgbClr val="00CCFF"/>
                </a:solidFill>
                <a:cs typeface="Arial" charset="0"/>
              </a:rPr>
              <a:t>1-25х</a:t>
            </a:r>
            <a:r>
              <a:rPr lang="en-US" sz="3600" dirty="0" smtClean="0">
                <a:solidFill>
                  <a:srgbClr val="00CCFF"/>
                </a:solidFill>
                <a:cs typeface="Arial" charset="0"/>
              </a:rPr>
              <a:t>²</a:t>
            </a:r>
            <a:r>
              <a:rPr lang="uk-UA" sz="3600" dirty="0" smtClean="0">
                <a:solidFill>
                  <a:srgbClr val="00CCFF"/>
                </a:solidFill>
                <a:cs typeface="Arial" charset="0"/>
              </a:rPr>
              <a:t>=0</a:t>
            </a:r>
          </a:p>
          <a:p>
            <a:pPr marL="609600" indent="-609600" eaLnBrk="1" hangingPunct="1">
              <a:buClr>
                <a:srgbClr val="3E1916"/>
              </a:buClr>
              <a:buFontTx/>
              <a:buAutoNum type="arabicParenR"/>
            </a:pPr>
            <a:r>
              <a:rPr lang="uk-UA" sz="3600" dirty="0" smtClean="0">
                <a:solidFill>
                  <a:srgbClr val="00CCFF"/>
                </a:solidFill>
                <a:cs typeface="Arial" charset="0"/>
              </a:rPr>
              <a:t>5х</a:t>
            </a:r>
            <a:r>
              <a:rPr lang="en-US" sz="3600" dirty="0" smtClean="0">
                <a:solidFill>
                  <a:srgbClr val="00CCFF"/>
                </a:solidFill>
                <a:cs typeface="Arial" charset="0"/>
              </a:rPr>
              <a:t>²</a:t>
            </a:r>
            <a:r>
              <a:rPr lang="uk-UA" sz="3600" dirty="0" smtClean="0">
                <a:solidFill>
                  <a:srgbClr val="00CCFF"/>
                </a:solidFill>
                <a:cs typeface="Arial" charset="0"/>
              </a:rPr>
              <a:t>-35х=0</a:t>
            </a:r>
          </a:p>
          <a:p>
            <a:pPr marL="609600" indent="-609600" eaLnBrk="1" hangingPunct="1">
              <a:buClr>
                <a:srgbClr val="3E1916"/>
              </a:buClr>
              <a:buFontTx/>
              <a:buAutoNum type="arabicParenR"/>
            </a:pPr>
            <a:r>
              <a:rPr lang="uk-UA" sz="3600" dirty="0" smtClean="0">
                <a:solidFill>
                  <a:srgbClr val="00CCFF"/>
                </a:solidFill>
                <a:cs typeface="Arial" charset="0"/>
              </a:rPr>
              <a:t>(х+5)(х-4)=-20</a:t>
            </a:r>
          </a:p>
          <a:p>
            <a:pPr marL="609600" indent="-609600" eaLnBrk="1" hangingPunct="1">
              <a:buClr>
                <a:srgbClr val="3E1916"/>
              </a:buClr>
              <a:buFontTx/>
              <a:buAutoNum type="arabicParenR"/>
            </a:pPr>
            <a:endParaRPr lang="uk-UA" sz="3600" dirty="0" smtClean="0">
              <a:solidFill>
                <a:srgbClr val="00CCFF"/>
              </a:solidFill>
              <a:cs typeface="Arial" charset="0"/>
            </a:endParaRPr>
          </a:p>
          <a:p>
            <a:pPr marL="609600" indent="-609600" eaLnBrk="1" hangingPunct="1">
              <a:buClr>
                <a:srgbClr val="3E1916"/>
              </a:buClr>
              <a:buFontTx/>
              <a:buAutoNum type="arabicParenR"/>
            </a:pPr>
            <a:endParaRPr lang="en-US" sz="3600" dirty="0" smtClean="0">
              <a:solidFill>
                <a:srgbClr val="00CCFF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484438" y="908050"/>
            <a:ext cx="475138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9</a:t>
            </a:r>
            <a:r>
              <a:rPr lang="uk-UA" sz="4400" dirty="0"/>
              <a:t>х</a:t>
            </a:r>
            <a:r>
              <a:rPr lang="en-US" sz="4400" dirty="0">
                <a:cs typeface="Tahoma" charset="0"/>
              </a:rPr>
              <a:t>²</a:t>
            </a:r>
            <a:r>
              <a:rPr lang="uk-UA" sz="4400" dirty="0">
                <a:cs typeface="Tahoma" charset="0"/>
              </a:rPr>
              <a:t>-1=0</a:t>
            </a:r>
          </a:p>
          <a:p>
            <a:pPr>
              <a:spcBef>
                <a:spcPct val="50000"/>
              </a:spcBef>
            </a:pPr>
            <a:r>
              <a:rPr lang="uk-UA" sz="4400" dirty="0">
                <a:cs typeface="Tahoma" charset="0"/>
              </a:rPr>
              <a:t>9х</a:t>
            </a:r>
            <a:r>
              <a:rPr lang="en-US" sz="4400" dirty="0">
                <a:cs typeface="Tahoma" charset="0"/>
              </a:rPr>
              <a:t>²</a:t>
            </a:r>
            <a:r>
              <a:rPr lang="uk-UA" sz="4400" dirty="0">
                <a:cs typeface="Tahoma" charset="0"/>
              </a:rPr>
              <a:t>=1</a:t>
            </a:r>
          </a:p>
          <a:p>
            <a:pPr>
              <a:spcBef>
                <a:spcPct val="50000"/>
              </a:spcBef>
            </a:pPr>
            <a:r>
              <a:rPr lang="uk-UA" sz="4400" dirty="0">
                <a:cs typeface="Tahoma" charset="0"/>
              </a:rPr>
              <a:t>х</a:t>
            </a:r>
            <a:r>
              <a:rPr lang="en-US" sz="4400" dirty="0">
                <a:cs typeface="Tahoma" charset="0"/>
              </a:rPr>
              <a:t>²</a:t>
            </a:r>
            <a:r>
              <a:rPr lang="uk-UA" sz="4400" dirty="0">
                <a:cs typeface="Tahoma" charset="0"/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uk-UA" sz="4400" dirty="0">
                <a:cs typeface="Tahoma" charset="0"/>
              </a:rPr>
              <a:t>Х=</a:t>
            </a:r>
          </a:p>
          <a:p>
            <a:pPr>
              <a:spcBef>
                <a:spcPct val="50000"/>
              </a:spcBef>
            </a:pPr>
            <a:r>
              <a:rPr lang="uk-UA" sz="4400" dirty="0">
                <a:cs typeface="Tahoma" charset="0"/>
              </a:rPr>
              <a:t>Х=</a:t>
            </a:r>
            <a:endParaRPr lang="en-US" sz="4400" dirty="0">
              <a:cs typeface="Tahoma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708400" y="2852738"/>
          <a:ext cx="430213" cy="1060450"/>
        </p:xfrm>
        <a:graphic>
          <a:graphicData uri="http://schemas.openxmlformats.org/presentationml/2006/ole">
            <p:oleObj spid="_x0000_s38914" name="Формула" r:id="rId3" imgW="139680" imgH="393480" progId="Equation.3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3348038" y="3789363"/>
          <a:ext cx="1081087" cy="996950"/>
        </p:xfrm>
        <a:graphic>
          <a:graphicData uri="http://schemas.openxmlformats.org/presentationml/2006/ole">
            <p:oleObj spid="_x0000_s38915" name="Формула" r:id="rId4" imgW="368280" imgH="444240" progId="Equation.3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3348038" y="4724400"/>
          <a:ext cx="882650" cy="1368425"/>
        </p:xfrm>
        <a:graphic>
          <a:graphicData uri="http://schemas.openxmlformats.org/presentationml/2006/ole">
            <p:oleObj spid="_x0000_s38916" name="Формула" r:id="rId5" imgW="253800" imgH="393480" progId="Equation.3">
              <p:embed/>
            </p:oleObj>
          </a:graphicData>
        </a:graphic>
      </p:graphicFrame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435600" y="908050"/>
            <a:ext cx="331311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dirty="0"/>
              <a:t>1-25х</a:t>
            </a:r>
            <a:r>
              <a:rPr lang="en-US" sz="4000" dirty="0">
                <a:cs typeface="Tahoma" charset="0"/>
              </a:rPr>
              <a:t>²</a:t>
            </a:r>
            <a:r>
              <a:rPr lang="uk-UA" sz="4000" dirty="0">
                <a:cs typeface="Tahoma" charset="0"/>
              </a:rPr>
              <a:t>=0</a:t>
            </a:r>
          </a:p>
          <a:p>
            <a:pPr>
              <a:spcBef>
                <a:spcPct val="50000"/>
              </a:spcBef>
            </a:pPr>
            <a:r>
              <a:rPr lang="uk-UA" sz="4000" dirty="0">
                <a:cs typeface="Tahoma" charset="0"/>
              </a:rPr>
              <a:t>25х</a:t>
            </a:r>
            <a:r>
              <a:rPr lang="en-US" sz="4000" dirty="0">
                <a:cs typeface="Tahoma" charset="0"/>
              </a:rPr>
              <a:t>²</a:t>
            </a:r>
            <a:r>
              <a:rPr lang="uk-UA" sz="4000" dirty="0">
                <a:cs typeface="Tahoma" charset="0"/>
              </a:rPr>
              <a:t>=1</a:t>
            </a:r>
          </a:p>
          <a:p>
            <a:pPr>
              <a:spcBef>
                <a:spcPct val="50000"/>
              </a:spcBef>
            </a:pPr>
            <a:r>
              <a:rPr lang="uk-UA" sz="4000" dirty="0">
                <a:cs typeface="Tahoma" charset="0"/>
              </a:rPr>
              <a:t>х</a:t>
            </a:r>
            <a:r>
              <a:rPr lang="en-US" sz="4000" dirty="0">
                <a:cs typeface="Tahoma" charset="0"/>
              </a:rPr>
              <a:t>²</a:t>
            </a:r>
            <a:r>
              <a:rPr lang="uk-UA" sz="4000" dirty="0">
                <a:cs typeface="Tahoma" charset="0"/>
              </a:rPr>
              <a:t>=</a:t>
            </a:r>
          </a:p>
          <a:p>
            <a:pPr>
              <a:spcBef>
                <a:spcPct val="50000"/>
              </a:spcBef>
            </a:pPr>
            <a:r>
              <a:rPr lang="uk-UA" sz="4000" dirty="0">
                <a:cs typeface="Tahoma" charset="0"/>
              </a:rPr>
              <a:t>Х=</a:t>
            </a:r>
            <a:endParaRPr lang="en-US" sz="4000" dirty="0">
              <a:cs typeface="Tahoma" charset="0"/>
            </a:endParaRPr>
          </a:p>
          <a:p>
            <a:pPr>
              <a:spcBef>
                <a:spcPct val="50000"/>
              </a:spcBef>
            </a:pPr>
            <a:endParaRPr lang="uk-UA" sz="4000" dirty="0">
              <a:cs typeface="Tahoma" charset="0"/>
            </a:endParaRPr>
          </a:p>
          <a:p>
            <a:pPr>
              <a:spcBef>
                <a:spcPct val="50000"/>
              </a:spcBef>
            </a:pPr>
            <a:r>
              <a:rPr lang="uk-UA" sz="4000" dirty="0">
                <a:cs typeface="Tahoma" charset="0"/>
              </a:rPr>
              <a:t>Х=</a:t>
            </a:r>
            <a:endParaRPr lang="en-US" sz="4000" dirty="0">
              <a:cs typeface="Tahoma" charset="0"/>
            </a:endParaRPr>
          </a:p>
        </p:txBody>
      </p:sp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6443663" y="2565400"/>
          <a:ext cx="627062" cy="1081088"/>
        </p:xfrm>
        <a:graphic>
          <a:graphicData uri="http://schemas.openxmlformats.org/presentationml/2006/ole">
            <p:oleObj spid="_x0000_s38917" name="Формула" r:id="rId6" imgW="228600" imgH="393480" progId="Equation.3">
              <p:embed/>
            </p:oleObj>
          </a:graphicData>
        </a:graphic>
      </p:graphicFrame>
      <p:graphicFrame>
        <p:nvGraphicFramePr>
          <p:cNvPr id="4102" name="Object 11"/>
          <p:cNvGraphicFramePr>
            <a:graphicFrameLocks noChangeAspect="1"/>
          </p:cNvGraphicFramePr>
          <p:nvPr/>
        </p:nvGraphicFramePr>
        <p:xfrm>
          <a:off x="6156325" y="3716338"/>
          <a:ext cx="936625" cy="936625"/>
        </p:xfrm>
        <a:graphic>
          <a:graphicData uri="http://schemas.openxmlformats.org/presentationml/2006/ole">
            <p:oleObj spid="_x0000_s38918" name="Формула" r:id="rId7" imgW="444240" imgH="444240" progId="Equation.3">
              <p:embed/>
            </p:oleObj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6300788" y="5013325"/>
          <a:ext cx="884237" cy="1368425"/>
        </p:xfrm>
        <a:graphic>
          <a:graphicData uri="http://schemas.openxmlformats.org/presentationml/2006/ole">
            <p:oleObj spid="_x0000_s38919" name="Формула" r:id="rId8" imgW="253800" imgH="393480" progId="Equation.3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5725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800" b="1" i="1" dirty="0">
                <a:solidFill>
                  <a:srgbClr val="00B050"/>
                </a:solidFill>
              </a:rPr>
              <a:t>Девіз уроку</a:t>
            </a:r>
            <a:r>
              <a:rPr lang="uk-UA" sz="6800" i="1" dirty="0">
                <a:solidFill>
                  <a:srgbClr val="00B050"/>
                </a:solidFill>
              </a:rPr>
              <a:t>: </a:t>
            </a:r>
            <a:endParaRPr lang="ru-RU" sz="6800" i="1" dirty="0">
              <a:solidFill>
                <a:srgbClr val="00B050"/>
              </a:solidFill>
            </a:endParaRPr>
          </a:p>
          <a:p>
            <a:pPr algn="ctr"/>
            <a:r>
              <a:rPr lang="uk-UA" sz="6900" dirty="0"/>
              <a:t>Щоб з рівняннями дружити, потрібно формули </a:t>
            </a:r>
            <a:r>
              <a:rPr lang="uk-UA" sz="6900" dirty="0" smtClean="0"/>
              <a:t>вчити</a:t>
            </a:r>
            <a:endParaRPr lang="ru-RU" sz="6900" dirty="0">
              <a:latin typeface="Georgia" pitchFamily="18" charset="0"/>
            </a:endParaRPr>
          </a:p>
        </p:txBody>
      </p:sp>
      <p:pic>
        <p:nvPicPr>
          <p:cNvPr id="3080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8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714349" y="1500174"/>
            <a:ext cx="37862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dirty="0"/>
              <a:t>5х</a:t>
            </a:r>
            <a:r>
              <a:rPr lang="en-US" sz="3600" dirty="0">
                <a:cs typeface="Tahoma" charset="0"/>
              </a:rPr>
              <a:t>²</a:t>
            </a:r>
            <a:r>
              <a:rPr lang="uk-UA" sz="3600" dirty="0">
                <a:cs typeface="Tahoma" charset="0"/>
              </a:rPr>
              <a:t>-35х=0</a:t>
            </a:r>
          </a:p>
          <a:p>
            <a:pPr>
              <a:spcBef>
                <a:spcPct val="50000"/>
              </a:spcBef>
            </a:pPr>
            <a:r>
              <a:rPr lang="uk-UA" sz="3600" dirty="0">
                <a:cs typeface="Tahoma" charset="0"/>
              </a:rPr>
              <a:t>5х(х-7)=0</a:t>
            </a:r>
          </a:p>
          <a:p>
            <a:pPr>
              <a:spcBef>
                <a:spcPct val="50000"/>
              </a:spcBef>
            </a:pPr>
            <a:r>
              <a:rPr lang="uk-UA" sz="3600" dirty="0">
                <a:cs typeface="Tahoma" charset="0"/>
              </a:rPr>
              <a:t>Х=0 або </a:t>
            </a:r>
            <a:r>
              <a:rPr lang="uk-UA" sz="3600" dirty="0" smtClean="0">
                <a:cs typeface="Tahoma" charset="0"/>
              </a:rPr>
              <a:t>х-7=0</a:t>
            </a:r>
          </a:p>
          <a:p>
            <a:pPr>
              <a:spcBef>
                <a:spcPct val="50000"/>
              </a:spcBef>
            </a:pPr>
            <a:r>
              <a:rPr lang="uk-UA" sz="3600" dirty="0" smtClean="0">
                <a:cs typeface="Tahoma" charset="0"/>
              </a:rPr>
              <a:t>             х=7</a:t>
            </a:r>
            <a:endParaRPr lang="en-US" sz="3600" dirty="0">
              <a:cs typeface="Tahoma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4929190" y="1214422"/>
            <a:ext cx="400052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dirty="0"/>
              <a:t>(х+5)(х-4)=-20</a:t>
            </a:r>
          </a:p>
          <a:p>
            <a:pPr>
              <a:spcBef>
                <a:spcPct val="50000"/>
              </a:spcBef>
            </a:pPr>
            <a:r>
              <a:rPr lang="uk-UA" sz="3600" dirty="0"/>
              <a:t>х</a:t>
            </a:r>
            <a:r>
              <a:rPr lang="en-US" sz="3600" dirty="0">
                <a:cs typeface="Tahoma" charset="0"/>
              </a:rPr>
              <a:t>²</a:t>
            </a:r>
            <a:r>
              <a:rPr lang="uk-UA" sz="3600" dirty="0">
                <a:cs typeface="Tahoma" charset="0"/>
              </a:rPr>
              <a:t>+х-20=-20</a:t>
            </a:r>
          </a:p>
          <a:p>
            <a:pPr>
              <a:spcBef>
                <a:spcPct val="50000"/>
              </a:spcBef>
            </a:pPr>
            <a:r>
              <a:rPr lang="uk-UA" sz="3600" dirty="0">
                <a:cs typeface="Tahoma" charset="0"/>
              </a:rPr>
              <a:t>х</a:t>
            </a:r>
            <a:r>
              <a:rPr lang="en-US" sz="3600" dirty="0">
                <a:cs typeface="Tahoma" charset="0"/>
              </a:rPr>
              <a:t>²</a:t>
            </a:r>
            <a:r>
              <a:rPr lang="uk-UA" sz="3600" dirty="0">
                <a:cs typeface="Tahoma" charset="0"/>
              </a:rPr>
              <a:t>+х=0</a:t>
            </a:r>
          </a:p>
          <a:p>
            <a:pPr>
              <a:spcBef>
                <a:spcPct val="50000"/>
              </a:spcBef>
            </a:pPr>
            <a:r>
              <a:rPr lang="uk-UA" sz="3600" dirty="0">
                <a:cs typeface="Tahoma" charset="0"/>
              </a:rPr>
              <a:t>Х(х+1)=0</a:t>
            </a:r>
          </a:p>
          <a:p>
            <a:pPr>
              <a:spcBef>
                <a:spcPct val="50000"/>
              </a:spcBef>
            </a:pPr>
            <a:r>
              <a:rPr lang="uk-UA" sz="3600" dirty="0">
                <a:cs typeface="Tahoma" charset="0"/>
              </a:rPr>
              <a:t>Х=0 або х</a:t>
            </a:r>
            <a:r>
              <a:rPr lang="uk-UA" sz="3600" dirty="0" smtClean="0">
                <a:cs typeface="Tahoma" charset="0"/>
              </a:rPr>
              <a:t>=-1</a:t>
            </a:r>
            <a:endParaRPr lang="en-US" sz="3600" dirty="0">
              <a:cs typeface="Tahoma" charset="0"/>
            </a:endParaRPr>
          </a:p>
          <a:p>
            <a:pPr>
              <a:spcBef>
                <a:spcPct val="50000"/>
              </a:spcBef>
            </a:pPr>
            <a:endParaRPr lang="ru-RU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00" i="1" dirty="0" smtClean="0">
                <a:solidFill>
                  <a:schemeClr val="bg1"/>
                </a:solidFill>
                <a:latin typeface="Georgia" pitchFamily="18" charset="0"/>
              </a:rPr>
              <a:t>Станція  «ПРАКТИЧНА»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8" cy="1000108"/>
          </a:xfrm>
          <a:prstGeom prst="rect">
            <a:avLst/>
          </a:prstGeom>
          <a:noFill/>
        </p:spPr>
      </p:pic>
      <p:pic>
        <p:nvPicPr>
          <p:cNvPr id="4" name="Picture 3" descr="D:\Все картинки\Анимация вся\Дети\girl_bo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428750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835696" y="1196752"/>
            <a:ext cx="6929486" cy="43395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5400" b="1" i="1" dirty="0" smtClean="0">
                <a:latin typeface="Georgia" pitchFamily="18" charset="0"/>
              </a:rPr>
              <a:t>Завдання із підручника:</a:t>
            </a:r>
          </a:p>
          <a:p>
            <a:pPr algn="r"/>
            <a:r>
              <a:rPr lang="uk-UA" sz="5400" b="1" dirty="0" smtClean="0"/>
              <a:t>     №764(3) №852(2)</a:t>
            </a:r>
          </a:p>
          <a:p>
            <a:pPr algn="r"/>
            <a:r>
              <a:rPr lang="uk-UA" sz="5400" b="1" dirty="0" smtClean="0"/>
              <a:t> (робота </a:t>
            </a:r>
            <a:r>
              <a:rPr lang="uk-UA" sz="5400" b="1" dirty="0"/>
              <a:t>біля дошки)</a:t>
            </a:r>
            <a:endParaRPr lang="ru-RU" sz="5400" dirty="0"/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54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7" name="Picture 19" descr="j03981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2400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1" y="1071546"/>
            <a:ext cx="8270903" cy="604854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FF9900"/>
                </a:solidFill>
              </a:rPr>
              <a:t>Немає в світі пагорба, якого наполегливість врешті-решт не досягне!</a:t>
            </a:r>
            <a:br>
              <a:rPr lang="uk-UA" sz="4000" dirty="0" smtClean="0">
                <a:solidFill>
                  <a:srgbClr val="FF9900"/>
                </a:solidFill>
              </a:rPr>
            </a:br>
            <a:endParaRPr lang="ru-RU" sz="4000" dirty="0" smtClean="0">
              <a:solidFill>
                <a:srgbClr val="FF9900"/>
              </a:solidFill>
            </a:endParaRP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2571744"/>
            <a:ext cx="8258204" cy="389573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FF6600"/>
                </a:solidFill>
              </a:rPr>
              <a:t>х</a:t>
            </a:r>
            <a:r>
              <a:rPr lang="en-US" b="1" i="1" dirty="0" smtClean="0">
                <a:solidFill>
                  <a:srgbClr val="FF6600"/>
                </a:solidFill>
                <a:cs typeface="Arial" charset="0"/>
              </a:rPr>
              <a:t>²</a:t>
            </a: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-х-12=0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х</a:t>
            </a:r>
            <a:r>
              <a:rPr lang="en-US" b="1" i="1" dirty="0" smtClean="0">
                <a:solidFill>
                  <a:srgbClr val="FF6600"/>
                </a:solidFill>
                <a:cs typeface="Arial" charset="0"/>
              </a:rPr>
              <a:t>²</a:t>
            </a: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-5х+4=0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х</a:t>
            </a:r>
            <a:r>
              <a:rPr lang="en-US" b="1" i="1" dirty="0" smtClean="0">
                <a:solidFill>
                  <a:srgbClr val="FF6600"/>
                </a:solidFill>
                <a:cs typeface="Arial" charset="0"/>
              </a:rPr>
              <a:t>²</a:t>
            </a: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+7х+10=0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х</a:t>
            </a:r>
            <a:r>
              <a:rPr lang="en-US" b="1" i="1" dirty="0" smtClean="0">
                <a:solidFill>
                  <a:srgbClr val="FF6600"/>
                </a:solidFill>
                <a:cs typeface="Arial" charset="0"/>
              </a:rPr>
              <a:t>²</a:t>
            </a:r>
            <a:r>
              <a:rPr lang="uk-UA" b="1" i="1" dirty="0" smtClean="0">
                <a:solidFill>
                  <a:srgbClr val="FF6600"/>
                </a:solidFill>
                <a:cs typeface="Arial" charset="0"/>
              </a:rPr>
              <a:t>-6х-27=0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b="1" i="1" dirty="0" smtClean="0">
              <a:solidFill>
                <a:srgbClr val="FF66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i="1" dirty="0" smtClean="0">
              <a:solidFill>
                <a:srgbClr val="FF66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852" y="2143116"/>
            <a:ext cx="3209948" cy="3987809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-3;4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1;4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-2;-5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9;-3</a:t>
            </a:r>
          </a:p>
          <a:p>
            <a:pPr marL="609600" indent="-609600" eaLnBrk="1" hangingPunct="1">
              <a:buNone/>
              <a:defRPr/>
            </a:pPr>
            <a:endParaRPr lang="uk-U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Історична  довідка про квадратні рівняння</a:t>
            </a:r>
            <a:endParaRPr lang="ru-RU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Квадратні рівняння в Давньому Вавілоні</a:t>
            </a:r>
          </a:p>
        </p:txBody>
      </p:sp>
      <p:sp>
        <p:nvSpPr>
          <p:cNvPr id="281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7338" y="1628775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/>
              <a:t>Квадратні рівняння вміли розв</a:t>
            </a:r>
            <a:r>
              <a:rPr lang="ru-RU" sz="2000" smtClean="0">
                <a:cs typeface="Tahoma" pitchFamily="34" charset="0"/>
              </a:rPr>
              <a:t>’язувати</a:t>
            </a:r>
            <a:r>
              <a:rPr lang="ru-RU" sz="2000" smtClean="0"/>
              <a:t> близько 2000 років до нашої ери вавілоняни.</a:t>
            </a:r>
          </a:p>
          <a:p>
            <a:pPr eaLnBrk="1" hangingPunct="1">
              <a:defRPr/>
            </a:pPr>
            <a:r>
              <a:rPr lang="ru-RU" sz="2000" smtClean="0"/>
              <a:t>Правило розв</a:t>
            </a:r>
            <a:r>
              <a:rPr lang="en-US" sz="2000" smtClean="0">
                <a:cs typeface="Tahoma" pitchFamily="34" charset="0"/>
              </a:rPr>
              <a:t>'</a:t>
            </a:r>
            <a:r>
              <a:rPr lang="ru-RU" sz="2000" smtClean="0"/>
              <a:t>язку квадратних рівнянь, викладене в вавілонських текстах, співпадає з сучасними, але невідомо, яким чином дійшли вавілоняни до цього правила.</a:t>
            </a:r>
          </a:p>
          <a:p>
            <a:pPr eaLnBrk="1" hangingPunct="1">
              <a:defRPr/>
            </a:pPr>
            <a:endParaRPr lang="ru-RU" sz="2000" smtClean="0"/>
          </a:p>
          <a:p>
            <a:pPr eaLnBrk="1" hangingPunct="1">
              <a:defRPr/>
            </a:pPr>
            <a:endParaRPr lang="ru-RU" sz="2000" smtClean="0"/>
          </a:p>
          <a:p>
            <a:pPr eaLnBrk="1" hangingPunct="1">
              <a:defRPr/>
            </a:pPr>
            <a:endParaRPr lang="ru-RU" sz="2000" smtClean="0"/>
          </a:p>
        </p:txBody>
      </p:sp>
      <p:pic>
        <p:nvPicPr>
          <p:cNvPr id="7172" name="Picture 4" descr="babyl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75" y="3465513"/>
            <a:ext cx="3636963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Квадратні рівняння в Індії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592263"/>
            <a:ext cx="8540750" cy="4498975"/>
          </a:xfrm>
        </p:spPr>
        <p:txBody>
          <a:bodyPr/>
          <a:lstStyle/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600" smtClean="0"/>
              <a:t>     </a:t>
            </a:r>
            <a:r>
              <a:rPr lang="en-US" sz="2000" b="1" smtClean="0"/>
              <a:t>1</a:t>
            </a:r>
            <a:r>
              <a:rPr lang="ru-RU" sz="2000" b="1" smtClean="0"/>
              <a:t>.Перші згадування про квадратні рівняння в Індії зустрічаються вже в 499 році. В Давній  Індії набули розповсюдження публічні змагання з розв</a:t>
            </a:r>
            <a:r>
              <a:rPr lang="en-US" sz="2000" b="1" smtClean="0">
                <a:cs typeface="Tahoma" pitchFamily="34" charset="0"/>
              </a:rPr>
              <a:t>‘</a:t>
            </a:r>
            <a:r>
              <a:rPr lang="uk-UA" sz="2000" b="1" smtClean="0">
                <a:cs typeface="Tahoma" pitchFamily="34" charset="0"/>
              </a:rPr>
              <a:t>язку</a:t>
            </a:r>
            <a:r>
              <a:rPr lang="ru-RU" sz="2000" b="1" smtClean="0"/>
              <a:t> складних задач.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smtClean="0"/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smtClean="0"/>
              <a:t>     </a:t>
            </a:r>
            <a:r>
              <a:rPr lang="ru-RU" sz="2000" b="1" smtClean="0"/>
              <a:t>2.Задача знаменитого індійського математика Бхаскари:                                                                                                                                                                     </a:t>
            </a:r>
          </a:p>
          <a:p>
            <a:pPr marL="182563" indent="84138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b="1" smtClean="0"/>
          </a:p>
          <a:p>
            <a:pPr marL="182563" indent="84138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b="1" smtClean="0"/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На дві зграї розділившись,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Розважались в гаї  мавпи.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Одна восьма їх в квадраті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Гучно разом забавлялись.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З криком радісним дванадцять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На  ліанах  колихали.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Разом скільки, ти дізнайся,</a:t>
            </a:r>
          </a:p>
          <a:p>
            <a:pPr marL="182563" indent="84138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1800" b="1" i="1" smtClean="0">
                <a:latin typeface="Times New Roman" pitchFamily="18" charset="0"/>
              </a:rPr>
              <a:t>Мавп було у тому гаї?</a:t>
            </a:r>
            <a:endParaRPr lang="ru-RU" sz="1800" b="1" i="1" smtClean="0">
              <a:latin typeface="Times New Roman" pitchFamily="18" charset="0"/>
            </a:endParaRPr>
          </a:p>
        </p:txBody>
      </p:sp>
      <p:pic>
        <p:nvPicPr>
          <p:cNvPr id="8196" name="Picture 5" descr="ind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75" y="3284538"/>
            <a:ext cx="2446338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2"/>
          <p:cNvSpPr>
            <a:spLocks/>
          </p:cNvSpPr>
          <p:nvPr/>
        </p:nvSpPr>
        <p:spPr bwMode="auto">
          <a:xfrm rot="765111">
            <a:off x="517525" y="2613025"/>
            <a:ext cx="7924800" cy="4105275"/>
          </a:xfrm>
          <a:custGeom>
            <a:avLst/>
            <a:gdLst>
              <a:gd name="T0" fmla="*/ 0 w 5095"/>
              <a:gd name="T1" fmla="*/ 1829 h 2464"/>
              <a:gd name="T2" fmla="*/ 4808 w 5095"/>
              <a:gd name="T3" fmla="*/ 106 h 2464"/>
              <a:gd name="T4" fmla="*/ 1724 w 5095"/>
              <a:gd name="T5" fmla="*/ 2464 h 2464"/>
              <a:gd name="T6" fmla="*/ 0 60000 65536"/>
              <a:gd name="T7" fmla="*/ 0 60000 65536"/>
              <a:gd name="T8" fmla="*/ 0 60000 65536"/>
              <a:gd name="T9" fmla="*/ 0 w 5095"/>
              <a:gd name="T10" fmla="*/ 0 h 2464"/>
              <a:gd name="T11" fmla="*/ 5095 w 5095"/>
              <a:gd name="T12" fmla="*/ 2464 h 2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5" h="2464">
                <a:moveTo>
                  <a:pt x="0" y="1829"/>
                </a:moveTo>
                <a:cubicBezTo>
                  <a:pt x="2260" y="914"/>
                  <a:pt x="4521" y="0"/>
                  <a:pt x="4808" y="106"/>
                </a:cubicBezTo>
                <a:cubicBezTo>
                  <a:pt x="5095" y="212"/>
                  <a:pt x="3409" y="1338"/>
                  <a:pt x="1724" y="2464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76327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u="sng">
                <a:solidFill>
                  <a:srgbClr val="CC3300"/>
                </a:solidFill>
                <a:latin typeface="Comic Sans MS" pitchFamily="66" charset="0"/>
              </a:rPr>
              <a:t>Розв</a:t>
            </a:r>
            <a:r>
              <a:rPr lang="en-US" sz="3600" b="1" i="1" u="sng">
                <a:solidFill>
                  <a:srgbClr val="CC3300"/>
                </a:solidFill>
                <a:latin typeface="Comic Sans MS" pitchFamily="66" charset="0"/>
              </a:rPr>
              <a:t>‘</a:t>
            </a:r>
            <a:r>
              <a:rPr lang="uk-UA" sz="3600" b="1" i="1" u="sng">
                <a:solidFill>
                  <a:srgbClr val="CC3300"/>
                </a:solidFill>
                <a:latin typeface="Comic Sans MS" pitchFamily="66" charset="0"/>
              </a:rPr>
              <a:t>язування</a:t>
            </a:r>
            <a:r>
              <a:rPr lang="ru-RU" sz="3600" b="1" i="1" u="sng">
                <a:solidFill>
                  <a:srgbClr val="CC3300"/>
                </a:solidFill>
                <a:latin typeface="Comic Sans MS" pitchFamily="66" charset="0"/>
              </a:rPr>
              <a:t> задачі Бхаскари: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  <a:latin typeface="Comic Sans MS" pitchFamily="66" charset="0"/>
              </a:rPr>
              <a:t>Нехай було   </a:t>
            </a:r>
            <a:r>
              <a:rPr lang="en-US" sz="3200" b="1" i="1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ru-RU" sz="3200" b="1" i="1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US" sz="3200" b="1" i="1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uk-UA" sz="3200" b="1" i="1">
                <a:solidFill>
                  <a:srgbClr val="0000CC"/>
                </a:solidFill>
                <a:latin typeface="Comic Sans MS" pitchFamily="66" charset="0"/>
              </a:rPr>
              <a:t>мавп</a:t>
            </a:r>
            <a:r>
              <a:rPr lang="ru-RU" sz="3200" b="1" i="1">
                <a:solidFill>
                  <a:srgbClr val="0000CC"/>
                </a:solidFill>
                <a:latin typeface="Comic Sans MS" pitchFamily="66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CC"/>
                </a:solidFill>
                <a:latin typeface="Comic Sans MS" pitchFamily="66" charset="0"/>
              </a:rPr>
              <a:t>тоді   гучно     забавлялось –        Складемо рівняння:</a:t>
            </a:r>
          </a:p>
          <a:p>
            <a:pPr>
              <a:spcBef>
                <a:spcPct val="50000"/>
              </a:spcBef>
            </a:pPr>
            <a:endParaRPr lang="ru-RU" sz="3200" b="1" i="1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7164388" y="1628775"/>
          <a:ext cx="698500" cy="1079500"/>
        </p:xfrm>
        <a:graphic>
          <a:graphicData uri="http://schemas.openxmlformats.org/presentationml/2006/ole">
            <p:oleObj spid="_x0000_s39938" name="Формула" r:id="rId3" imgW="342720" imgH="469800" progId="Equation.3">
              <p:embed/>
            </p:oleObj>
          </a:graphicData>
        </a:graphic>
      </p:graphicFrame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68313" y="6021388"/>
            <a:ext cx="7777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CC3300"/>
                </a:solidFill>
                <a:latin typeface="Comic Sans MS" pitchFamily="66" charset="0"/>
              </a:rPr>
              <a:t>Відповідь: </a:t>
            </a:r>
            <a:r>
              <a:rPr lang="en-US" sz="3200" b="1" i="1">
                <a:solidFill>
                  <a:srgbClr val="CC3300"/>
                </a:solidFill>
                <a:latin typeface="Comic Sans MS" pitchFamily="66" charset="0"/>
              </a:rPr>
              <a:t> 16 </a:t>
            </a:r>
            <a:r>
              <a:rPr lang="ru-RU" sz="3200" b="1" i="1">
                <a:solidFill>
                  <a:srgbClr val="CC3300"/>
                </a:solidFill>
                <a:latin typeface="Comic Sans MS" pitchFamily="66" charset="0"/>
              </a:rPr>
              <a:t>, 48 мавп.</a:t>
            </a:r>
            <a:endParaRPr lang="ru-RU" sz="3200" b="1" i="1" baseline="3000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2247900" y="3759200"/>
            <a:ext cx="304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68621" name="Object 13"/>
          <p:cNvGraphicFramePr>
            <a:graphicFrameLocks noChangeAspect="1"/>
          </p:cNvGraphicFramePr>
          <p:nvPr/>
        </p:nvGraphicFramePr>
        <p:xfrm>
          <a:off x="827088" y="4005263"/>
          <a:ext cx="2232025" cy="1023937"/>
        </p:xfrm>
        <a:graphic>
          <a:graphicData uri="http://schemas.openxmlformats.org/presentationml/2006/ole">
            <p:oleObj spid="_x0000_s39939" name="Формула" r:id="rId4" imgW="927100" imgH="419100" progId="Equation.3">
              <p:embed/>
            </p:oleObj>
          </a:graphicData>
        </a:graphic>
      </p:graphicFrame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539750" y="5300663"/>
          <a:ext cx="3527425" cy="550862"/>
        </p:xfrm>
        <a:graphic>
          <a:graphicData uri="http://schemas.openxmlformats.org/presentationml/2006/ole">
            <p:oleObj spid="_x0000_s39940" name="Формула" r:id="rId5" imgW="1333500" imgH="203200" progId="Equation.3">
              <p:embed/>
            </p:oleObj>
          </a:graphicData>
        </a:graphic>
      </p:graphicFrame>
      <p:sp>
        <p:nvSpPr>
          <p:cNvPr id="1039" name="Rectangle 18"/>
          <p:cNvSpPr>
            <a:spLocks noChangeArrowheads="1"/>
          </p:cNvSpPr>
          <p:nvPr/>
        </p:nvSpPr>
        <p:spPr bwMode="auto">
          <a:xfrm>
            <a:off x="0" y="2781300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/>
          </a:p>
        </p:txBody>
      </p:sp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4932363" y="2997200"/>
          <a:ext cx="3240087" cy="593725"/>
        </p:xfrm>
        <a:graphic>
          <a:graphicData uri="http://schemas.openxmlformats.org/presentationml/2006/ole">
            <p:oleObj spid="_x0000_s39941" name="Формула" r:id="rId6" imgW="1143000" imgH="203200" progId="Equation.3">
              <p:embed/>
            </p:oleObj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3995738" y="3716338"/>
          <a:ext cx="4751387" cy="1046162"/>
        </p:xfrm>
        <a:graphic>
          <a:graphicData uri="http://schemas.openxmlformats.org/presentationml/2006/ole">
            <p:oleObj spid="_x0000_s39942" name="Формула" r:id="rId7" imgW="2133360" imgH="482400" progId="Equation.3">
              <p:embed/>
            </p:oleObj>
          </a:graphicData>
        </a:graphic>
      </p:graphicFrame>
      <p:sp>
        <p:nvSpPr>
          <p:cNvPr id="1040" name="Rectangle 22"/>
          <p:cNvSpPr>
            <a:spLocks noChangeArrowheads="1"/>
          </p:cNvSpPr>
          <p:nvPr/>
        </p:nvSpPr>
        <p:spPr bwMode="auto">
          <a:xfrm>
            <a:off x="1547813" y="2924175"/>
            <a:ext cx="3095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/>
          </a:p>
        </p:txBody>
      </p:sp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6156325" y="4365625"/>
          <a:ext cx="2232025" cy="1635125"/>
        </p:xfrm>
        <a:graphic>
          <a:graphicData uri="http://schemas.openxmlformats.org/presentationml/2006/ole">
            <p:oleObj spid="_x0000_s39943" name="Формула" r:id="rId8" imgW="1104900" imgH="812800" progId="Equation.3">
              <p:embed/>
            </p:oleObj>
          </a:graphicData>
        </a:graphic>
      </p:graphicFrame>
      <p:graphicFrame>
        <p:nvGraphicFramePr>
          <p:cNvPr id="68631" name="Object 23"/>
          <p:cNvGraphicFramePr>
            <a:graphicFrameLocks noChangeAspect="1"/>
          </p:cNvGraphicFramePr>
          <p:nvPr/>
        </p:nvGraphicFramePr>
        <p:xfrm>
          <a:off x="611188" y="2924175"/>
          <a:ext cx="3097212" cy="981075"/>
        </p:xfrm>
        <a:graphic>
          <a:graphicData uri="http://schemas.openxmlformats.org/presentationml/2006/ole">
            <p:oleObj spid="_x0000_s39944" name="Формула" r:id="rId9" imgW="876300" imgH="469900" progId="Equation.3">
              <p:embed/>
            </p:oleObj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Квадратні рівняння в Європі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81075"/>
            <a:ext cx="7058025" cy="2879725"/>
          </a:xfrm>
        </p:spPr>
        <p:txBody>
          <a:bodyPr/>
          <a:lstStyle/>
          <a:p>
            <a:pPr marL="898525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000" b="1" dirty="0" err="1" smtClean="0"/>
              <a:t>Формули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</a:t>
            </a:r>
            <a:r>
              <a:rPr lang="ru-RU" sz="2000" b="1" dirty="0" err="1" smtClean="0">
                <a:cs typeface="Tahoma" pitchFamily="34" charset="0"/>
              </a:rPr>
              <a:t>’язування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квадратних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рівнянь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Європі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вперше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викладені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1202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італійським</a:t>
            </a:r>
            <a:r>
              <a:rPr lang="ru-RU" sz="2000" b="1" dirty="0" smtClean="0"/>
              <a:t> математиком </a:t>
            </a:r>
            <a:r>
              <a:rPr lang="ru-RU" sz="2000" b="1" dirty="0" err="1" smtClean="0"/>
              <a:t>Фібоначчі</a:t>
            </a:r>
            <a:r>
              <a:rPr lang="ru-RU" sz="2000" b="1" dirty="0" smtClean="0"/>
              <a:t>.</a:t>
            </a:r>
          </a:p>
          <a:p>
            <a:pPr marL="898525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000" b="1" dirty="0" smtClean="0"/>
              <a:t>Правило </a:t>
            </a:r>
            <a:r>
              <a:rPr lang="ru-RU" sz="2000" b="1" dirty="0" err="1" smtClean="0"/>
              <a:t>розв</a:t>
            </a:r>
            <a:r>
              <a:rPr lang="ru-RU" sz="2000" b="1" dirty="0" err="1" smtClean="0">
                <a:cs typeface="Tahoma" pitchFamily="34" charset="0"/>
              </a:rPr>
              <a:t>’язування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квадратних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рівнянь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сформульоване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Європі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1544г. Штифелем.</a:t>
            </a:r>
          </a:p>
          <a:p>
            <a:pPr marL="898525" indent="-533400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sz="2000" b="1" dirty="0" err="1" smtClean="0"/>
              <a:t>Завдяки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працям</a:t>
            </a:r>
            <a:r>
              <a:rPr lang="ru-RU" sz="2000" b="1" dirty="0" smtClean="0"/>
              <a:t> Декарта, </a:t>
            </a:r>
            <a:r>
              <a:rPr lang="ru-RU" sz="2000" b="1" dirty="0" err="1" smtClean="0"/>
              <a:t>Вієта</a:t>
            </a:r>
            <a:r>
              <a:rPr lang="ru-RU" sz="2000" b="1" dirty="0" smtClean="0"/>
              <a:t>, Ньютона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вчених</a:t>
            </a:r>
            <a:r>
              <a:rPr lang="ru-RU" sz="2000" b="1" dirty="0" smtClean="0"/>
              <a:t> способу </a:t>
            </a:r>
            <a:r>
              <a:rPr lang="ru-RU" sz="2000" b="1" dirty="0" err="1" smtClean="0"/>
              <a:t>розв</a:t>
            </a:r>
            <a:r>
              <a:rPr lang="ru-RU" sz="2000" b="1" dirty="0" err="1" smtClean="0">
                <a:cs typeface="Tahoma" pitchFamily="34" charset="0"/>
              </a:rPr>
              <a:t>’язування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рівнянь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надано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r>
              <a:rPr lang="ru-RU" sz="2000" b="1" dirty="0" smtClean="0"/>
              <a:t>.</a:t>
            </a:r>
          </a:p>
        </p:txBody>
      </p:sp>
      <p:pic>
        <p:nvPicPr>
          <p:cNvPr id="65541" name="Picture 5" descr="дек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2057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p6_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076700"/>
            <a:ext cx="23034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dbt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076700"/>
            <a:ext cx="22272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 descr="Михаил Штиф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429000"/>
            <a:ext cx="19796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 descr="Картинка 2 из 2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1125538"/>
            <a:ext cx="19796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243846"/>
            <a:ext cx="8643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bg1"/>
                </a:solidFill>
                <a:latin typeface="Georgia" pitchFamily="18" charset="0"/>
              </a:rPr>
              <a:t>Станція «САМОСТІЙНА»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695" y="13179"/>
            <a:ext cx="1000108" cy="100010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734485"/>
                  </p:ext>
                </p:extLst>
              </p:nvPr>
            </p:nvGraphicFramePr>
            <p:xfrm>
              <a:off x="251520" y="1340768"/>
              <a:ext cx="8784976" cy="4391533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{2D5ABB26-0587-4C30-8999-92F81FD0307C}</a:tableStyleId>
                  </a:tblPr>
                  <a:tblGrid>
                    <a:gridCol w="4104456"/>
                    <a:gridCol w="4680520"/>
                  </a:tblGrid>
                  <a:tr h="6604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2800" b="1" dirty="0">
                              <a:effectLst/>
                            </a:rPr>
                            <a:t>      Варіант   1</a:t>
                          </a:r>
                          <a:endParaRPr lang="ru-RU" sz="2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2800" b="1" dirty="0">
                              <a:effectLst/>
                            </a:rPr>
                            <a:t>      Варіант   2</a:t>
                          </a:r>
                          <a:endParaRPr lang="ru-RU" sz="2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0467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3200" dirty="0" smtClean="0">
                              <a:effectLst/>
                            </a:rPr>
                            <a:t>Розв’яжіть    </a:t>
                          </a:r>
                          <a:r>
                            <a:rPr lang="uk-UA" sz="3200" dirty="0">
                              <a:effectLst/>
                            </a:rPr>
                            <a:t>рівняння:</a:t>
                          </a:r>
                          <a:endParaRPr lang="ru-RU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9995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а)  х² −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х +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uk-UA" sz="3200" b="1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б) х² +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х+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3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в)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х² −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 +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а) х² −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х +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3200" b="1" i="1" smtClean="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uk-UA" sz="3200" b="1" smtClean="0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uk-UA" sz="3200" b="1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б)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х² +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𝟏𝟒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х+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uk-UA" sz="3200" b="1" i="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uk-UA" sz="3200" b="1" i="0" smtClean="0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3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в) 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х² −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х +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uk-UA" sz="3200" b="1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sz="3200" b="1" i="1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uk-UA" sz="3200"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45734485"/>
                  </p:ext>
                </p:extLst>
              </p:nvPr>
            </p:nvGraphicFramePr>
            <p:xfrm>
              <a:off x="251520" y="1340768"/>
              <a:ext cx="8784976" cy="4391533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{2D5ABB26-0587-4C30-8999-92F81FD0307C}</a:tableStyleId>
                  </a:tblPr>
                  <a:tblGrid>
                    <a:gridCol w="4104456"/>
                    <a:gridCol w="4680520"/>
                  </a:tblGrid>
                  <a:tr h="6604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2800" b="1" dirty="0">
                              <a:effectLst/>
                            </a:rPr>
                            <a:t>      Варіант   1</a:t>
                          </a:r>
                          <a:endParaRPr lang="ru-RU" sz="2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2800" b="1" dirty="0">
                              <a:effectLst/>
                            </a:rPr>
                            <a:t>      Варіант   2</a:t>
                          </a:r>
                          <a:endParaRPr lang="ru-RU" sz="2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3200" dirty="0" smtClean="0">
                              <a:effectLst/>
                            </a:rPr>
                            <a:t>Розв’яжіть    </a:t>
                          </a:r>
                          <a:r>
                            <a:rPr lang="uk-UA" sz="3200" dirty="0">
                              <a:effectLst/>
                            </a:rPr>
                            <a:t>рівняння:</a:t>
                          </a:r>
                          <a:endParaRPr lang="ru-RU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99954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46545" r="-114264" b="-2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7630" t="-46545" r="-130" b="-2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7920870"/>
              </p:ext>
            </p:extLst>
          </p:nvPr>
        </p:nvGraphicFramePr>
        <p:xfrm>
          <a:off x="7236296" y="6021288"/>
          <a:ext cx="1360453" cy="45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0453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УДАЧІ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4" name="Picture 8" descr="j0429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8382" y="170080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j0429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j0429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266" y="692746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j0429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120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Недостатньо лише мати добрий розум.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Головне — раціонально застосовувати його.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6000" dirty="0" err="1">
                <a:latin typeface="Times New Roman" pitchFamily="18" charset="0"/>
                <a:cs typeface="Times New Roman" pitchFamily="18" charset="0"/>
              </a:rPr>
              <a:t>Рене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 Декарт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47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9001"/>
            <a:ext cx="70723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8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ПЕРЕВІРКА!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482"/>
            <a:ext cx="1000108" cy="1000108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678417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7890" name="Формула" r:id="rId4" imgW="114151" imgH="215619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3014707"/>
                  </p:ext>
                </p:extLst>
              </p:nvPr>
            </p:nvGraphicFramePr>
            <p:xfrm>
              <a:off x="109006" y="764704"/>
              <a:ext cx="9143514" cy="63660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21863"/>
                    <a:gridCol w="4721651"/>
                  </a:tblGrid>
                  <a:tr h="326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800" b="1" dirty="0" smtClean="0"/>
                            <a:t>Варіант 1</a:t>
                          </a:r>
                          <a:endParaRPr lang="ru-RU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/>
                            <a:t>Варіант 2</a:t>
                          </a:r>
                          <a:endParaRPr lang="ru-RU" sz="2000" b="1" dirty="0"/>
                        </a:p>
                      </a:txBody>
                      <a:tcPr/>
                    </a:tc>
                  </a:tr>
                  <a:tr h="48607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а)  х² 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uk-UA" sz="2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 +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uk-UA" sz="2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uk-UA" sz="2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а=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 </m:t>
                                </m:r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ас=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==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𝟏𝟔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𝟏𝟐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рівняння має два різних корені:</a:t>
                          </a:r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𝑫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e>
                                  </m:d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𝟒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lang="uk-UA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;</a:t>
                          </a:r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𝑫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𝟒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Відповідь: 1;3.</a:t>
                          </a:r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а) х² −</m:t>
                                </m:r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 +</m:t>
                                </m:r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uk-UA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а=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 </m:t>
                                </m:r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ru-RU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ас=</m:t>
                                </m:r>
                                <m:sSup>
                                  <m:sSup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𝟐𝟓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𝟏𝟔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en-US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рівняння має два різних корені:</a:t>
                          </a:r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𝑫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e>
                                  </m:d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uk-UA" sz="2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𝟗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uk-UA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uk-UA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oMath>
                          </a14:m>
                          <a:r>
                            <a:rPr lang="uk-UA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;</a:t>
                          </a:r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𝑫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𝟗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∙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uk-UA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uk-UA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Відповідь: 1;4.</a:t>
                          </a:r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63014707"/>
                  </p:ext>
                </p:extLst>
              </p:nvPr>
            </p:nvGraphicFramePr>
            <p:xfrm>
              <a:off x="109006" y="764704"/>
              <a:ext cx="9143514" cy="63990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21863"/>
                    <a:gridCol w="4721651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800" b="1" dirty="0" smtClean="0"/>
                            <a:t>Варіант 1</a:t>
                          </a:r>
                          <a:endParaRPr lang="ru-RU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 smtClean="0"/>
                            <a:t>Варіант 2</a:t>
                          </a:r>
                          <a:endParaRPr lang="ru-RU" sz="2000" b="1" dirty="0"/>
                        </a:p>
                      </a:txBody>
                      <a:tcPr/>
                    </a:tc>
                  </a:tr>
                  <a:tr h="600284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38" t="-7107" r="-106897" b="-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3677" t="-7107" b="-1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8" descr="j04298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662" y="5517232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8" y="0"/>
            <a:ext cx="782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5400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ПЕРЕВІРКА!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155839"/>
                  </p:ext>
                </p:extLst>
              </p:nvPr>
            </p:nvGraphicFramePr>
            <p:xfrm>
              <a:off x="179512" y="923330"/>
              <a:ext cx="8496944" cy="58459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48472"/>
                    <a:gridCol w="4248472"/>
                  </a:tblGrid>
                  <a:tr h="56145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b="1" dirty="0" smtClean="0"/>
                            <a:t>Варіант 1</a:t>
                          </a:r>
                          <a:endParaRPr lang="ru-RU" sz="20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b="1" dirty="0" smtClean="0"/>
                            <a:t>Варіант 2</a:t>
                          </a:r>
                          <a:endParaRPr lang="ru-RU" sz="2000" b="1" dirty="0" smtClean="0"/>
                        </a:p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</a:tr>
                  <a:tr h="36641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б) х² +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х+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а=1, 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=6, 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=9;</m:t>
                                </m:r>
                              </m:oMath>
                            </m:oMathPara>
                          </a14:m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  <m:r>
                                  <a:rPr lang="ru-RU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− 4ас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−4∙1∙9==36−36=0,</m:t>
                                </m:r>
                              </m:oMath>
                            </m:oMathPara>
                          </a14:m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ru-RU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r>
                                <a:rPr lang="ru-RU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=0−</m:t>
                              </m:r>
                            </m:oMath>
                          </a14:m>
                          <a:r>
                            <a:rPr lang="uk-UA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рівняння має один корінь:</a:t>
                          </a:r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2∙</m:t>
                                  </m:r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2∙1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=−3</m:t>
                              </m:r>
                            </m:oMath>
                          </a14:m>
                          <a:r>
                            <a:rPr lang="uk-UA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Відповідь: -3.</a:t>
                          </a:r>
                          <a:endParaRPr lang="ru-RU" sz="280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б) 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х² +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х+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𝟐𝟒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uk-UA" sz="2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а=2, 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=14, 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=24,5;</m:t>
                                </m:r>
                              </m:oMath>
                            </m:oMathPara>
                          </a14:m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  <m:r>
                                  <a:rPr lang="ru-RU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− 4ас</m:t>
                                </m:r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</m:t>
                                    </m:r>
                                  </m:e>
                                  <m:sup>
                                    <m:r>
                                      <a:rPr lang="en-US" sz="2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−4∙2∙24,5=196−196=0,</m:t>
                                </m:r>
                              </m:oMath>
                            </m:oMathPara>
                          </a14:m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ru-RU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r>
                                <a:rPr lang="ru-RU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=0−</m:t>
                              </m:r>
                            </m:oMath>
                          </a14:m>
                          <a:r>
                            <a:rPr lang="uk-UA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рівняння має один корінь:</a:t>
                          </a:r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2∙</m:t>
                                  </m:r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−14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2∙2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−14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−7</m:t>
                                  </m:r>
                                </m:num>
                                <m:den>
                                  <m:r>
                                    <a:rPr lang="uk-UA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uk-UA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−3, 5</m:t>
                              </m:r>
                            </m:oMath>
                          </a14:m>
                          <a:r>
                            <a:rPr lang="uk-UA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Відповідь: -3,5.</a:t>
                          </a:r>
                          <a:endParaRPr lang="ru-RU" sz="2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58155839"/>
                  </p:ext>
                </p:extLst>
              </p:nvPr>
            </p:nvGraphicFramePr>
            <p:xfrm>
              <a:off x="179512" y="923330"/>
              <a:ext cx="8496944" cy="57692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48472"/>
                    <a:gridCol w="4248472"/>
                  </a:tblGrid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b="1" dirty="0" smtClean="0"/>
                            <a:t>Варіант 1</a:t>
                          </a:r>
                          <a:endParaRPr lang="ru-RU" sz="20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000" b="1" dirty="0" smtClean="0"/>
                            <a:t>Варіант 2</a:t>
                          </a:r>
                          <a:endParaRPr lang="ru-RU" sz="2000" b="1" dirty="0" smtClean="0"/>
                        </a:p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</a:tr>
                  <a:tr h="506825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4423" r="-100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4423" r="-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Picture 8" descr="j0429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0120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j0429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30" y="461665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296" y="146111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solidFill>
                  <a:schemeClr val="bg1"/>
                </a:solidFill>
                <a:latin typeface="Georgia" pitchFamily="18" charset="0"/>
              </a:rPr>
              <a:t>ПЕРЕВІРКА: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546" y="146111"/>
            <a:ext cx="1000108" cy="1000108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071546"/>
            <a:ext cx="6143636" cy="542928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3200" b="1" i="0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642625"/>
                  </p:ext>
                </p:extLst>
              </p:nvPr>
            </p:nvGraphicFramePr>
            <p:xfrm>
              <a:off x="179512" y="1124744"/>
              <a:ext cx="8856984" cy="55333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2488"/>
                    <a:gridCol w="4464496"/>
                  </a:tblGrid>
                  <a:tr h="8640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32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Варіант 1</a:t>
                          </a:r>
                          <a:endParaRPr lang="ru-RU" sz="320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32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Варіант 2</a:t>
                          </a:r>
                          <a:endParaRPr lang="ru-RU" sz="320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29606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в) 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х² −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 +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𝟏𝟓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а=4, 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ru-RU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=−9, 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ru-RU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=15;</m:t>
                                </m:r>
                              </m:oMath>
                            </m:oMathPara>
                          </a14:m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𝐷</m:t>
                              </m:r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− 4ас=</m:t>
                              </m:r>
                              <m:sSup>
                                <m:sSupPr>
                                  <m:ctrlP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uk-UA" sz="32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ru-RU" sz="32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32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−4∙4∙15=81−240=−159&lt;0</m:t>
                              </m:r>
                            </m:oMath>
                          </a14:m>
                          <a:r>
                            <a:rPr lang="uk-UA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Відповідь: рівняння розв’язків немає.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в) 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х² −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х +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uk-UA" sz="3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а=3, 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=−4, 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=7;</m:t>
                                </m:r>
                              </m:oMath>
                            </m:oMathPara>
                          </a14:m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− 4</m:t>
                                </m:r>
                                <m:r>
                                  <a:rPr lang="ru-RU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ас</m:t>
                                </m:r>
                                <m:r>
                                  <a:rPr lang="uk-UA" sz="32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−4∙3∙7=16−84=−68&lt;0.  </m:t>
                                </m:r>
                              </m:oMath>
                            </m:oMathPara>
                          </a14:m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3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Відповідь: рівняння розв’язків немає.</a:t>
                          </a:r>
                          <a:endParaRPr lang="ru-RU" sz="32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18642625"/>
                  </p:ext>
                </p:extLst>
              </p:nvPr>
            </p:nvGraphicFramePr>
            <p:xfrm>
              <a:off x="179512" y="1124744"/>
              <a:ext cx="8856984" cy="56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92488"/>
                    <a:gridCol w="4464496"/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32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Варіант 1</a:t>
                          </a:r>
                          <a:endParaRPr lang="ru-RU" sz="320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32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Варіант 2</a:t>
                          </a:r>
                          <a:endParaRPr lang="ru-RU" sz="320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ru-RU" sz="3200" dirty="0"/>
                        </a:p>
                      </a:txBody>
                      <a:tcPr/>
                    </a:tc>
                  </a:tr>
                  <a:tr h="45350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5303" r="-101664" b="-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8497" t="-25303" r="-137" b="-1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16" descr="j033691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10890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04298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6124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 rot="5400000">
            <a:off x="-864375" y="2672799"/>
            <a:ext cx="5400487" cy="21605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Домашнє</a:t>
            </a:r>
            <a:endParaRPr lang="ru-RU" sz="36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fontAlgn="auto"/>
            <a:r>
              <a:rPr lang="ru-RU" sz="3600" b="1" i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задання</a:t>
            </a:r>
            <a:endParaRPr lang="ru-RU" sz="36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0" descr="1b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31440"/>
            <a:ext cx="20875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3252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800" b="1" i="1" dirty="0" smtClean="0">
                <a:solidFill>
                  <a:schemeClr val="bg1"/>
                </a:solidFill>
                <a:latin typeface="Georgia" pitchFamily="18" charset="0"/>
              </a:rPr>
              <a:t>ЗАПИШІТЬ: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484784"/>
            <a:ext cx="4180312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/>
              <a:t>§</a:t>
            </a:r>
            <a:r>
              <a:rPr lang="en-US" sz="6600" b="1" dirty="0" smtClean="0"/>
              <a:t>2</a:t>
            </a:r>
            <a:r>
              <a:rPr lang="uk-UA" sz="6600" b="1" dirty="0" smtClean="0"/>
              <a:t>0-24</a:t>
            </a:r>
            <a:r>
              <a:rPr lang="en-US" sz="6600" b="1" dirty="0" smtClean="0"/>
              <a:t> </a:t>
            </a:r>
            <a:endParaRPr lang="uk-UA" sz="6600" b="1" dirty="0" smtClean="0"/>
          </a:p>
          <a:p>
            <a:r>
              <a:rPr lang="ru-RU" sz="6600" b="1" dirty="0" smtClean="0"/>
              <a:t>№936, </a:t>
            </a:r>
          </a:p>
          <a:p>
            <a:r>
              <a:rPr lang="ru-RU" sz="6600" b="1" dirty="0" smtClean="0"/>
              <a:t> №961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8084545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bg1"/>
                </a:solidFill>
                <a:latin typeface="Georgia" pitchFamily="18" charset="0"/>
              </a:rPr>
              <a:t>Продовж фразу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8" cy="1000108"/>
          </a:xfrm>
          <a:prstGeom prst="rect">
            <a:avLst/>
          </a:prstGeom>
          <a:noFill/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57158" y="1285860"/>
            <a:ext cx="8358246" cy="50720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4400" b="1" i="1" dirty="0" smtClean="0">
                <a:latin typeface="Georgia" pitchFamily="18" charset="0"/>
              </a:rPr>
              <a:t>Сьогодні на уроці мені сподобалося…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4400" b="1" i="1" dirty="0" smtClean="0">
                <a:latin typeface="Georgia" pitchFamily="18" charset="0"/>
              </a:rPr>
              <a:t>А мені запам'яталося, що…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4400" b="1" i="1" dirty="0" smtClean="0">
                <a:latin typeface="Georgia" pitchFamily="18" charset="0"/>
              </a:rPr>
              <a:t>А я зрозуміла, як…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4400" b="1" i="1" dirty="0" smtClean="0">
                <a:latin typeface="Georgia" pitchFamily="18" charset="0"/>
              </a:rPr>
              <a:t>Я тепер знаю…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4400" b="1" i="1" dirty="0" smtClean="0">
                <a:latin typeface="Georgia" pitchFamily="18" charset="0"/>
              </a:rPr>
              <a:t>Я тепер можу…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4400" b="1" i="1" dirty="0" smtClean="0">
                <a:latin typeface="Georgia" pitchFamily="18" charset="0"/>
              </a:rPr>
              <a:t>Мені  не сподобалось…</a:t>
            </a:r>
            <a:endParaRPr lang="ru-RU" sz="4400" b="1" i="1" dirty="0" smtClean="0">
              <a:latin typeface="Georg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32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6" name="Picture 14" descr="D:\Организатор клипов (Microsoft)\картинки на школьныю тему\картинки на школьныю тему\Рисунок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2477900"/>
            <a:ext cx="2571768" cy="3630612"/>
          </a:xfrm>
          <a:prstGeom prst="rect">
            <a:avLst/>
          </a:prstGeom>
          <a:noFill/>
          <a:ln>
            <a:headEnd/>
            <a:tailEnd/>
          </a:ln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chemeClr val="bg1"/>
                </a:solidFill>
                <a:latin typeface="Georgia" pitchFamily="18" charset="0"/>
              </a:rPr>
              <a:t>Наостанок…</a:t>
            </a:r>
          </a:p>
        </p:txBody>
      </p:sp>
      <p:pic>
        <p:nvPicPr>
          <p:cNvPr id="3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8" cy="1000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000108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Не </a:t>
            </a:r>
            <a:r>
              <a:rPr lang="uk-UA" sz="7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махай на все рукою, не лінуйся, а учись,</a:t>
            </a:r>
            <a:endParaRPr lang="ru-RU" sz="72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uk-UA" sz="72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Бо чого навчишся в школі, знадобиться ще колись</a:t>
            </a:r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!</a:t>
            </a:r>
            <a:endParaRPr lang="uk-UA" sz="7200" i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71539" y="2357430"/>
            <a:ext cx="650085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 b="1" i="1" dirty="0">
                <a:solidFill>
                  <a:srgbClr val="9900FF"/>
                </a:solidFill>
              </a:rPr>
              <a:t>Не опускайте рук, займіться математикою і ви прозрієте!</a:t>
            </a:r>
          </a:p>
          <a:p>
            <a:pPr algn="r">
              <a:spcBef>
                <a:spcPct val="50000"/>
              </a:spcBef>
            </a:pPr>
            <a:r>
              <a:rPr lang="uk-UA" dirty="0">
                <a:solidFill>
                  <a:srgbClr val="9900FF"/>
                </a:solidFill>
              </a:rPr>
              <a:t>М. Кравчук</a:t>
            </a:r>
            <a:endParaRPr lang="ru-RU" dirty="0">
              <a:solidFill>
                <a:srgbClr val="9900FF"/>
              </a:solidFill>
            </a:endParaRPr>
          </a:p>
        </p:txBody>
      </p:sp>
      <p:sp>
        <p:nvSpPr>
          <p:cNvPr id="4915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35825" y="5949950"/>
            <a:ext cx="1008063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05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Дякую за урок!</a:t>
            </a:r>
            <a:endParaRPr lang="ru-RU" sz="7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9222" name="Picture 6" descr="D:\Все картинки\Анимация вся\Надписи\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3727441" cy="1890731"/>
          </a:xfrm>
          <a:prstGeom prst="rect">
            <a:avLst/>
          </a:prstGeom>
          <a:noFill/>
        </p:spPr>
      </p:pic>
      <p:pic>
        <p:nvPicPr>
          <p:cNvPr id="8" name="Picture 8" descr="D:\Все картинки\Анимация вся\Оформление\i051n9r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8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"/>
            <a:ext cx="87874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  <a:latin typeface="Magneto" pitchFamily="82" charset="0"/>
              </a:rPr>
              <a:t>Станція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agneto" pitchFamily="82" charset="0"/>
              </a:rPr>
              <a:t> «Теоретична»</a:t>
            </a:r>
          </a:p>
          <a:p>
            <a:pPr algn="ctr"/>
            <a:endParaRPr lang="uk-UA" sz="5800" i="1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85860"/>
            <a:ext cx="84978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рівняння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виду 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ах</a:t>
            </a:r>
            <a:r>
              <a:rPr lang="ru-RU" sz="2400" b="1" i="1" baseline="30000" dirty="0">
                <a:solidFill>
                  <a:srgbClr val="CC3300"/>
                </a:solidFill>
                <a:latin typeface="Comic Sans MS" pitchFamily="66" charset="0"/>
              </a:rPr>
              <a:t>2 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+ </a:t>
            </a:r>
            <a:r>
              <a:rPr lang="en-US" sz="2400" b="1" i="1" dirty="0">
                <a:solidFill>
                  <a:srgbClr val="CC3300"/>
                </a:solidFill>
                <a:latin typeface="Comic Sans MS" pitchFamily="66" charset="0"/>
              </a:rPr>
              <a:t>b</a:t>
            </a:r>
            <a:r>
              <a:rPr lang="ru-RU" sz="2400" b="1" i="1" dirty="0" err="1">
                <a:solidFill>
                  <a:srgbClr val="CC3300"/>
                </a:solidFill>
                <a:latin typeface="Comic Sans MS" pitchFamily="66" charset="0"/>
              </a:rPr>
              <a:t>х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 +с = 0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, </a:t>
            </a:r>
          </a:p>
          <a:p>
            <a:pPr algn="ctr"/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де  </a:t>
            </a:r>
            <a:r>
              <a:rPr lang="ru-RU" sz="2400" b="1" i="1" dirty="0" err="1">
                <a:solidFill>
                  <a:srgbClr val="CC3300"/>
                </a:solidFill>
                <a:latin typeface="Comic Sans MS" pitchFamily="66" charset="0"/>
              </a:rPr>
              <a:t>х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–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змінна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, </a:t>
            </a:r>
          </a:p>
          <a:p>
            <a:pPr algn="ctr"/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en-US" sz="2400" b="1" i="1" dirty="0">
                <a:solidFill>
                  <a:srgbClr val="CC3300"/>
                </a:solidFill>
                <a:latin typeface="Comic Sans MS" pitchFamily="66" charset="0"/>
              </a:rPr>
              <a:t>a</a:t>
            </a:r>
            <a:r>
              <a:rPr lang="ru-RU" sz="2400" b="1" i="1" dirty="0">
                <a:solidFill>
                  <a:srgbClr val="000099"/>
                </a:solidFill>
                <a:latin typeface="Comic Sans MS" pitchFamily="66" charset="0"/>
              </a:rPr>
              <a:t>,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en-US" sz="2400" b="1" i="1" dirty="0">
                <a:solidFill>
                  <a:srgbClr val="CC3300"/>
                </a:solidFill>
                <a:latin typeface="Comic Sans MS" pitchFamily="66" charset="0"/>
              </a:rPr>
              <a:t>b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Comic Sans MS" pitchFamily="66" charset="0"/>
              </a:rPr>
              <a:t>і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 с </a:t>
            </a:r>
            <a:r>
              <a:rPr lang="ru-RU" sz="2400" b="1" i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деякі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числа,</a:t>
            </a:r>
            <a:r>
              <a:rPr lang="en-US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i="1" dirty="0">
                <a:solidFill>
                  <a:srgbClr val="CC3300"/>
                </a:solidFill>
                <a:latin typeface="Comic Sans MS" pitchFamily="66" charset="0"/>
              </a:rPr>
              <a:t>а   </a:t>
            </a:r>
            <a:r>
              <a:rPr lang="ru-RU" sz="2400" b="1" dirty="0">
                <a:solidFill>
                  <a:srgbClr val="CC3300"/>
                </a:solidFill>
                <a:latin typeface="Comic Sans MS" pitchFamily="66" charset="0"/>
              </a:rPr>
              <a:t>0</a:t>
            </a:r>
            <a:r>
              <a:rPr lang="ru-RU" sz="2400" b="1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3713" y="404813"/>
            <a:ext cx="66246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  <a:p>
            <a:pPr algn="ctr"/>
            <a:endParaRPr lang="ru-RU" sz="2400" dirty="0">
              <a:latin typeface="Comic Sans MS" pitchFamily="66" charset="0"/>
            </a:endParaRPr>
          </a:p>
          <a:p>
            <a:pPr algn="ctr"/>
            <a:r>
              <a:rPr lang="ru-RU" b="1" i="1" dirty="0" err="1">
                <a:solidFill>
                  <a:srgbClr val="000099"/>
                </a:solidFill>
                <a:latin typeface="Comic Sans MS" pitchFamily="66" charset="0"/>
              </a:rPr>
              <a:t>Квадратним</a:t>
            </a:r>
            <a:r>
              <a:rPr lang="ru-RU" b="1" i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Comic Sans MS" pitchFamily="66" charset="0"/>
              </a:rPr>
              <a:t>рівнянням</a:t>
            </a:r>
            <a:r>
              <a:rPr lang="ru-RU" sz="2400" b="1" i="1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Comic Sans MS" pitchFamily="66" charset="0"/>
              </a:rPr>
              <a:t>називається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 rot="765111">
            <a:off x="539750" y="2752725"/>
            <a:ext cx="7924800" cy="4105275"/>
          </a:xfrm>
          <a:custGeom>
            <a:avLst/>
            <a:gdLst>
              <a:gd name="T0" fmla="*/ 0 w 5095"/>
              <a:gd name="T1" fmla="*/ 1829 h 2464"/>
              <a:gd name="T2" fmla="*/ 4808 w 5095"/>
              <a:gd name="T3" fmla="*/ 106 h 2464"/>
              <a:gd name="T4" fmla="*/ 1724 w 5095"/>
              <a:gd name="T5" fmla="*/ 2464 h 2464"/>
              <a:gd name="T6" fmla="*/ 0 60000 65536"/>
              <a:gd name="T7" fmla="*/ 0 60000 65536"/>
              <a:gd name="T8" fmla="*/ 0 60000 65536"/>
              <a:gd name="T9" fmla="*/ 0 w 5095"/>
              <a:gd name="T10" fmla="*/ 0 h 2464"/>
              <a:gd name="T11" fmla="*/ 5095 w 5095"/>
              <a:gd name="T12" fmla="*/ 2464 h 2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5" h="2464">
                <a:moveTo>
                  <a:pt x="0" y="1829"/>
                </a:moveTo>
                <a:cubicBezTo>
                  <a:pt x="2260" y="914"/>
                  <a:pt x="4521" y="0"/>
                  <a:pt x="4808" y="106"/>
                </a:cubicBezTo>
                <a:cubicBezTo>
                  <a:pt x="5095" y="212"/>
                  <a:pt x="3409" y="1338"/>
                  <a:pt x="1724" y="2464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33845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  <a:t>ПОВНІ</a:t>
            </a:r>
            <a:b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  <a:t>КВАДРАТНІ РІВНЯННЯ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787900" y="1916113"/>
            <a:ext cx="33845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  <a:t>НЕПОВНІ</a:t>
            </a:r>
            <a:b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  <a:t>КВАДРАТНІ РІВНЯННЯ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55875" y="981075"/>
            <a:ext cx="403225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Comic Sans MS" pitchFamily="66" charset="0"/>
              </a:rPr>
              <a:t>КВАДРАТНІ РІВНЯННЯ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2051050" y="1341438"/>
            <a:ext cx="1296988" cy="574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5219700" y="1341438"/>
            <a:ext cx="1296988" cy="574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71550" y="2924175"/>
            <a:ext cx="287972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CC3300"/>
                </a:solidFill>
                <a:latin typeface="Comic Sans MS" pitchFamily="66" charset="0"/>
              </a:rPr>
              <a:t>а ≠ 0,  </a:t>
            </a:r>
            <a:r>
              <a:rPr lang="en-US" sz="1800" b="1" i="1" dirty="0">
                <a:solidFill>
                  <a:srgbClr val="CC3300"/>
                </a:solidFill>
                <a:latin typeface="Comic Sans MS" pitchFamily="66" charset="0"/>
              </a:rPr>
              <a:t>b</a:t>
            </a:r>
            <a:r>
              <a:rPr lang="ru-RU" sz="1800" b="1" i="1" dirty="0">
                <a:solidFill>
                  <a:srgbClr val="CC3300"/>
                </a:solidFill>
                <a:latin typeface="Comic Sans MS" pitchFamily="66" charset="0"/>
              </a:rPr>
              <a:t> ≠ 0,   с ≠ 0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148263" y="2924175"/>
            <a:ext cx="3024187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CC3300"/>
                </a:solidFill>
                <a:latin typeface="Comic Sans MS" pitchFamily="66" charset="0"/>
              </a:rPr>
              <a:t>а ≠ 0,  </a:t>
            </a:r>
            <a:r>
              <a:rPr lang="en-US" sz="1800" b="1" i="1" dirty="0">
                <a:solidFill>
                  <a:srgbClr val="CC3300"/>
                </a:solidFill>
                <a:latin typeface="Comic Sans MS" pitchFamily="66" charset="0"/>
              </a:rPr>
              <a:t>b</a:t>
            </a:r>
            <a:r>
              <a:rPr lang="ru-RU" sz="1800" b="1" i="1" dirty="0">
                <a:solidFill>
                  <a:srgbClr val="CC3300"/>
                </a:solidFill>
                <a:latin typeface="Comic Sans MS" pitchFamily="66" charset="0"/>
              </a:rPr>
              <a:t> = 0,  с = 0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124075" y="2565400"/>
            <a:ext cx="0" cy="358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443663" y="2565400"/>
            <a:ext cx="0" cy="358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258888" y="4221163"/>
            <a:ext cx="1728787" cy="1614487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2х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+5х-7=0</a:t>
            </a:r>
          </a:p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6х+х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-3=0</a:t>
            </a:r>
          </a:p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-8х-7=0</a:t>
            </a:r>
          </a:p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25-10х+х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=0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508625" y="4221163"/>
            <a:ext cx="1800225" cy="1614487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3х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-2х=0</a:t>
            </a:r>
          </a:p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2х+х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=0</a:t>
            </a:r>
          </a:p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125+5х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=0</a:t>
            </a:r>
          </a:p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49х</a:t>
            </a:r>
            <a:r>
              <a:rPr lang="ru-RU" sz="1800" b="1" i="1" baseline="30000" dirty="0">
                <a:solidFill>
                  <a:srgbClr val="000099"/>
                </a:solidFill>
                <a:latin typeface="Arial" charset="0"/>
              </a:rPr>
              <a:t>2</a:t>
            </a:r>
            <a:r>
              <a:rPr lang="ru-RU" sz="1800" b="1" i="1" dirty="0">
                <a:solidFill>
                  <a:srgbClr val="000099"/>
                </a:solidFill>
                <a:latin typeface="Arial" charset="0"/>
              </a:rPr>
              <a:t>-81=0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124075" y="3284538"/>
            <a:ext cx="0" cy="9366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6443663" y="3284538"/>
            <a:ext cx="0" cy="9366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pic>
        <p:nvPicPr>
          <p:cNvPr id="29712" name="Picture 16" descr="j03369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941888"/>
            <a:ext cx="1089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77813"/>
            <a:ext cx="8785671" cy="91893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5400" b="1" dirty="0" err="1" smtClean="0">
                <a:solidFill>
                  <a:schemeClr val="tx1"/>
                </a:solidFill>
                <a:latin typeface="Magneto" pitchFamily="82" charset="0"/>
              </a:rPr>
              <a:t>Станц</a:t>
            </a:r>
            <a:r>
              <a:rPr lang="uk-UA" sz="5400" b="1" dirty="0">
                <a:solidFill>
                  <a:schemeClr val="tx1"/>
                </a:solidFill>
                <a:latin typeface="Magneto" pitchFamily="82" charset="0"/>
              </a:rPr>
              <a:t>і</a:t>
            </a:r>
            <a:r>
              <a:rPr lang="ru-RU" sz="5400" b="1" dirty="0" smtClean="0">
                <a:solidFill>
                  <a:schemeClr val="tx1"/>
                </a:solidFill>
                <a:latin typeface="Magneto" pitchFamily="82" charset="0"/>
              </a:rPr>
              <a:t>я «ТЕОРЕТИЧНА»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Алгоритм </a:t>
            </a:r>
            <a:r>
              <a:rPr lang="ru-RU" sz="3600" dirty="0" err="1">
                <a:solidFill>
                  <a:srgbClr val="00B050"/>
                </a:solidFill>
              </a:rPr>
              <a:t>розв</a:t>
            </a:r>
            <a:r>
              <a:rPr lang="en-US" sz="3600" dirty="0">
                <a:solidFill>
                  <a:srgbClr val="00B050"/>
                </a:solidFill>
                <a:cs typeface="Arial" charset="0"/>
              </a:rPr>
              <a:t>'</a:t>
            </a:r>
            <a:r>
              <a:rPr lang="ru-RU" sz="3600" dirty="0" err="1">
                <a:solidFill>
                  <a:srgbClr val="00B050"/>
                </a:solidFill>
              </a:rPr>
              <a:t>язування</a:t>
            </a:r>
            <a:r>
              <a:rPr lang="ru-RU" sz="3600" dirty="0">
                <a:solidFill>
                  <a:srgbClr val="00B050"/>
                </a:solidFill>
              </a:rPr>
              <a:t> квадратного </a:t>
            </a:r>
            <a:r>
              <a:rPr lang="ru-RU" sz="3600" dirty="0" err="1">
                <a:solidFill>
                  <a:srgbClr val="00B050"/>
                </a:solidFill>
              </a:rPr>
              <a:t>рівняння</a:t>
            </a:r>
            <a:r>
              <a:rPr lang="ru-RU" sz="3600" dirty="0">
                <a:solidFill>
                  <a:srgbClr val="00B050"/>
                </a:solidFill>
              </a:rPr>
              <a:t> за формулою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76040782"/>
              </p:ext>
            </p:extLst>
          </p:nvPr>
        </p:nvGraphicFramePr>
        <p:xfrm>
          <a:off x="2123728" y="2276872"/>
          <a:ext cx="5111750" cy="1022350"/>
        </p:xfrm>
        <a:graphic>
          <a:graphicData uri="http://schemas.openxmlformats.org/presentationml/2006/ole">
            <p:oleObj spid="_x0000_s32770" name="Формула" r:id="rId3" imgW="1841400" imgH="36828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95475" y="3941763"/>
          <a:ext cx="1158875" cy="2189162"/>
        </p:xfrm>
        <a:graphic>
          <a:graphicData uri="http://schemas.openxmlformats.org/presentationml/2006/ole">
            <p:oleObj spid="_x0000_s32771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p:oleObj spid="_x0000_s32772" name="Формула" r:id="rId5" imgW="114151" imgH="215619" progId="Equation.3">
              <p:embed/>
            </p:oleObj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7504" y="2852738"/>
            <a:ext cx="8712646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7200" baseline="-25000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Визнач</a:t>
            </a:r>
            <a:r>
              <a:rPr lang="uk-UA" sz="72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и</a:t>
            </a:r>
            <a:r>
              <a:rPr lang="ru-RU" sz="7200" baseline="-25000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ти</a:t>
            </a:r>
            <a:r>
              <a:rPr lang="ru-RU" sz="60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   </a:t>
            </a:r>
            <a:r>
              <a:rPr lang="ru-RU" sz="6000" baseline="-25000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дискримінант</a:t>
            </a:r>
            <a:r>
              <a:rPr lang="ru-RU" sz="60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 </a:t>
            </a:r>
          </a:p>
          <a:p>
            <a:r>
              <a:rPr lang="ru-RU" sz="60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за </a:t>
            </a:r>
            <a:r>
              <a:rPr lang="ru-RU" sz="6000" baseline="-25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формулою:</a:t>
            </a:r>
            <a:endParaRPr lang="ru-RU" sz="6000" baseline="-25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6088" name="Picture 8" descr="запиши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10795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9" descr="j033691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69494"/>
            <a:ext cx="11303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3196814"/>
              </p:ext>
            </p:extLst>
          </p:nvPr>
        </p:nvGraphicFramePr>
        <p:xfrm>
          <a:off x="1330325" y="4262013"/>
          <a:ext cx="6486625" cy="1755406"/>
        </p:xfrm>
        <a:graphic>
          <a:graphicData uri="http://schemas.openxmlformats.org/presentationml/2006/ole">
            <p:oleObj spid="_x0000_s32773" name="Формула" r:id="rId8" imgW="825500" imgH="203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07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2000926"/>
              </p:ext>
            </p:extLst>
          </p:nvPr>
        </p:nvGraphicFramePr>
        <p:xfrm>
          <a:off x="2555875" y="3187700"/>
          <a:ext cx="3528293" cy="1681460"/>
        </p:xfrm>
        <a:graphic>
          <a:graphicData uri="http://schemas.openxmlformats.org/presentationml/2006/ole">
            <p:oleObj spid="_x0000_s33794" name="Формула" r:id="rId3" imgW="901440" imgH="66024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928166474"/>
              </p:ext>
            </p:extLst>
          </p:nvPr>
        </p:nvGraphicFramePr>
        <p:xfrm>
          <a:off x="2555875" y="4724400"/>
          <a:ext cx="3456285" cy="1656928"/>
        </p:xfrm>
        <a:graphic>
          <a:graphicData uri="http://schemas.openxmlformats.org/presentationml/2006/ole">
            <p:oleObj spid="_x0000_s33795" name="Формула" r:id="rId4" imgW="914400" imgH="69840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7600"/>
          <a:ext cx="114300" cy="215900"/>
        </p:xfrm>
        <a:graphic>
          <a:graphicData uri="http://schemas.openxmlformats.org/presentationml/2006/ole">
            <p:oleObj spid="_x0000_s33796" name="Формула" r:id="rId5" imgW="114151" imgH="215619" progId="Equation.3">
              <p:embed/>
            </p:oleObj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56325" y="1844675"/>
            <a:ext cx="2470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sz="4000" baseline="-25000">
              <a:latin typeface="Verdana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 flipV="1">
            <a:off x="250825" y="1981200"/>
            <a:ext cx="7921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endParaRPr lang="uk-UA" sz="4400" baseline="-25000">
              <a:latin typeface="Verdana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79388" y="2133600"/>
            <a:ext cx="2808436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aseline="-25000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Рівнянння</a:t>
            </a:r>
            <a:r>
              <a:rPr lang="ru-RU" sz="32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 не </a:t>
            </a:r>
            <a:r>
              <a:rPr lang="ru-RU" sz="3200" baseline="-25000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має</a:t>
            </a:r>
            <a:r>
              <a:rPr lang="ru-RU" sz="32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3200" baseline="-25000" dirty="0" err="1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дійсних</a:t>
            </a:r>
            <a:r>
              <a:rPr lang="ru-RU" sz="3200" baseline="-250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3200" baseline="-25000" dirty="0" err="1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коренів</a:t>
            </a:r>
            <a:endParaRPr lang="ru-RU" sz="3200" baseline="-25000" dirty="0">
              <a:solidFill>
                <a:schemeClr val="accent3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47112" name="Object 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43230781"/>
              </p:ext>
            </p:extLst>
          </p:nvPr>
        </p:nvGraphicFramePr>
        <p:xfrm>
          <a:off x="6372200" y="2276475"/>
          <a:ext cx="2519388" cy="2592685"/>
        </p:xfrm>
        <a:graphic>
          <a:graphicData uri="http://schemas.openxmlformats.org/presentationml/2006/ole">
            <p:oleObj spid="_x0000_s33797" name="Формула" r:id="rId6" imgW="482400" imgH="634680" progId="Equation.3">
              <p:embed/>
            </p:oleObj>
          </a:graphicData>
        </a:graphic>
      </p:graphicFrame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323850" y="981075"/>
            <a:ext cx="22320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D&lt;0</a:t>
            </a:r>
            <a:endParaRPr lang="ru-RU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99FFCC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3059113" y="2060575"/>
            <a:ext cx="27368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D&gt;0 </a:t>
            </a:r>
            <a:endParaRPr lang="ru-RU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99FFCC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7115" name="WordArt 11"/>
          <p:cNvSpPr>
            <a:spLocks noChangeArrowheads="1" noChangeShapeType="1" noTextEdit="1"/>
          </p:cNvSpPr>
          <p:nvPr/>
        </p:nvSpPr>
        <p:spPr bwMode="auto">
          <a:xfrm>
            <a:off x="6443663" y="908050"/>
            <a:ext cx="24479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D=0</a:t>
            </a:r>
            <a:endParaRPr lang="ru-RU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99FFCC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7116" name="Picture 12" descr="запиши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34050"/>
            <a:ext cx="10795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68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3" grpId="0" animBg="1"/>
      <p:bldP spid="47114" grpId="0" animBg="1"/>
      <p:bldP spid="47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</a:rPr>
              <a:t>Теорема </a:t>
            </a:r>
            <a:r>
              <a:rPr lang="uk-UA" b="1" dirty="0" err="1" smtClean="0">
                <a:solidFill>
                  <a:srgbClr val="FF0066"/>
                </a:solidFill>
                <a:latin typeface="Times New Roman" pitchFamily="18" charset="0"/>
              </a:rPr>
              <a:t>Вієта</a:t>
            </a:r>
            <a:endParaRPr lang="ru-RU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76327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800" dirty="0" smtClean="0"/>
              <a:t>х</a:t>
            </a:r>
            <a:r>
              <a:rPr lang="en-US" sz="2800" dirty="0" smtClean="0">
                <a:cs typeface="Arial" charset="0"/>
              </a:rPr>
              <a:t>²</a:t>
            </a:r>
            <a:r>
              <a:rPr lang="uk-UA" sz="2800" dirty="0" smtClean="0">
                <a:cs typeface="Arial" charset="0"/>
              </a:rPr>
              <a:t>+</a:t>
            </a:r>
            <a:r>
              <a:rPr lang="en-US" sz="2800" dirty="0" err="1" smtClean="0">
                <a:cs typeface="Arial" charset="0"/>
              </a:rPr>
              <a:t>bx+c</a:t>
            </a:r>
            <a:r>
              <a:rPr lang="en-US" sz="2800" dirty="0" smtClean="0">
                <a:cs typeface="Arial" charset="0"/>
              </a:rPr>
              <a:t>=0 </a:t>
            </a:r>
            <a:r>
              <a:rPr lang="uk-UA" sz="2800" b="1" dirty="0" smtClean="0">
                <a:solidFill>
                  <a:srgbClr val="FF3300"/>
                </a:solidFill>
                <a:cs typeface="Arial" charset="0"/>
              </a:rPr>
              <a:t>зведене квадратне рівняння</a:t>
            </a:r>
            <a:endParaRPr lang="en-US" sz="2800" b="1" dirty="0" smtClean="0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sz="2800" dirty="0" smtClean="0">
                <a:cs typeface="Arial" charset="0"/>
              </a:rPr>
              <a:t>х +</a:t>
            </a:r>
            <a:r>
              <a:rPr lang="en-US" sz="2800" dirty="0" smtClean="0">
                <a:cs typeface="Arial" charset="0"/>
              </a:rPr>
              <a:t> </a:t>
            </a:r>
            <a:r>
              <a:rPr lang="uk-UA" sz="2800" dirty="0" smtClean="0">
                <a:cs typeface="Arial" charset="0"/>
              </a:rPr>
              <a:t>х  =-</a:t>
            </a:r>
            <a:r>
              <a:rPr lang="en-US" sz="2800" dirty="0" smtClean="0">
                <a:cs typeface="Arial" charset="0"/>
              </a:rPr>
              <a:t>b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dirty="0" smtClean="0">
                <a:cs typeface="Arial" charset="0"/>
              </a:rPr>
              <a:t>х </a:t>
            </a:r>
            <a:r>
              <a:rPr lang="en-US" sz="2800" dirty="0" smtClean="0">
                <a:cs typeface="Arial" charset="0"/>
              </a:rPr>
              <a:t>* </a:t>
            </a:r>
            <a:r>
              <a:rPr lang="uk-UA" sz="2800" dirty="0" smtClean="0">
                <a:cs typeface="Arial" charset="0"/>
              </a:rPr>
              <a:t>х</a:t>
            </a:r>
            <a:r>
              <a:rPr lang="en-US" sz="2800" dirty="0" smtClean="0">
                <a:cs typeface="Arial" charset="0"/>
              </a:rPr>
              <a:t>   =c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785786" y="3500438"/>
          <a:ext cx="168275" cy="476250"/>
        </p:xfrm>
        <a:graphic>
          <a:graphicData uri="http://schemas.openxmlformats.org/presentationml/2006/ole">
            <p:oleObj spid="_x0000_s35842" name="Формула" r:id="rId3" imgW="75960" imgH="215640" progId="Equation.3">
              <p:embed/>
            </p:oleObj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71604" y="3000372"/>
          <a:ext cx="236537" cy="504825"/>
        </p:xfrm>
        <a:graphic>
          <a:graphicData uri="http://schemas.openxmlformats.org/presentationml/2006/ole">
            <p:oleObj spid="_x0000_s35843" name="Формула" r:id="rId4" imgW="101520" imgH="215640" progId="Equation.3">
              <p:embed/>
            </p:oleObj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785786" y="2928934"/>
          <a:ext cx="177800" cy="504825"/>
        </p:xfrm>
        <a:graphic>
          <a:graphicData uri="http://schemas.openxmlformats.org/presentationml/2006/ole">
            <p:oleObj spid="_x0000_s35844" name="Формула" r:id="rId5" imgW="75960" imgH="215640" progId="Equation.3">
              <p:embed/>
            </p:oleObj>
          </a:graphicData>
        </a:graphic>
      </p:graphicFrame>
      <p:graphicFrame>
        <p:nvGraphicFramePr>
          <p:cNvPr id="8197" name="Object 12"/>
          <p:cNvGraphicFramePr>
            <a:graphicFrameLocks noChangeAspect="1"/>
          </p:cNvGraphicFramePr>
          <p:nvPr/>
        </p:nvGraphicFramePr>
        <p:xfrm>
          <a:off x="1571604" y="3571876"/>
          <a:ext cx="201613" cy="431800"/>
        </p:xfrm>
        <a:graphic>
          <a:graphicData uri="http://schemas.openxmlformats.org/presentationml/2006/ole">
            <p:oleObj spid="_x0000_s35845" name="Формула" r:id="rId6" imgW="101520" imgH="215640" progId="Equation.3">
              <p:embed/>
            </p:oleObj>
          </a:graphicData>
        </a:graphic>
      </p:graphicFrame>
      <p:sp>
        <p:nvSpPr>
          <p:cNvPr id="8202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900" y="692150"/>
            <a:ext cx="792163" cy="936625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2" grpId="1"/>
      <p:bldP spid="140292" grpId="2"/>
      <p:bldP spid="140293" grpId="0" build="p"/>
      <p:bldP spid="14029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Квадратним тричленом називається 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sz="2400" b="1" dirty="0" smtClean="0">
                <a:latin typeface="Times New Roman" pitchFamily="18" charset="0"/>
              </a:rPr>
              <a:t>Квадратним тричленом називається многочлен виду</a:t>
            </a:r>
            <a:r>
              <a:rPr lang="uk-UA" sz="2400" b="1" dirty="0" smtClean="0"/>
              <a:t>  </a:t>
            </a:r>
            <a:r>
              <a:rPr lang="uk-UA" sz="2400" b="1" i="1" dirty="0" smtClean="0"/>
              <a:t>а</a:t>
            </a:r>
            <a:r>
              <a:rPr lang="uk-UA" sz="2400" b="1" i="1" dirty="0" smtClean="0">
                <a:latin typeface="Times New Roman" pitchFamily="18" charset="0"/>
              </a:rPr>
              <a:t>х</a:t>
            </a:r>
            <a:r>
              <a:rPr lang="uk-UA" sz="2400" b="1" i="1" baseline="30000" dirty="0" smtClean="0"/>
              <a:t>2</a:t>
            </a:r>
            <a:r>
              <a:rPr lang="uk-UA" sz="2400" b="1" i="1" dirty="0" smtClean="0"/>
              <a:t>+ </a:t>
            </a:r>
            <a:r>
              <a:rPr lang="uk-UA" sz="2400" b="1" i="1" dirty="0" err="1" smtClean="0"/>
              <a:t>в</a:t>
            </a:r>
            <a:r>
              <a:rPr lang="uk-UA" sz="2400" b="1" i="1" dirty="0" err="1" smtClean="0">
                <a:latin typeface="Times New Roman" pitchFamily="18" charset="0"/>
              </a:rPr>
              <a:t>х</a:t>
            </a:r>
            <a:r>
              <a:rPr lang="uk-UA" sz="2400" b="1" i="1" dirty="0" smtClean="0"/>
              <a:t> + с, </a:t>
            </a:r>
            <a:r>
              <a:rPr lang="uk-UA" sz="2400" b="1" dirty="0" smtClean="0"/>
              <a:t>де </a:t>
            </a:r>
            <a:r>
              <a:rPr lang="uk-UA" sz="2400" b="1" i="1" dirty="0" smtClean="0">
                <a:latin typeface="Times New Roman" pitchFamily="18" charset="0"/>
              </a:rPr>
              <a:t>х</a:t>
            </a:r>
            <a:r>
              <a:rPr lang="uk-UA" sz="2400" b="1" dirty="0" smtClean="0">
                <a:latin typeface="Times New Roman" pitchFamily="18" charset="0"/>
              </a:rPr>
              <a:t> – змінна, </a:t>
            </a:r>
            <a:r>
              <a:rPr lang="uk-UA" sz="2400" b="1" i="1" dirty="0" smtClean="0">
                <a:latin typeface="Times New Roman" pitchFamily="18" charset="0"/>
              </a:rPr>
              <a:t>а, в, с – </a:t>
            </a:r>
            <a:r>
              <a:rPr lang="uk-UA" sz="2400" b="1" dirty="0" smtClean="0">
                <a:latin typeface="Times New Roman" pitchFamily="18" charset="0"/>
              </a:rPr>
              <a:t>дані числа, причому </a:t>
            </a:r>
            <a:r>
              <a:rPr lang="uk-UA" sz="2400" b="1" i="1" dirty="0" smtClean="0">
                <a:latin typeface="Times New Roman" pitchFamily="18" charset="0"/>
              </a:rPr>
              <a:t>а</a:t>
            </a:r>
            <a:r>
              <a:rPr lang="en-US" sz="2400" b="1" i="1" dirty="0" smtClean="0">
                <a:latin typeface="Times New Roman" pitchFamily="18" charset="0"/>
              </a:rPr>
              <a:t> #</a:t>
            </a:r>
            <a:r>
              <a:rPr lang="uk-UA" sz="2400" b="1" i="1" dirty="0" smtClean="0">
                <a:latin typeface="Times New Roman" pitchFamily="18" charset="0"/>
              </a:rPr>
              <a:t>  0</a:t>
            </a:r>
          </a:p>
          <a:p>
            <a:pPr eaLnBrk="1" hangingPunct="1">
              <a:buNone/>
            </a:pPr>
            <a:endParaRPr lang="uk-UA" sz="24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2400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uk-UA" sz="2400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i="1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020TGp_general_diagra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020TGp_general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020TGp_general_diagram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cdb2004c020gl</Template>
  <TotalTime>652</TotalTime>
  <Words>910</Words>
  <Application>Microsoft Office PowerPoint</Application>
  <PresentationFormat>Экран (4:3)</PresentationFormat>
  <Paragraphs>204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c020TGp_general_diagram</vt:lpstr>
      <vt:lpstr>Image</vt:lpstr>
      <vt:lpstr>Формула</vt:lpstr>
      <vt:lpstr>Розв'язування квадратних рівнянь</vt:lpstr>
      <vt:lpstr>Слайд 2</vt:lpstr>
      <vt:lpstr>Слайд 3</vt:lpstr>
      <vt:lpstr>Слайд 4</vt:lpstr>
      <vt:lpstr>Слайд 5</vt:lpstr>
      <vt:lpstr>  Станція «ТЕОРЕТИЧНА»  Алгоритм розв'язування квадратного рівняння за формулою</vt:lpstr>
      <vt:lpstr>Слайд 7</vt:lpstr>
      <vt:lpstr>Теорема Вієта</vt:lpstr>
      <vt:lpstr>Квадратним тричленом називається </vt:lpstr>
      <vt:lpstr>Відмінності </vt:lpstr>
      <vt:lpstr>Спільні поняття </vt:lpstr>
      <vt:lpstr>Слайд 12</vt:lpstr>
      <vt:lpstr>Слайд 13</vt:lpstr>
      <vt:lpstr>Слайд 14</vt:lpstr>
      <vt:lpstr>Рівняння виду: ах2 = 0</vt:lpstr>
      <vt:lpstr>Рівняння виду: ах2 + с = 0</vt:lpstr>
      <vt:lpstr>Рівняння виду: ах2 + вх = 0</vt:lpstr>
      <vt:lpstr>Спробуй розв'язати! Силу розуму надають вправи, а не спокій.   </vt:lpstr>
      <vt:lpstr>Слайд 19</vt:lpstr>
      <vt:lpstr>Слайд 20</vt:lpstr>
      <vt:lpstr>Слайд 21</vt:lpstr>
      <vt:lpstr>Немає в світі пагорба, якого наполегливість врешті-решт не досягне! </vt:lpstr>
      <vt:lpstr>Слайд 23</vt:lpstr>
      <vt:lpstr>Історична  довідка про квадратні рівняння</vt:lpstr>
      <vt:lpstr>Квадратні рівняння в Давньому Вавілоні</vt:lpstr>
      <vt:lpstr>Квадратні рівняння в Індії</vt:lpstr>
      <vt:lpstr>Слайд 27</vt:lpstr>
      <vt:lpstr>Квадратні рівняння в Європі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Розв'язування квадратних рівнянь</dc:title>
  <dc:creator>Танечка</dc:creator>
  <cp:lastModifiedBy>home</cp:lastModifiedBy>
  <cp:revision>66</cp:revision>
  <dcterms:modified xsi:type="dcterms:W3CDTF">2018-03-05T13:58:17Z</dcterms:modified>
</cp:coreProperties>
</file>