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46B8-7CAF-4E97-8504-40A89D0104CC}" type="datetimeFigureOut">
              <a:rPr lang="uk-UA" smtClean="0"/>
              <a:pPr/>
              <a:t>22.02.2019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1DA7-65B3-4A2A-8278-36D2B7EC366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ьок\Desktop\Мартуся\Картинки математика\batik_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515544" cy="3515544"/>
          </a:xfrm>
          <a:prstGeom prst="rect">
            <a:avLst/>
          </a:prstGeom>
          <a:noFill/>
        </p:spPr>
      </p:pic>
      <p:pic>
        <p:nvPicPr>
          <p:cNvPr id="1027" name="Picture 3" descr="C:\Users\Васьок\Desktop\Мартуся\Картинки математика\lv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149080"/>
            <a:ext cx="4871442" cy="2435721"/>
          </a:xfrm>
          <a:prstGeom prst="rect">
            <a:avLst/>
          </a:prstGeom>
          <a:noFill/>
        </p:spPr>
      </p:pic>
      <p:pic>
        <p:nvPicPr>
          <p:cNvPr id="1028" name="Picture 4" descr="C:\Users\Васьок\Desktop\Мартуся\Картинки математика\sandyuk larusa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4664"/>
            <a:ext cx="3792654" cy="3422078"/>
          </a:xfrm>
          <a:prstGeom prst="rect">
            <a:avLst/>
          </a:prstGeom>
          <a:noFill/>
        </p:spPr>
      </p:pic>
      <p:pic>
        <p:nvPicPr>
          <p:cNvPr id="1029" name="Picture 5" descr="C:\Users\Васьок\Desktop\Мартуся\Картинки математика\зоряне міс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4130402" cy="28295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492414">
            <a:off x="1084552" y="2344144"/>
            <a:ext cx="655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Чарівні</a:t>
            </a:r>
            <a:r>
              <a:rPr lang="ru-RU" sz="8000" b="1" cap="none" spc="50" dirty="0" smtClean="0">
                <a:ln w="11430"/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МІСТА</a:t>
            </a:r>
            <a:endParaRPr lang="ru-RU" sz="8000" b="1" cap="none" spc="50" dirty="0">
              <a:ln w="11430"/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9844 -0.38196 C -0.39045 -0.37873 -0.39132 -0.37341 -0.38681 -0.36462 C -0.3816 -0.34196 -0.38889 -0.31699 -0.37865 -0.29688 C -0.37639 -0.27838 -0.37205 -0.25711 -0.36562 -0.24 C -0.36233 -0.2148 -0.35139 -0.17179 -0.34097 -0.15052 C -0.33906 -0.13433 -0.3349 -0.12578 -0.32951 -0.11121 C -0.325 -0.0867 -0.33194 -0.11653 -0.32292 -0.09826 C -0.3217 -0.09572 -0.32222 -0.09225 -0.32135 -0.08948 C -0.31927 -0.08185 -0.31684 -0.07861 -0.31319 -0.07191 C -0.31024 -0.06058 -0.30365 -0.05572 -0.2967 -0.04809 C -0.28958 -0.02913 -0.29913 -0.04902 -0.28194 -0.03491 C -0.27795 -0.03167 -0.27622 -0.02474 -0.27205 -0.02196 C -0.25972 -0.01364 -0.25122 -0.00115 -0.23767 0.00416 C -0.23663 0.00624 -0.23594 0.00902 -0.23437 0.01087 C -0.23247 0.01295 -0.22951 0.01249 -0.22795 0.01526 C -0.21493 0.0363 -0.2375 0.01387 -0.22135 0.02844 C -0.22031 0.03052 -0.21962 0.03307 -0.21806 0.03491 C -0.21667 0.0363 -0.21441 0.03561 -0.21319 0.03723 C -0.21076 0.04046 -0.21267 0.04763 -0.2099 0.05017 C -0.20747 0.05226 -0.20434 0.05179 -0.20156 0.05249 C -0.19931 0.06752 -0.20017 0.06335 -0.1901 0.06752 C -0.18906 0.0696 -0.18767 0.07168 -0.18681 0.07422 C -0.18559 0.07769 -0.18524 0.08185 -0.18368 0.08509 C -0.18142 0.08994 -0.17778 0.09341 -0.17535 0.09827 C -0.17361 0.10844 -0.17135 0.12347 -0.16562 0.1311 C -0.15052 0.15122 -0.1592 0.13526 -0.14757 0.14636 C -0.14566 0.14821 -0.14462 0.15122 -0.14271 0.15283 C -0.13854 0.15653 -0.13368 0.15838 -0.12951 0.16162 C -0.12153 0.18289 -0.10573 0.18289 -0.0901 0.18775 C -0.08247 0.19283 -0.07535 0.19977 -0.06719 0.20301 C -0.0625 0.20486 -0.05069 0.20902 -0.04583 0.21179 C -0.04253 0.21364 -0.03958 0.21734 -0.03611 0.21827 C -0.02535 0.22104 -0.01424 0.22127 -0.0033 0.22266 C -0.00104 0.22405 0.00122 0.22543 0.0033 0.22705 C 0.00503 0.22844 0.00642 0.23237 0.00816 0.23145 C 0.01042 0.23029 0.01042 0.22567 0.01146 0.22266 C 0.02431 0.22451 0.03507 0.2289 0.04757 0.23145 C 0.05833 0.23861 0.06944 0.24301 0.08038 0.24902 C 0.09583 0.25757 0.0901 0.25711 0.10486 0.26428 C 0.10694 0.2652 0.10938 0.26543 0.11146 0.26636 C 0.11979 0.27052 0.12813 0.27422 0.13611 0.27954 C 0.13837 0.28093 0.14028 0.28347 0.14271 0.28393 C 0.14965 0.28555 0.15677 0.28532 0.16389 0.28601 C 0.17569 0.28994 0.17778 0.28971 0.18854 0.29688 C 0.20903 0.31075 0.19601 0.30613 0.21146 0.31006 C 0.21302 0.30705 0.21354 0.30127 0.21632 0.30127 C 0.21858 0.30127 0.21615 0.30844 0.21806 0.31006 C 0.2217 0.3133 0.22674 0.3126 0.23108 0.31445 C 0.24479 0.32 0.25781 0.32486 0.27205 0.32763 C 0.29965 0.32 0.33299 0.32231 0.36059 0.32093 C 0.36892 0.31538 0.3691 0.30983 0.37708 0.31653 C 0.38924 0.3059 0.39583 0.30474 0.4066 0.29041 C 0.40712 0.2874 0.4066 0.28393 0.40816 0.28162 C 0.41076 0.27769 0.41476 0.27584 0.41806 0.27307 C 0.42517 0.26705 0.4276 0.25734 0.43438 0.2511 C 0.44063 0.23746 0.44444 0.22682 0.45243 0.21619 C 0.45399 0.20416 0.45573 0.19769 0.46059 0.18775 C 0.46319 0.17272 0.46701 0.16301 0.46892 0.14844 C 0.47257 0.08786 0.4724 0.07098 0.47049 -0.01087 C 0.47014 -0.02404 0.46406 -0.04555 0.45729 -0.05457 C 0.45451 -0.05826 0.45035 -0.05965 0.44757 -0.06335 C 0.44132 -0.07144 0.43872 -0.07792 0.43108 -0.083 C 0.42465 -0.09641 0.43229 -0.083 0.42135 -0.09387 C 0.40885 -0.10636 0.41892 -0.10798 0.3967 -0.12 C 0.39392 -0.12139 0.39097 -0.12231 0.38854 -0.12439 C 0.38281 -0.12902 0.3776 -0.13457 0.37205 -0.13965 C 0.36649 -0.14474 0.35885 -0.14312 0.35243 -0.14613 C 0.35087 -0.14682 0.34913 -0.14728 0.34757 -0.14844 C 0.34583 -0.14959 0.34462 -0.15191 0.34271 -0.15283 C 0.3408 -0.15376 0.32326 -0.15722 0.32292 -0.15722 C 0.28229 -0.163 0.28333 -0.16277 0.25243 -0.16578 C 0.2375 -0.17318 0.24444 -0.17063 0.21319 -0.1637 C 0.20955 -0.163 0.20677 -0.15861 0.2033 -0.15722 C 0.19688 -0.15491 0.18976 -0.15445 0.18368 -0.15052 C 0.17014 -0.1415 0.18073 -0.14589 0.16892 -0.14196 C 0.15382 -0.13202 0.17222 -0.14312 0.15243 -0.13526 C 0.14635 -0.13272 0.1408 -0.1274 0.13438 -0.12647 C 0.11632 -0.12393 0.12448 -0.12555 0.1099 -0.12231 C 0.10052 -0.11607 0.09028 -0.11584 0.08038 -0.11121 C 0.07465 -0.10566 0.06979 -0.09896 0.06389 -0.09387 C 0.05833 -0.08139 0.05191 -0.07121 0.04271 -0.06335 C 0.03819 -0.0541 0.0316 -0.0467 0.02795 -0.03699 C 0.02361 -0.02543 0.0191 -0.01364 0.01476 -0.00208 C 0.00903 0.01318 0.00972 0.03376 0.0066 0.05017 C 0.00365 0.06543 -0.00295 0.07977 -0.00816 0.09387 C -0.01198 0.10405 -0.01319 0.11491 -0.01806 0.12439 C -0.02448 0.15214 -0.01701 0.17526 -0.00816 0.19885 C -0.00503 0.20717 -0.00885 0.20624 -0.00156 0.21411 C 0.00295 0.21919 0.00851 0.2222 0.01319 0.22705 C 0.0283 0.24254 0.04097 0.2622 0.06059 0.26636 C 0.07882 0.277 0.09149 0.28763 0.11146 0.29041 C 0.12951 0.28902 0.14757 0.28786 0.16563 0.28601 C 0.18299 0.28439 0.19861 0.27307 0.2099 0.25549 C 0.21458 0.24833 0.21701 0.23908 0.22135 0.23145 C 0.22431 0.21919 0.2217 0.21827 0.23108 0.21179 C 0.2316 0.2074 0.23177 0.20301 0.23281 0.19885 C 0.23351 0.1963 0.23542 0.19468 0.23611 0.19214 C 0.23715 0.18867 0.23646 0.18474 0.23767 0.18127 C 0.23924 0.17642 0.24427 0.16809 0.24427 0.16809 C 0.2474 0.15561 0.25035 0.13989 0.25573 0.12879 C 0.25851 0.10243 0.26406 0.07653 0.26719 0.05017 C 0.26615 0.03353 0.2658 0.02359 0.26233 0.00879 C 0.26215 0.00694 0.25868 -0.02543 0.25729 -0.02844 C 0.25503 -0.03329 0.24948 -0.03376 0.24583 -0.03699 C 0.24236 -0.05665 0.24792 -0.03722 0.23767 -0.04809 C 0.23628 -0.04948 0.23733 -0.05295 0.23611 -0.05457 C 0.2349 -0.05618 0.23281 -0.05595 0.23108 -0.05665 C 0.23056 -0.05896 0.23073 -0.06173 0.22951 -0.06335 C 0.22639 -0.06751 0.21181 -0.07029 0.2066 -0.07191 C 0.20017 -0.07746 0.19392 -0.07769 0.18681 -0.08069 C 0.17951 -0.08393 0.17292 -0.08855 0.16563 -0.09156 C 0.15764 -0.10774 0.14601 -0.09757 0.13438 -0.09387 C 0.13281 -0.09248 0.13125 -0.09063 0.12951 -0.08948 C 0.12795 -0.08832 0.12604 -0.08832 0.12465 -0.08717 C 0.11302 -0.07676 0.12587 -0.08324 0.11476 -0.07861 C 0.10642 -0.07121 0.09792 -0.05942 0.08854 -0.05457 C 0.07986 -0.05017 0.06962 -0.04878 0.06059 -0.04578 C 0.04757 -0.04139 0.03628 -0.03306 0.02292 -0.03052 C 0.01545 -0.02728 0.00955 -0.01503 0.00486 -0.00647 C 0.00104 0.00046 0.00365 2.94798E-6 -1.38889E-6 2.94798E-6 " pathEditMode="relative" ptsTypes="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Застосування </a:t>
            </a:r>
            <a:br>
              <a:rPr lang="uk-UA" sz="3200" b="1" i="1" dirty="0" smtClean="0">
                <a:solidFill>
                  <a:srgbClr val="FF0000"/>
                </a:solidFill>
              </a:rPr>
            </a:br>
            <a:r>
              <a:rPr lang="uk-UA" sz="3200" b="1" i="1" dirty="0" smtClean="0">
                <a:solidFill>
                  <a:srgbClr val="FF0000"/>
                </a:solidFill>
              </a:rPr>
              <a:t>системи координат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489598" cy="261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186398" cy="209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4067944" cy="214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217099"/>
            <a:ext cx="2952328" cy="264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916832"/>
            <a:ext cx="4482075" cy="33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47874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6000" b="1" cap="all" dirty="0" err="1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6000" b="1" cap="all" spc="0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</a:t>
            </a:r>
            <a:r>
              <a:rPr lang="ru-RU" sz="6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«КООРДИНАТОГРАФ</a:t>
            </a:r>
            <a:r>
              <a:rPr lang="ru-RU" sz="8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8000" b="1" cap="all" spc="0" dirty="0">
              <a:ln w="2857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509120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Тільки після невтомної праці з’являється талант</a:t>
            </a:r>
            <a:endParaRPr lang="uk-UA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defRPr/>
            </a:pPr>
            <a:r>
              <a:rPr lang="uk-UA" b="1" i="1" dirty="0" smtClean="0">
                <a:solidFill>
                  <a:srgbClr val="FF0000"/>
                </a:solidFill>
                <a:latin typeface="Comic Sans MS" pitchFamily="66" charset="0"/>
              </a:rPr>
              <a:t>Народна мудрість</a:t>
            </a:r>
            <a:endParaRPr lang="uk-UA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18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І команда</a:t>
            </a:r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88640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b="1" i="1" u="sng" dirty="0" smtClean="0">
                <a:solidFill>
                  <a:srgbClr val="FF0000"/>
                </a:solidFill>
              </a:rPr>
              <a:t>ІІ команда</a:t>
            </a:r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2310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У зеленому жакеті,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Галасую в очереті.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Хоч і плакати мастак,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Я не риба і не рак.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76672"/>
            <a:ext cx="25860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b="1" dirty="0" smtClean="0">
                <a:solidFill>
                  <a:srgbClr val="0070C0"/>
                </a:solidFill>
              </a:rPr>
              <a:t>В полі, в лісі, навкруги –</a:t>
            </a:r>
          </a:p>
          <a:p>
            <a:pPr algn="r"/>
            <a:r>
              <a:rPr lang="uk-UA" b="1" dirty="0" smtClean="0">
                <a:solidFill>
                  <a:srgbClr val="0070C0"/>
                </a:solidFill>
              </a:rPr>
              <a:t>Скрізь у мене вороги.</a:t>
            </a:r>
          </a:p>
          <a:p>
            <a:pPr algn="r"/>
            <a:r>
              <a:rPr lang="uk-UA" b="1" dirty="0" smtClean="0">
                <a:solidFill>
                  <a:srgbClr val="0070C0"/>
                </a:solidFill>
              </a:rPr>
              <a:t>Часом лізу я у шкоду,</a:t>
            </a:r>
          </a:p>
          <a:p>
            <a:pPr algn="r"/>
            <a:r>
              <a:rPr lang="uk-UA" b="1" dirty="0" smtClean="0">
                <a:solidFill>
                  <a:srgbClr val="0070C0"/>
                </a:solidFill>
              </a:rPr>
              <a:t>Їм капусту на городах,</a:t>
            </a:r>
          </a:p>
          <a:p>
            <a:pPr algn="r"/>
            <a:r>
              <a:rPr lang="uk-UA" b="1" dirty="0" smtClean="0">
                <a:solidFill>
                  <a:srgbClr val="0070C0"/>
                </a:solidFill>
              </a:rPr>
              <a:t>Моркву, ріпу, буряки.</a:t>
            </a:r>
          </a:p>
          <a:p>
            <a:pPr algn="r"/>
            <a:r>
              <a:rPr lang="uk-UA" b="1" dirty="0" smtClean="0">
                <a:solidFill>
                  <a:srgbClr val="0070C0"/>
                </a:solidFill>
              </a:rPr>
              <a:t>Відгадайте, хто такий?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509120"/>
            <a:ext cx="32319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(0; -2), (2; 4), (-2; 7), (2; 10), (6; 7), </a:t>
            </a:r>
          </a:p>
          <a:p>
            <a:r>
              <a:rPr lang="uk-UA" sz="1600" b="1" dirty="0" smtClean="0"/>
              <a:t>(2; 4), (4; -2), (2; -8), (8; -4), (14; -8), </a:t>
            </a:r>
          </a:p>
          <a:p>
            <a:r>
              <a:rPr lang="uk-UA" sz="1600" b="1" dirty="0" smtClean="0"/>
              <a:t>(-10; -8), (-4; -4),  (2; -8), (0; -2)</a:t>
            </a:r>
          </a:p>
          <a:p>
            <a:r>
              <a:rPr lang="uk-UA" sz="1600" b="1" dirty="0" smtClean="0"/>
              <a:t>(0; 6), (1; 6)</a:t>
            </a:r>
          </a:p>
          <a:p>
            <a:r>
              <a:rPr lang="uk-UA" sz="1600" b="1" dirty="0" smtClean="0"/>
              <a:t>(3; 6), (1; 6)</a:t>
            </a:r>
            <a:endParaRPr lang="uk-UA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4509120"/>
            <a:ext cx="3190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 smtClean="0"/>
              <a:t>(-2; 7), (-1; 9), (3; 9), (2; 7), (-2; 7), </a:t>
            </a:r>
          </a:p>
          <a:p>
            <a:pPr algn="r"/>
            <a:r>
              <a:rPr lang="uk-UA" sz="1600" b="1" dirty="0" smtClean="0"/>
              <a:t>(-2; 6), (2; 2), (2; -2), (-2; -2), (-2; 0), </a:t>
            </a:r>
          </a:p>
          <a:p>
            <a:pPr algn="r"/>
            <a:r>
              <a:rPr lang="uk-UA" sz="1600" b="1" dirty="0" smtClean="0"/>
              <a:t>(0; 0), (-2; 2),  (-2; 1), (-3; 2), (-2; 5), </a:t>
            </a:r>
          </a:p>
          <a:p>
            <a:pPr algn="r"/>
            <a:r>
              <a:rPr lang="uk-UA" sz="1600" b="1" dirty="0" smtClean="0"/>
              <a:t>(-4; 5), (-4; 7), (-2; 7)</a:t>
            </a:r>
            <a:endParaRPr lang="uk-UA" sz="16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16981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2184360" cy="201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4787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8000" b="1" cap="all" dirty="0" err="1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</a:t>
            </a:r>
            <a:r>
              <a:rPr lang="ru-RU" sz="8000" b="1" cap="all" spc="0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істо</a:t>
            </a:r>
            <a:r>
              <a:rPr lang="ru-RU" sz="8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8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«САМОРОБ»</a:t>
            </a:r>
            <a:endParaRPr lang="ru-RU" sz="8000" b="1" cap="all" spc="0" dirty="0">
              <a:ln w="2857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013176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err="1" smtClean="0">
                <a:solidFill>
                  <a:srgbClr val="FFFF00"/>
                </a:solidFill>
                <a:latin typeface="Comic Sans MS" pitchFamily="66" charset="0"/>
              </a:rPr>
              <a:t>“Хвалися</a:t>
            </a:r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 не родичами-орлами, а своїми </a:t>
            </a:r>
            <a:r>
              <a:rPr lang="uk-UA" b="1" dirty="0" err="1" smtClean="0">
                <a:solidFill>
                  <a:srgbClr val="FFFF00"/>
                </a:solidFill>
                <a:latin typeface="Comic Sans MS" pitchFamily="66" charset="0"/>
              </a:rPr>
              <a:t>ділами”</a:t>
            </a:r>
            <a:endParaRPr lang="uk-UA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r">
              <a:defRPr/>
            </a:pPr>
            <a:r>
              <a:rPr lang="uk-UA" b="1" i="1" dirty="0" smtClean="0">
                <a:solidFill>
                  <a:srgbClr val="FFFF00"/>
                </a:solidFill>
                <a:latin typeface="Comic Sans MS" pitchFamily="66" charset="0"/>
              </a:rPr>
              <a:t>Народна мудрість</a:t>
            </a:r>
            <a:endParaRPr lang="uk-UA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340768"/>
          <a:ext cx="6552728" cy="5191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 варіант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ІІ варіант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1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1. Порівняти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471484">
                <a:tc>
                  <a:txBody>
                    <a:bodyPr/>
                    <a:lstStyle/>
                    <a:p>
                      <a:r>
                        <a:rPr lang="uk-UA" dirty="0" smtClean="0"/>
                        <a:t>-48  і  4,8</a:t>
                      </a:r>
                    </a:p>
                    <a:p>
                      <a:pPr marL="0" indent="1079500"/>
                      <a:r>
                        <a:rPr lang="uk-UA" dirty="0" smtClean="0"/>
                        <a:t>а) </a:t>
                      </a:r>
                      <a:r>
                        <a:rPr lang="en-US" dirty="0" smtClean="0"/>
                        <a:t>&gt;;</a:t>
                      </a:r>
                      <a:r>
                        <a:rPr lang="uk-UA" baseline="0" dirty="0" smtClean="0"/>
                        <a:t>      б) </a:t>
                      </a:r>
                      <a:r>
                        <a:rPr lang="en-US" baseline="0" dirty="0" smtClean="0"/>
                        <a:t>&lt;</a:t>
                      </a:r>
                      <a:r>
                        <a:rPr lang="uk-UA" baseline="0" dirty="0" smtClean="0"/>
                        <a:t>;    в) =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-18,9  і  18,9</a:t>
                      </a:r>
                    </a:p>
                    <a:p>
                      <a:pPr marL="0" marR="0" indent="1258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</a:t>
                      </a:r>
                      <a:r>
                        <a:rPr lang="en-US" dirty="0" smtClean="0"/>
                        <a:t>&gt;;</a:t>
                      </a:r>
                      <a:r>
                        <a:rPr lang="uk-UA" baseline="0" dirty="0" smtClean="0"/>
                        <a:t>      б) </a:t>
                      </a:r>
                      <a:r>
                        <a:rPr lang="en-US" baseline="0" dirty="0" smtClean="0"/>
                        <a:t>&lt;</a:t>
                      </a:r>
                      <a:r>
                        <a:rPr lang="uk-UA" baseline="0" dirty="0" smtClean="0"/>
                        <a:t>;    в) =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5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2. Розв’язати рівняння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|х|</a:t>
                      </a:r>
                      <a:r>
                        <a:rPr lang="uk-UA" baseline="0" dirty="0" smtClean="0"/>
                        <a:t> = -9</a:t>
                      </a:r>
                      <a:endParaRPr lang="uk-UA" dirty="0" smtClean="0"/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9; -9,</a:t>
                      </a:r>
                      <a:r>
                        <a:rPr lang="uk-UA" baseline="0" dirty="0" smtClean="0"/>
                        <a:t>  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9; 0,    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в) немає розв’язків</a:t>
                      </a:r>
                      <a:endParaRPr lang="uk-UA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|х|</a:t>
                      </a:r>
                      <a:r>
                        <a:rPr lang="uk-UA" baseline="0" dirty="0" smtClean="0"/>
                        <a:t> = 10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0; 10,</a:t>
                      </a:r>
                      <a:r>
                        <a:rPr lang="uk-UA" baseline="0" dirty="0" smtClean="0"/>
                        <a:t>  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10; -10,    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в) немає розв’язків</a:t>
                      </a:r>
                      <a:endParaRPr lang="uk-UA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3. Знайти всі цілі розв’язки нерівності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-4,3 </a:t>
                      </a:r>
                      <a:r>
                        <a:rPr lang="en-US" sz="1800" dirty="0" smtClean="0"/>
                        <a:t>&lt;</a:t>
                      </a:r>
                      <a:r>
                        <a:rPr lang="en-US" sz="1800" baseline="0" dirty="0" smtClean="0"/>
                        <a:t> x &lt; 1.8</a:t>
                      </a:r>
                      <a:endParaRPr lang="uk-UA" sz="1800" dirty="0" smtClean="0"/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а) -4; -3</a:t>
                      </a:r>
                      <a:r>
                        <a:rPr lang="en-US" sz="1800" dirty="0" smtClean="0"/>
                        <a:t>;</a:t>
                      </a:r>
                      <a:r>
                        <a:rPr lang="uk-UA" sz="1800" dirty="0" smtClean="0"/>
                        <a:t> -2; -1; 0; 1</a:t>
                      </a:r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/>
                        <a:t>б) 4; 3; 2</a:t>
                      </a:r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/>
                        <a:t>в) немає 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-9,1</a:t>
                      </a:r>
                      <a:r>
                        <a:rPr lang="en-US" baseline="0" dirty="0" smtClean="0"/>
                        <a:t> &lt; x &lt; -4,5</a:t>
                      </a:r>
                      <a:endParaRPr lang="uk-UA" dirty="0" smtClean="0"/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-9</a:t>
                      </a:r>
                      <a:r>
                        <a:rPr lang="en-US" dirty="0" smtClean="0"/>
                        <a:t>;</a:t>
                      </a:r>
                      <a:r>
                        <a:rPr lang="uk-UA" dirty="0" smtClean="0"/>
                        <a:t> -8; -7; -6; -5</a:t>
                      </a:r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8; 7; 6; 5; 4</a:t>
                      </a:r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в) немає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1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4. Між</a:t>
                      </a:r>
                      <a:r>
                        <a:rPr lang="uk-UA" sz="1400" baseline="0" dirty="0" smtClean="0">
                          <a:solidFill>
                            <a:srgbClr val="FF0000"/>
                          </a:solidFill>
                        </a:rPr>
                        <a:t> якими цілими числами знаходиться число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-6,5</a:t>
                      </a:r>
                    </a:p>
                    <a:p>
                      <a:pPr marL="0" marR="0" indent="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а) 6 і -5</a:t>
                      </a:r>
                      <a:r>
                        <a:rPr lang="en-US" sz="1800" dirty="0" smtClean="0"/>
                        <a:t>;</a:t>
                      </a:r>
                      <a:r>
                        <a:rPr lang="uk-UA" sz="1800" baseline="0" dirty="0" smtClean="0"/>
                        <a:t>   б) -6 і -7;    в) 1 і 2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-11,7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а) 11 і 7</a:t>
                      </a:r>
                      <a:r>
                        <a:rPr lang="en-US" sz="1800" dirty="0" smtClean="0"/>
                        <a:t>;</a:t>
                      </a:r>
                      <a:r>
                        <a:rPr lang="uk-UA" sz="1800" baseline="0" dirty="0" smtClean="0"/>
                        <a:t>  б) -11 і -12;  в) 11 і -12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9712" y="332656"/>
            <a:ext cx="524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Самостійна робота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772816"/>
          <a:ext cx="6552728" cy="436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 варіант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ІІ варіант</a:t>
                      </a:r>
                      <a:endParaRPr lang="uk-U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61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1. Порівняти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471484">
                <a:tc>
                  <a:txBody>
                    <a:bodyPr/>
                    <a:lstStyle/>
                    <a:p>
                      <a:r>
                        <a:rPr lang="uk-UA" dirty="0" smtClean="0"/>
                        <a:t>-48  </a:t>
                      </a:r>
                      <a:r>
                        <a:rPr lang="en-US" dirty="0" smtClean="0"/>
                        <a:t>&lt;</a:t>
                      </a:r>
                      <a:r>
                        <a:rPr lang="uk-UA" dirty="0" smtClean="0"/>
                        <a:t>  4,8</a:t>
                      </a:r>
                    </a:p>
                    <a:p>
                      <a:pPr marL="0" indent="1079500"/>
                      <a:r>
                        <a:rPr lang="uk-UA" baseline="0" dirty="0" smtClean="0"/>
                        <a:t>б) </a:t>
                      </a:r>
                      <a:r>
                        <a:rPr lang="en-US" baseline="0" dirty="0" smtClean="0"/>
                        <a:t>&lt;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-18,9  </a:t>
                      </a:r>
                      <a:r>
                        <a:rPr lang="en-US" dirty="0" smtClean="0"/>
                        <a:t>&lt;</a:t>
                      </a:r>
                      <a:r>
                        <a:rPr lang="uk-UA" dirty="0" smtClean="0"/>
                        <a:t>  18,9</a:t>
                      </a:r>
                    </a:p>
                    <a:p>
                      <a:pPr marL="0" marR="0" indent="1258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</a:t>
                      </a:r>
                      <a:r>
                        <a:rPr lang="en-US" baseline="0" dirty="0" smtClean="0"/>
                        <a:t>&lt;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75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2. Розв’язати рівняння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|х|</a:t>
                      </a:r>
                      <a:r>
                        <a:rPr lang="uk-UA" baseline="0" dirty="0" smtClean="0"/>
                        <a:t> = -9</a:t>
                      </a:r>
                      <a:endParaRPr lang="uk-UA" dirty="0" smtClean="0"/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в) немає розв’язків</a:t>
                      </a:r>
                      <a:endParaRPr lang="uk-UA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|х|</a:t>
                      </a:r>
                      <a:r>
                        <a:rPr lang="uk-UA" baseline="0" dirty="0" smtClean="0"/>
                        <a:t> = 10</a:t>
                      </a:r>
                    </a:p>
                    <a:p>
                      <a:pPr marL="0" marR="0" indent="6302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aseline="0" dirty="0" smtClean="0"/>
                        <a:t>б) 10; -10,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3. Знайти всі цілі розв’язки нерівності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-4,3 </a:t>
                      </a:r>
                      <a:r>
                        <a:rPr lang="en-US" sz="1800" dirty="0" smtClean="0"/>
                        <a:t>&lt;</a:t>
                      </a:r>
                      <a:r>
                        <a:rPr lang="en-US" sz="1800" baseline="0" dirty="0" smtClean="0"/>
                        <a:t> x &lt; </a:t>
                      </a:r>
                      <a:r>
                        <a:rPr lang="en-US" sz="1800" baseline="0" dirty="0" smtClean="0"/>
                        <a:t>1.8</a:t>
                      </a:r>
                      <a:endParaRPr lang="uk-UA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а) -4; -3</a:t>
                      </a:r>
                      <a:r>
                        <a:rPr lang="en-US" sz="1800" dirty="0" smtClean="0"/>
                        <a:t>;</a:t>
                      </a:r>
                      <a:r>
                        <a:rPr lang="uk-UA" sz="1800" dirty="0" smtClean="0"/>
                        <a:t> -2; -1; 0;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-9,1</a:t>
                      </a:r>
                      <a:r>
                        <a:rPr lang="en-US" baseline="0" dirty="0" smtClean="0"/>
                        <a:t> &lt; x &lt; -4,5</a:t>
                      </a:r>
                      <a:endParaRPr lang="uk-UA" dirty="0" smtClean="0"/>
                    </a:p>
                    <a:p>
                      <a:pPr marL="0" marR="0" indent="539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а) -9</a:t>
                      </a:r>
                      <a:r>
                        <a:rPr lang="en-US" dirty="0" smtClean="0"/>
                        <a:t>;</a:t>
                      </a:r>
                      <a:r>
                        <a:rPr lang="uk-UA" dirty="0" smtClean="0"/>
                        <a:t> -8; -7; -6; 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1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rgbClr val="FF0000"/>
                          </a:solidFill>
                        </a:rPr>
                        <a:t>4. Між</a:t>
                      </a:r>
                      <a:r>
                        <a:rPr lang="uk-UA" sz="1400" baseline="0" dirty="0" smtClean="0">
                          <a:solidFill>
                            <a:srgbClr val="FF0000"/>
                          </a:solidFill>
                        </a:rPr>
                        <a:t> якими цілими числами знаходиться число</a:t>
                      </a:r>
                      <a:endParaRPr lang="uk-UA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-6,5</a:t>
                      </a:r>
                    </a:p>
                    <a:p>
                      <a:pPr marL="0" marR="0" indent="360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/>
                        <a:t> б) -6 і -7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-11,7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/>
                        <a:t>  б) -11 і -12</a:t>
                      </a:r>
                      <a:endParaRPr lang="uk-UA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70209" y="476672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 себе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44824"/>
            <a:ext cx="82089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6000" b="1" cap="all" dirty="0" err="1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</a:t>
            </a:r>
            <a:r>
              <a:rPr lang="ru-RU" sz="6000" b="1" cap="all" spc="0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істо</a:t>
            </a:r>
            <a:r>
              <a:rPr lang="ru-RU" sz="6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6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</a:t>
            </a:r>
            <a:r>
              <a:rPr lang="ru-RU" sz="6000" b="1" cap="all" spc="0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фантазія</a:t>
            </a:r>
            <a:r>
              <a:rPr lang="ru-RU" sz="6000" b="1" cap="all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град</a:t>
            </a:r>
            <a:r>
              <a:rPr lang="ru-RU" sz="6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»</a:t>
            </a:r>
            <a:endParaRPr lang="ru-RU" sz="6000" b="1" cap="all" spc="0" dirty="0">
              <a:ln w="2857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013176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err="1" smtClean="0">
                <a:solidFill>
                  <a:srgbClr val="FF0000"/>
                </a:solidFill>
                <a:latin typeface="Comic Sans MS" pitchFamily="66" charset="0"/>
              </a:rPr>
              <a:t>“Натхнення</a:t>
            </a: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 – це гість, який не любить відвідувати </a:t>
            </a:r>
            <a:r>
              <a:rPr lang="uk-UA" b="1" dirty="0" err="1" smtClean="0">
                <a:solidFill>
                  <a:srgbClr val="FF0000"/>
                </a:solidFill>
                <a:latin typeface="Comic Sans MS" pitchFamily="66" charset="0"/>
              </a:rPr>
              <a:t>лінивих”</a:t>
            </a:r>
            <a:endParaRPr lang="uk-UA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defRPr/>
            </a:pPr>
            <a:r>
              <a:rPr lang="uk-UA" b="1" i="1" dirty="0" smtClean="0">
                <a:solidFill>
                  <a:srgbClr val="FF0000"/>
                </a:solidFill>
                <a:latin typeface="Comic Sans MS" pitchFamily="66" charset="0"/>
              </a:rPr>
              <a:t>П. Чайковський</a:t>
            </a:r>
            <a:endParaRPr lang="uk-UA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692696"/>
            <a:ext cx="7772400" cy="208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Узагальнення і повторення вивченого про напрями і числа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5085184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НЕ КАЖИ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“не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вмію”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</a:p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А КАЖИ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“навчусь”</a:t>
            </a:r>
            <a:endParaRPr lang="uk-UA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defRPr/>
            </a:pPr>
            <a:r>
              <a:rPr lang="uk-UA" b="1" i="1" dirty="0" smtClean="0">
                <a:solidFill>
                  <a:srgbClr val="002060"/>
                </a:solidFill>
                <a:latin typeface="Comic Sans MS" pitchFamily="66" charset="0"/>
              </a:rPr>
              <a:t>Народна мудрість</a:t>
            </a:r>
            <a:endParaRPr lang="uk-UA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Васьок\Desktop\Мартуся\Картинки математика\rabbi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3819525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3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Крупная клетка"/>
          <p:cNvSpPr>
            <a:spLocks noChangeArrowheads="1" noChangeShapeType="1" noTextEdit="1"/>
          </p:cNvSpPr>
          <p:nvPr/>
        </p:nvSpPr>
        <p:spPr bwMode="auto">
          <a:xfrm>
            <a:off x="1907704" y="548680"/>
            <a:ext cx="5724525" cy="1225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0000FF"/>
                  </a:fgClr>
                  <a:bgClr>
                    <a:srgbClr val="FF0000"/>
                  </a:bgClr>
                </a:pattFill>
                <a:latin typeface="Arial Black"/>
              </a:rPr>
              <a:t>МАТЕМАТИЧНИЙ БІЙ</a:t>
            </a:r>
            <a:endParaRPr lang="uk-U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lgCheck">
                <a:fgClr>
                  <a:srgbClr val="0000FF"/>
                </a:fgClr>
                <a:bgClr>
                  <a:srgbClr val="FF0000"/>
                </a:bgClr>
              </a:pattFill>
              <a:latin typeface="Arial Black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627784" y="2636912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Які числа називаються від’ємними, додатними?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627784" y="2420888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Які числа називають протилежними?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555776" y="2564904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Що таке модуль?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555776" y="2564904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Чому дорівнює модуль -7; 1,8?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483768" y="2564904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Для яких чисел модуль дорівнює 15?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267744" y="2492896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Для яких чисел модуль дорівнює -7?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483768" y="2636912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Що така координатна пряма?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627784" y="2636912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Що таке координата точки?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555776" y="2564904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Що таке координатна площина?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555776" y="2564904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Як називають осі координат?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555776" y="2492896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Які координати мають точки?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699792" y="2420888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Чи визначає одна координата місце точки на площині?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699792" y="2636912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Чому дорівнює абсциса точок, які лежать на осі ординат?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339752" y="2420888"/>
            <a:ext cx="4464670" cy="18002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i="1" dirty="0" smtClean="0">
                <a:solidFill>
                  <a:srgbClr val="0000FF"/>
                </a:solidFill>
              </a:rPr>
              <a:t>Чому дорівнює ордината точок, які лежать на осі абсцис?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1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1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1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1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1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1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1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Крупная клетка"/>
          <p:cNvSpPr>
            <a:spLocks noChangeArrowheads="1" noChangeShapeType="1" noTextEdit="1"/>
          </p:cNvSpPr>
          <p:nvPr/>
        </p:nvSpPr>
        <p:spPr bwMode="auto">
          <a:xfrm>
            <a:off x="1907704" y="404664"/>
            <a:ext cx="5724525" cy="1225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uk-U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0000FF"/>
                  </a:fgClr>
                  <a:bgClr>
                    <a:srgbClr val="FF0000"/>
                  </a:bgClr>
                </a:pattFill>
                <a:latin typeface="Arial Black"/>
              </a:rPr>
              <a:t>Попади в ціль</a:t>
            </a:r>
            <a:endParaRPr lang="uk-U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lgCheck">
                <a:fgClr>
                  <a:srgbClr val="0000FF"/>
                </a:fgClr>
                <a:bgClr>
                  <a:srgbClr val="FF0000"/>
                </a:bgClr>
              </a:pattFill>
              <a:latin typeface="Arial Black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844824"/>
          <a:ext cx="5218620" cy="4572000"/>
        </p:xfrm>
        <a:graphic>
          <a:graphicData uri="http://schemas.openxmlformats.org/drawingml/2006/table">
            <a:tbl>
              <a:tblPr/>
              <a:tblGrid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  <a:gridCol w="173954"/>
              </a:tblGrid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 flipV="1">
            <a:off x="2195736" y="328498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 flipV="1">
            <a:off x="3059832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 flipV="1">
            <a:off x="4283968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 flipV="1">
            <a:off x="4644008" y="544522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 flipV="1">
            <a:off x="1475656" y="400506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/>
          <p:cNvSpPr/>
          <p:nvPr/>
        </p:nvSpPr>
        <p:spPr>
          <a:xfrm flipV="1">
            <a:off x="3059832" y="3068960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 flipV="1">
            <a:off x="3923928" y="4005064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 flipV="1">
            <a:off x="1979712" y="5085184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 flipV="1">
            <a:off x="1835696" y="2708920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 flipV="1">
            <a:off x="3563888" y="4725144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790" y="2780928"/>
            <a:ext cx="3231355" cy="261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827584" y="1844824"/>
            <a:ext cx="4775800" cy="4552950"/>
            <a:chOff x="827584" y="1844824"/>
            <a:chExt cx="4775800" cy="4552950"/>
          </a:xfrm>
        </p:grpSpPr>
        <p:grpSp>
          <p:nvGrpSpPr>
            <p:cNvPr id="3074" name="Group 2"/>
            <p:cNvGrpSpPr>
              <a:grpSpLocks/>
            </p:cNvGrpSpPr>
            <p:nvPr/>
          </p:nvGrpSpPr>
          <p:grpSpPr bwMode="auto">
            <a:xfrm>
              <a:off x="827584" y="1844824"/>
              <a:ext cx="4514850" cy="4552950"/>
              <a:chOff x="1275" y="1891"/>
              <a:chExt cx="7110" cy="7168"/>
            </a:xfrm>
          </p:grpSpPr>
          <p:cxnSp>
            <p:nvCxnSpPr>
              <p:cNvPr id="3075" name="AutoShape 3"/>
              <p:cNvCxnSpPr>
                <a:cxnSpLocks noChangeShapeType="1"/>
              </p:cNvCxnSpPr>
              <p:nvPr/>
            </p:nvCxnSpPr>
            <p:spPr bwMode="auto">
              <a:xfrm>
                <a:off x="1275" y="5347"/>
                <a:ext cx="7110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76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4815" y="1891"/>
                <a:ext cx="1" cy="716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5292080" y="400506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X</a:t>
              </a:r>
              <a:endParaRPr lang="uk-UA" b="1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12232" y="192521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Y</a:t>
              </a:r>
              <a:endParaRPr lang="uk-UA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7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3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1" dur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9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700" y="1052736"/>
            <a:ext cx="74787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8000" b="1" cap="all" dirty="0" err="1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8000" b="1" cap="all" spc="0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</a:t>
            </a:r>
            <a:r>
              <a:rPr lang="ru-RU" sz="8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8000" b="1" cap="all" spc="0" dirty="0" err="1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Мислителів</a:t>
            </a:r>
            <a:r>
              <a:rPr lang="ru-RU" sz="8000" b="1" cap="all" spc="0" dirty="0" smtClean="0">
                <a:ln w="28575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8000" b="1" cap="all" spc="0" dirty="0">
              <a:ln w="28575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4509120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МУДРІСТЬ - </a:t>
            </a:r>
          </a:p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дочка досвіду</a:t>
            </a:r>
            <a:endParaRPr lang="uk-UA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defRPr/>
            </a:pPr>
            <a:r>
              <a:rPr lang="uk-UA" b="1" i="1" dirty="0" smtClean="0">
                <a:solidFill>
                  <a:srgbClr val="FF0000"/>
                </a:solidFill>
                <a:latin typeface="Comic Sans MS" pitchFamily="66" charset="0"/>
              </a:rPr>
              <a:t>Народна мудрість</a:t>
            </a:r>
            <a:endParaRPr lang="uk-UA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980728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 smtClean="0">
                          <a:solidFill>
                            <a:srgbClr val="FF0000"/>
                          </a:solidFill>
                        </a:rPr>
                        <a:t>І команда</a:t>
                      </a:r>
                    </a:p>
                    <a:p>
                      <a:pPr algn="ctr"/>
                      <a:r>
                        <a:rPr lang="uk-UA" sz="2400" i="1" dirty="0" smtClean="0">
                          <a:solidFill>
                            <a:srgbClr val="FF0000"/>
                          </a:solidFill>
                        </a:rPr>
                        <a:t>(дівчата)</a:t>
                      </a:r>
                      <a:endParaRPr lang="uk-UA" sz="24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 smtClean="0">
                          <a:solidFill>
                            <a:srgbClr val="FF0000"/>
                          </a:solidFill>
                        </a:rPr>
                        <a:t>ІІ команда</a:t>
                      </a:r>
                    </a:p>
                    <a:p>
                      <a:pPr algn="ctr"/>
                      <a:r>
                        <a:rPr lang="uk-UA" sz="2400" i="1" dirty="0" smtClean="0">
                          <a:solidFill>
                            <a:srgbClr val="FF0000"/>
                          </a:solidFill>
                        </a:rPr>
                        <a:t>(хлопці)</a:t>
                      </a:r>
                      <a:endParaRPr lang="uk-UA" sz="2400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1. Обчислити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uk-UA" sz="2400" b="1" dirty="0" smtClean="0"/>
                        <a:t>|36| + |-54|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|36| + |-54|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2. Записати чотири числа менші від числа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-6,8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3,5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3. Записати чотири числа більші від числа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-2,3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-7,8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4. Розв’язати рівняння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|х + 2| = 5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|х - 4| = 7</a:t>
                      </a:r>
                      <a:endParaRPr lang="uk-U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88640"/>
            <a:ext cx="439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 історії КООРДИНАТ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32656"/>
            <a:ext cx="439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 історії КООРДИНАТ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88640"/>
            <a:ext cx="439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 історії КООРДИНАТ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854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Застосування  системи координат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Васьок</dc:creator>
  <cp:lastModifiedBy>Home</cp:lastModifiedBy>
  <cp:revision>69</cp:revision>
  <dcterms:created xsi:type="dcterms:W3CDTF">2014-02-01T14:37:58Z</dcterms:created>
  <dcterms:modified xsi:type="dcterms:W3CDTF">2019-02-22T22:21:29Z</dcterms:modified>
</cp:coreProperties>
</file>