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/>
              <a:t>Розгадайте ребус</a:t>
            </a:r>
            <a:r>
              <a:rPr lang="en-US"/>
              <a:t> </a:t>
            </a:r>
            <a:r>
              <a:rPr lang="uk-UA"/>
              <a:t/>
            </a:r>
            <a:br>
              <a:rPr lang="uk-UA"/>
            </a:br>
            <a:endParaRPr lang="ru-RU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1258888" y="2420938"/>
            <a:ext cx="6481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331913" y="2924175"/>
            <a:ext cx="6335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1331913" y="3429000"/>
            <a:ext cx="6264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1331913" y="3933825"/>
            <a:ext cx="6264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1331913" y="4508500"/>
            <a:ext cx="6264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2700338" y="4221163"/>
            <a:ext cx="1008062" cy="6477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4787900" y="3933825"/>
            <a:ext cx="1008063" cy="6477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5867400" y="3429000"/>
            <a:ext cx="6477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0" b="1"/>
              <a:t>’</a:t>
            </a:r>
            <a:endParaRPr lang="ru-RU" sz="10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CFC50"/>
                </a:solidFill>
                <a:latin typeface="Times New Roman" pitchFamily="18" charset="0"/>
              </a:rPr>
              <a:t>       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</a:rPr>
              <a:t>М о н у м е н т </a:t>
            </a:r>
            <a:endParaRPr lang="ru-RU" b="1" dirty="0" smtClean="0">
              <a:solidFill>
                <a:srgbClr val="FCFC50"/>
              </a:solidFill>
              <a:latin typeface="Times New Roman" pitchFamily="18" charset="0"/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1655762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484313"/>
            <a:ext cx="38163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1" name="Rectangle 9"/>
          <p:cNvSpPr>
            <a:spLocks noGrp="1" noChangeArrowheads="1"/>
          </p:cNvSpPr>
          <p:nvPr>
            <p:ph type="body" idx="1"/>
          </p:nvPr>
        </p:nvSpPr>
        <p:spPr>
          <a:xfrm flipV="1">
            <a:off x="250825" y="6015038"/>
            <a:ext cx="8229600" cy="77787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800" smtClean="0"/>
          </a:p>
        </p:txBody>
      </p:sp>
      <p:pic>
        <p:nvPicPr>
          <p:cNvPr id="13318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12875"/>
            <a:ext cx="3816350" cy="231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6877050" y="2997200"/>
            <a:ext cx="1350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CFC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Саркофаг</a:t>
            </a:r>
            <a:endParaRPr lang="ru-RU" b="1">
              <a:solidFill>
                <a:srgbClr val="FCFC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179388" y="4437063"/>
            <a:ext cx="49688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FCFC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  <a:r>
              <a:rPr lang="ru-RU" b="1">
                <a:solidFill>
                  <a:srgbClr val="FCFC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ирубана з єдиного каменю</a:t>
            </a:r>
            <a:endParaRPr lang="en-US" b="1">
              <a:solidFill>
                <a:srgbClr val="FCFC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b="1">
                <a:solidFill>
                  <a:srgbClr val="FCFC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скульптура</a:t>
            </a:r>
            <a:r>
              <a:rPr lang="en-US" b="1">
                <a:solidFill>
                  <a:srgbClr val="FCFC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b="1">
                <a:solidFill>
                  <a:srgbClr val="FCFC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завдовжки </a:t>
            </a:r>
            <a:endParaRPr lang="en-US" b="1">
              <a:solidFill>
                <a:srgbClr val="FCFC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b="1">
                <a:solidFill>
                  <a:srgbClr val="FCFC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80 м та висотою 20 метрів</a:t>
            </a:r>
            <a:r>
              <a:rPr lang="en-US" b="1">
                <a:solidFill>
                  <a:srgbClr val="FCFC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ru-RU" b="1">
                <a:solidFill>
                  <a:srgbClr val="FCFC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Сфінкс, </a:t>
            </a:r>
            <a:endParaRPr lang="en-US" b="1">
              <a:solidFill>
                <a:srgbClr val="FCFC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b="1">
                <a:solidFill>
                  <a:srgbClr val="FCFC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лев з головою людини </a:t>
            </a:r>
            <a:endParaRPr lang="en-US" b="1">
              <a:solidFill>
                <a:srgbClr val="FCFC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b="1">
                <a:solidFill>
                  <a:srgbClr val="FCFC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 обличчям фараона Хефрена</a:t>
            </a:r>
            <a:r>
              <a:rPr lang="ru-RU" b="1">
                <a:solidFill>
                  <a:srgbClr val="FCFC50"/>
                </a:solidFill>
              </a:rPr>
              <a:t> </a:t>
            </a:r>
            <a:endParaRPr lang="ru-RU" b="1">
              <a:solidFill>
                <a:srgbClr val="FCFC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321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3933825"/>
            <a:ext cx="2016125" cy="238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5940425" y="6308725"/>
            <a:ext cx="2573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CFC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Фараон Тутанхамон</a:t>
            </a:r>
            <a:endParaRPr lang="ru-RU" b="1">
              <a:solidFill>
                <a:srgbClr val="FCFC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5012" name="Rectangle 20"/>
          <p:cNvSpPr>
            <a:spLocks noChangeArrowheads="1"/>
          </p:cNvSpPr>
          <p:nvPr/>
        </p:nvSpPr>
        <p:spPr bwMode="auto">
          <a:xfrm>
            <a:off x="539750" y="1773238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CFC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Сфінкс</a:t>
            </a:r>
            <a:endParaRPr lang="ru-RU" sz="2000" b="1">
              <a:solidFill>
                <a:srgbClr val="FCFC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49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</a:rPr>
              <a:t>С к у л ь п т у р а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1655762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557338"/>
            <a:ext cx="2376488" cy="3311525"/>
          </a:xfrm>
          <a:noFill/>
          <a:ln>
            <a:solidFill>
              <a:schemeClr val="tx1"/>
            </a:solidFill>
          </a:ln>
        </p:spPr>
      </p:pic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323850" y="5661025"/>
            <a:ext cx="4029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CFC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Скульптура  Нефертіті і Аменхотепа</a:t>
            </a:r>
            <a:endParaRPr lang="ru-RU" sz="2000" b="1">
              <a:solidFill>
                <a:srgbClr val="FCFC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5003800" y="5300663"/>
            <a:ext cx="3455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CFC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Богиня Хатор</a:t>
            </a:r>
            <a:endParaRPr lang="ru-RU" b="1">
              <a:solidFill>
                <a:srgbClr val="FCFC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34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1268413"/>
            <a:ext cx="2592388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1268413"/>
            <a:ext cx="23034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</a:rPr>
              <a:t>           Ж и в о п и с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1655762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484313"/>
            <a:ext cx="2689225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250825" y="5084763"/>
            <a:ext cx="3241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FCFC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Розпис  із </a:t>
            </a:r>
          </a:p>
          <a:p>
            <a:pPr algn="ctr">
              <a:defRPr/>
            </a:pPr>
            <a:r>
              <a:rPr lang="en-US" b="1">
                <a:solidFill>
                  <a:srgbClr val="FCFC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гробниці   Нахта</a:t>
            </a:r>
            <a:endParaRPr lang="ru-RU" b="1">
              <a:solidFill>
                <a:srgbClr val="FCFC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6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1484313"/>
            <a:ext cx="2771775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7" name="Rectangle 11"/>
          <p:cNvSpPr>
            <a:spLocks noChangeArrowheads="1"/>
          </p:cNvSpPr>
          <p:nvPr/>
        </p:nvSpPr>
        <p:spPr bwMode="auto">
          <a:xfrm>
            <a:off x="6516688" y="5157788"/>
            <a:ext cx="239553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CFC50"/>
                </a:solidFill>
              </a:rPr>
              <a:t>Ро</a:t>
            </a:r>
            <a:r>
              <a:rPr lang="en-US" b="1">
                <a:solidFill>
                  <a:srgbClr val="FCFC50"/>
                </a:solidFill>
              </a:rPr>
              <a:t>з</a:t>
            </a:r>
            <a:r>
              <a:rPr lang="ru-RU" b="1">
                <a:solidFill>
                  <a:srgbClr val="FCFC50"/>
                </a:solidFill>
              </a:rPr>
              <a:t>пис </a:t>
            </a:r>
            <a:r>
              <a:rPr lang="en-US" b="1">
                <a:solidFill>
                  <a:srgbClr val="FCFC50"/>
                </a:solidFill>
              </a:rPr>
              <a:t>і</a:t>
            </a:r>
            <a:r>
              <a:rPr lang="ru-RU" b="1">
                <a:solidFill>
                  <a:srgbClr val="FCFC50"/>
                </a:solidFill>
              </a:rPr>
              <a:t>з гробниц</a:t>
            </a:r>
            <a:r>
              <a:rPr lang="en-US" b="1">
                <a:solidFill>
                  <a:srgbClr val="FCFC50"/>
                </a:solidFill>
              </a:rPr>
              <a:t>і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CFC50"/>
                </a:solidFill>
              </a:rPr>
              <a:t> Рам</a:t>
            </a:r>
            <a:r>
              <a:rPr lang="en-US" b="1">
                <a:solidFill>
                  <a:srgbClr val="FCFC50"/>
                </a:solidFill>
              </a:rPr>
              <a:t>з</a:t>
            </a:r>
            <a:r>
              <a:rPr lang="ru-RU" b="1">
                <a:solidFill>
                  <a:srgbClr val="FCFC50"/>
                </a:solidFill>
              </a:rPr>
              <a:t>еса </a:t>
            </a:r>
            <a:r>
              <a:rPr lang="en-US" b="1">
                <a:solidFill>
                  <a:srgbClr val="FCFC50"/>
                </a:solidFill>
              </a:rPr>
              <a:t>II</a:t>
            </a:r>
            <a:endParaRPr lang="ru-RU" b="1">
              <a:solidFill>
                <a:srgbClr val="FCFC50"/>
              </a:solidFill>
            </a:endParaRPr>
          </a:p>
        </p:txBody>
      </p:sp>
      <p:pic>
        <p:nvPicPr>
          <p:cNvPr id="1536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1484313"/>
            <a:ext cx="2971800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3203575" y="5300663"/>
            <a:ext cx="2808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CFC50"/>
                </a:solidFill>
              </a:rPr>
              <a:t>Р</a:t>
            </a:r>
            <a:r>
              <a:rPr lang="en-US" b="1">
                <a:solidFill>
                  <a:srgbClr val="FCFC50"/>
                </a:solidFill>
              </a:rPr>
              <a:t>ельєф родини Ехнатона</a:t>
            </a:r>
            <a:endParaRPr lang="ru-RU" b="1">
              <a:solidFill>
                <a:srgbClr val="FCFC5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rgbClr val="FCFC50"/>
                </a:solidFill>
                <a:latin typeface="Tempus Sans ITC" pitchFamily="82" charset="0"/>
              </a:rPr>
              <a:t>           </a:t>
            </a:r>
            <a:r>
              <a:rPr lang="en-US" sz="4400" b="1" dirty="0" err="1" smtClean="0">
                <a:solidFill>
                  <a:srgbClr val="C00000"/>
                </a:solidFill>
                <a:latin typeface="Tempus Sans ITC" pitchFamily="82" charset="0"/>
              </a:rPr>
              <a:t>Музична</a:t>
            </a:r>
            <a:r>
              <a:rPr lang="en-US" sz="4400" b="1" dirty="0" smtClean="0">
                <a:solidFill>
                  <a:srgbClr val="C00000"/>
                </a:solidFill>
                <a:latin typeface="Tempus Sans ITC" pitchFamily="8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empus Sans ITC" pitchFamily="82" charset="0"/>
              </a:rPr>
              <a:t>культура</a:t>
            </a:r>
            <a:endParaRPr lang="ru-RU" sz="4400" b="1" dirty="0" smtClean="0">
              <a:solidFill>
                <a:srgbClr val="C00000"/>
              </a:solidFill>
              <a:latin typeface="Tempus Sans ITC" pitchFamily="82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08400" y="1557338"/>
            <a:ext cx="2449513" cy="3816350"/>
          </a:xfrm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655762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5734050"/>
            <a:ext cx="5435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484313"/>
            <a:ext cx="338455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6021388"/>
            <a:ext cx="337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FCFC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</a:t>
            </a:r>
            <a:r>
              <a:rPr lang="en-US" b="1">
                <a:solidFill>
                  <a:srgbClr val="FCFC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 ф а  та  ф л е й т а </a:t>
            </a:r>
            <a:endParaRPr lang="ru-RU" b="1">
              <a:solidFill>
                <a:srgbClr val="FCFC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3650" y="1557338"/>
            <a:ext cx="2800350" cy="403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CFC50"/>
                </a:solidFill>
              </a:rPr>
              <a:t>       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</a:rPr>
              <a:t>Винаходи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</a:rPr>
              <a:t>єгиптян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1655762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125538"/>
            <a:ext cx="3233737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2987675" y="4076700"/>
            <a:ext cx="345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CFC50"/>
                </a:solidFill>
                <a:latin typeface="Times New Roman" pitchFamily="18" charset="0"/>
              </a:rPr>
              <a:t>Нор</a:t>
            </a:r>
            <a:r>
              <a:rPr lang="en-US" sz="2000" b="1">
                <a:solidFill>
                  <a:srgbClr val="FCFC50"/>
                </a:solidFill>
                <a:latin typeface="Times New Roman" pitchFamily="18" charset="0"/>
              </a:rPr>
              <a:t>і</a:t>
            </a:r>
            <a:r>
              <a:rPr lang="ru-RU" sz="2000" b="1">
                <a:solidFill>
                  <a:srgbClr val="FCFC50"/>
                </a:solidFill>
                <a:latin typeface="Times New Roman" pitchFamily="18" charset="0"/>
              </a:rPr>
              <a:t>я – </a:t>
            </a:r>
            <a:r>
              <a:rPr lang="en-US" sz="2000" b="1">
                <a:solidFill>
                  <a:srgbClr val="FCFC50"/>
                </a:solidFill>
                <a:latin typeface="Times New Roman" pitchFamily="18" charset="0"/>
              </a:rPr>
              <a:t>давнє </a:t>
            </a:r>
            <a:r>
              <a:rPr lang="ru-RU" sz="2000" b="1">
                <a:solidFill>
                  <a:srgbClr val="FCFC50"/>
                </a:solidFill>
                <a:latin typeface="Times New Roman" pitchFamily="18" charset="0"/>
              </a:rPr>
              <a:t>водо</a:t>
            </a:r>
            <a:r>
              <a:rPr lang="en-US" sz="2000" b="1">
                <a:solidFill>
                  <a:srgbClr val="FCFC50"/>
                </a:solidFill>
                <a:latin typeface="Times New Roman" pitchFamily="18" charset="0"/>
              </a:rPr>
              <a:t>підйомне</a:t>
            </a:r>
            <a:r>
              <a:rPr lang="ru-RU" sz="2000" b="1">
                <a:solidFill>
                  <a:srgbClr val="FCFC50"/>
                </a:solidFill>
                <a:latin typeface="Times New Roman" pitchFamily="18" charset="0"/>
              </a:rPr>
              <a:t> </a:t>
            </a:r>
            <a:endParaRPr lang="en-US" sz="2000" b="1">
              <a:solidFill>
                <a:srgbClr val="FCFC5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CFC50"/>
                </a:solidFill>
                <a:latin typeface="Times New Roman" pitchFamily="18" charset="0"/>
              </a:rPr>
              <a:t>коле</a:t>
            </a:r>
            <a:r>
              <a:rPr lang="en-US" sz="2000" b="1">
                <a:solidFill>
                  <a:srgbClr val="FCFC50"/>
                </a:solidFill>
                <a:latin typeface="Times New Roman" pitchFamily="18" charset="0"/>
              </a:rPr>
              <a:t>со, яке діяло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CFC50"/>
                </a:solidFill>
                <a:latin typeface="Times New Roman" pitchFamily="18" charset="0"/>
              </a:rPr>
              <a:t> під дією течії річки</a:t>
            </a:r>
            <a:endParaRPr lang="ru-RU" sz="2000" b="1">
              <a:solidFill>
                <a:srgbClr val="FCFC50"/>
              </a:solidFill>
              <a:latin typeface="Times New Roman" pitchFamily="18" charset="0"/>
            </a:endParaRPr>
          </a:p>
        </p:txBody>
      </p:sp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0" y="5013325"/>
            <a:ext cx="3059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CFC50"/>
                </a:solidFill>
                <a:latin typeface="Times New Roman" pitchFamily="18" charset="0"/>
              </a:rPr>
              <a:t>Гончарний круг</a:t>
            </a:r>
            <a:endParaRPr lang="ru-RU" sz="2400" b="1">
              <a:solidFill>
                <a:srgbClr val="FCFC50"/>
              </a:solidFill>
              <a:latin typeface="Times New Roman" pitchFamily="18" charset="0"/>
            </a:endParaRPr>
          </a:p>
        </p:txBody>
      </p:sp>
      <p:pic>
        <p:nvPicPr>
          <p:cNvPr id="1741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557338"/>
            <a:ext cx="2736850" cy="3114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6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1125538"/>
            <a:ext cx="23812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ctangle 14"/>
          <p:cNvSpPr>
            <a:spLocks noChangeArrowheads="1"/>
          </p:cNvSpPr>
          <p:nvPr/>
        </p:nvSpPr>
        <p:spPr bwMode="auto">
          <a:xfrm>
            <a:off x="6243638" y="5343525"/>
            <a:ext cx="29003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FCFC50"/>
                </a:solidFill>
                <a:latin typeface="Times New Roman" pitchFamily="18" charset="0"/>
              </a:rPr>
              <a:t>Стародавні єгипетські </a:t>
            </a:r>
            <a:endParaRPr lang="en-US" sz="2000" b="1">
              <a:solidFill>
                <a:srgbClr val="FCFC50"/>
              </a:solidFill>
              <a:latin typeface="Times New Roman" pitchFamily="18" charset="0"/>
            </a:endParaRPr>
          </a:p>
          <a:p>
            <a:r>
              <a:rPr lang="ru-RU" sz="2000" b="1">
                <a:solidFill>
                  <a:srgbClr val="FCFC50"/>
                </a:solidFill>
                <a:latin typeface="Times New Roman" pitchFamily="18" charset="0"/>
              </a:rPr>
              <a:t>медичні інструменти</a:t>
            </a:r>
            <a:r>
              <a:rPr lang="ru-RU" sz="2000" b="1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Хаос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8264" r="9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323850" y="5013325"/>
            <a:ext cx="4392613" cy="1411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Хаос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Пагорб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2124075" y="5157788"/>
            <a:ext cx="5618163" cy="1338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Пагорб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Лотос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7145338"/>
          </a:xfrm>
          <a:prstGeom prst="rect">
            <a:avLst/>
          </a:prstGeom>
          <a:noFill/>
        </p:spPr>
      </p:pic>
      <p:sp>
        <p:nvSpPr>
          <p:cNvPr id="32773" name="WordArt 5"/>
          <p:cNvSpPr>
            <a:spLocks noChangeArrowheads="1" noChangeShapeType="1" noTextEdit="1"/>
          </p:cNvSpPr>
          <p:nvPr/>
        </p:nvSpPr>
        <p:spPr bwMode="auto">
          <a:xfrm>
            <a:off x="250825" y="5949950"/>
            <a:ext cx="3457575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Лотос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Яйце Птаха ГОготу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Бог Солнца 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00763" cy="6858000"/>
          </a:xfrm>
          <a:prstGeom prst="rect">
            <a:avLst/>
          </a:prstGeom>
          <a:noFill/>
        </p:spPr>
      </p:pic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6084888" y="1989138"/>
            <a:ext cx="3059112" cy="3095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Бог 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Сонця 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</a:t>
            </a:r>
            <a:r>
              <a:rPr lang="uk-UA" u="sng" dirty="0" err="1" smtClean="0"/>
              <a:t>ізновиди</a:t>
            </a:r>
            <a:r>
              <a:rPr lang="uk-UA" u="sng" dirty="0" smtClean="0"/>
              <a:t> </a:t>
            </a:r>
            <a:r>
              <a:rPr lang="uk-UA" u="sng" dirty="0" smtClean="0"/>
              <a:t>міфів: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2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000" kern="1200" dirty="0" smtClean="0"/>
                        <a:t>1. </a:t>
                      </a:r>
                      <a:r>
                        <a:rPr lang="uk-UA" sz="2000" u="sng" kern="1200" dirty="0" smtClean="0"/>
                        <a:t>Пояснювальні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 smtClean="0"/>
                        <a:t>пояснюють виникнення якогось явища природи чи людського суспільства.</a:t>
                      </a:r>
                    </a:p>
                    <a:p>
                      <a:endParaRPr lang="uk-U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kern="1200" dirty="0" smtClean="0"/>
                        <a:t>2. </a:t>
                      </a:r>
                      <a:r>
                        <a:rPr lang="uk-UA" sz="2000" u="sng" kern="1200" dirty="0" smtClean="0"/>
                        <a:t>Оповідальні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 smtClean="0"/>
                        <a:t>Розповідають про якісь вигадані історії, про сиву давнину.</a:t>
                      </a:r>
                    </a:p>
                    <a:p>
                      <a:endParaRPr lang="uk-U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kern="1200" dirty="0" smtClean="0"/>
                        <a:t>3. </a:t>
                      </a:r>
                      <a:r>
                        <a:rPr lang="uk-UA" sz="2000" u="sng" kern="1200" dirty="0" smtClean="0"/>
                        <a:t>Міфи про виникнення світу</a:t>
                      </a:r>
                      <a:r>
                        <a:rPr lang="uk-UA" sz="2000" kern="1200" dirty="0" smtClean="0"/>
                        <a:t> 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розповідають про те, як світ створили «надприродні» істоти – боги.</a:t>
                      </a:r>
                      <a:endParaRPr lang="uk-UA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uk-UA" sz="20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Міфи, в яких діють герої – напівбоги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прапращури історичних людей.</a:t>
                      </a:r>
                    </a:p>
                    <a:p>
                      <a:endParaRPr lang="uk-UA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88640"/>
            <a:ext cx="9143999" cy="61378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623731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Слово «Єгипет» походить від давньогрецького слова «</a:t>
            </a:r>
            <a:r>
              <a:rPr lang="uk-UA" dirty="0" err="1" smtClean="0"/>
              <a:t>Египтос</a:t>
            </a:r>
            <a:r>
              <a:rPr lang="uk-UA" dirty="0" smtClean="0"/>
              <a:t>»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Стародавні</a:t>
            </a:r>
            <a:r>
              <a:rPr lang="uk-UA" sz="2000" b="1" dirty="0" smtClean="0">
                <a:solidFill>
                  <a:srgbClr val="C00000"/>
                </a:solidFill>
              </a:rPr>
              <a:t> єгиптяни називали свою країну «</a:t>
            </a:r>
            <a:r>
              <a:rPr lang="uk-UA" sz="2000" b="1" dirty="0" err="1" smtClean="0">
                <a:solidFill>
                  <a:srgbClr val="C00000"/>
                </a:solidFill>
              </a:rPr>
              <a:t>Кемет</a:t>
            </a:r>
            <a:r>
              <a:rPr lang="uk-UA" sz="2000" b="1" dirty="0" smtClean="0">
                <a:solidFill>
                  <a:srgbClr val="C00000"/>
                </a:solidFill>
              </a:rPr>
              <a:t>»  — тобто, «Чорноземна» або «Чорна». Ця назва походила від кольору родючих ґрунтів у </a:t>
            </a:r>
            <a:r>
              <a:rPr lang="uk-UA" sz="2000" b="1" dirty="0" smtClean="0">
                <a:solidFill>
                  <a:srgbClr val="C00000"/>
                </a:solidFill>
              </a:rPr>
              <a:t>біля </a:t>
            </a:r>
            <a:r>
              <a:rPr lang="uk-UA" sz="2000" b="1" dirty="0" smtClean="0">
                <a:solidFill>
                  <a:srgbClr val="C00000"/>
                </a:solidFill>
              </a:rPr>
              <a:t>річки Ніл, основної життєдайної артерії Єгипту..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825" y="980728"/>
            <a:ext cx="8713788" cy="5543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CFC50"/>
                </a:solidFill>
                <a:latin typeface="Times New Roman" pitchFamily="18" charset="0"/>
              </a:rPr>
              <a:t>П и с е м н і с т ь</a:t>
            </a:r>
            <a:endParaRPr lang="uk-UA" dirty="0"/>
          </a:p>
        </p:txBody>
      </p:sp>
      <p:pic>
        <p:nvPicPr>
          <p:cNvPr id="4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2190476" cy="318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1772816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hlink"/>
                </a:solidFill>
                <a:latin typeface="Times New Roman" pitchFamily="18" charset="0"/>
              </a:rPr>
              <a:t>Розеттс</a:t>
            </a:r>
            <a:r>
              <a:rPr lang="en-US" b="1" dirty="0" smtClean="0">
                <a:solidFill>
                  <a:schemeClr val="hlink"/>
                </a:solidFill>
                <a:latin typeface="Times New Roman" pitchFamily="18" charset="0"/>
              </a:rPr>
              <a:t>ь</a:t>
            </a:r>
            <a:r>
              <a:rPr lang="ru-RU" b="1" dirty="0" smtClean="0">
                <a:solidFill>
                  <a:schemeClr val="hlink"/>
                </a:solidFill>
                <a:latin typeface="Times New Roman" pitchFamily="18" charset="0"/>
              </a:rPr>
              <a:t>кий </a:t>
            </a:r>
            <a:r>
              <a:rPr lang="ru-RU" b="1" dirty="0" err="1" smtClean="0">
                <a:solidFill>
                  <a:schemeClr val="hlink"/>
                </a:solidFill>
                <a:latin typeface="Times New Roman" pitchFamily="18" charset="0"/>
              </a:rPr>
              <a:t>кам</a:t>
            </a:r>
            <a:r>
              <a:rPr lang="en-US" b="1" dirty="0" smtClean="0">
                <a:solidFill>
                  <a:schemeClr val="hlink"/>
                </a:solidFill>
                <a:latin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hlink"/>
                </a:solidFill>
                <a:latin typeface="Times New Roman" pitchFamily="18" charset="0"/>
              </a:rPr>
              <a:t>нь</a:t>
            </a:r>
            <a:r>
              <a:rPr lang="en-US" b="1" dirty="0" smtClean="0">
                <a:solidFill>
                  <a:schemeClr val="hlink"/>
                </a:solidFill>
                <a:latin typeface="Times New Roman" pitchFamily="18" charset="0"/>
              </a:rPr>
              <a:t>,</a:t>
            </a:r>
          </a:p>
          <a:p>
            <a:pPr algn="ctr"/>
            <a:r>
              <a:rPr lang="en-US" b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hlink"/>
                </a:solidFill>
                <a:latin typeface="Times New Roman" pitchFamily="18" charset="0"/>
              </a:rPr>
              <a:t>знайдений</a:t>
            </a:r>
            <a:r>
              <a:rPr lang="en-US" b="1" dirty="0" smtClean="0">
                <a:solidFill>
                  <a:schemeClr val="hlink"/>
                </a:solidFill>
                <a:latin typeface="Times New Roman" pitchFamily="18" charset="0"/>
              </a:rPr>
              <a:t>  у  1759р</a:t>
            </a:r>
            <a:r>
              <a:rPr lang="en-US" dirty="0" smtClean="0">
                <a:solidFill>
                  <a:schemeClr val="hlink"/>
                </a:solidFill>
              </a:rPr>
              <a:t>.</a:t>
            </a:r>
          </a:p>
          <a:p>
            <a:pPr algn="ctr"/>
            <a:r>
              <a:rPr lang="en-US" b="1" dirty="0" err="1" smtClean="0">
                <a:solidFill>
                  <a:schemeClr val="hlink"/>
                </a:solidFill>
                <a:latin typeface="Times New Roman" pitchFamily="18" charset="0"/>
              </a:rPr>
              <a:t>Шампольйоном</a:t>
            </a:r>
            <a:r>
              <a:rPr lang="ru-RU" dirty="0" smtClean="0">
                <a:solidFill>
                  <a:schemeClr val="hlink"/>
                </a:solidFill>
              </a:rPr>
              <a:t> </a:t>
            </a:r>
            <a:endParaRPr lang="ru-RU" dirty="0">
              <a:solidFill>
                <a:schemeClr val="hlink"/>
              </a:solidFill>
            </a:endParaRPr>
          </a:p>
        </p:txBody>
      </p:sp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573016"/>
            <a:ext cx="38163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799880" y="5805264"/>
            <a:ext cx="3544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hlink"/>
                </a:solidFill>
                <a:latin typeface="Times New Roman" pitchFamily="18" charset="0"/>
              </a:rPr>
              <a:t>Фрагмент </a:t>
            </a:r>
            <a:r>
              <a:rPr lang="en-US" b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hlink"/>
                </a:solidFill>
                <a:latin typeface="Times New Roman" pitchFamily="18" charset="0"/>
              </a:rPr>
              <a:t>письма</a:t>
            </a:r>
            <a:r>
              <a:rPr lang="en-US" b="1" dirty="0" smtClean="0">
                <a:solidFill>
                  <a:schemeClr val="hlink"/>
                </a:solidFill>
                <a:latin typeface="Times New Roman" pitchFamily="18" charset="0"/>
              </a:rPr>
              <a:t>  </a:t>
            </a:r>
            <a:r>
              <a:rPr lang="en-US" b="1" dirty="0" err="1" smtClean="0">
                <a:solidFill>
                  <a:schemeClr val="hlink"/>
                </a:solidFill>
                <a:latin typeface="Times New Roman" pitchFamily="18" charset="0"/>
              </a:rPr>
              <a:t>ієрогліфами</a:t>
            </a:r>
            <a:r>
              <a:rPr lang="en-US" b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85805" y="6093296"/>
            <a:ext cx="2172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hlink"/>
                </a:solidFill>
              </a:rPr>
              <a:t>письмо слова бога</a:t>
            </a:r>
            <a:r>
              <a:rPr lang="en-US" i="1" dirty="0" smtClean="0">
                <a:solidFill>
                  <a:schemeClr val="hlink"/>
                </a:solidFill>
              </a:rPr>
              <a:t>”</a:t>
            </a:r>
            <a:r>
              <a:rPr lang="ru-RU" dirty="0" smtClean="0">
                <a:solidFill>
                  <a:srgbClr val="FF3300"/>
                </a:solidFill>
              </a:rPr>
              <a:t> </a:t>
            </a:r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829675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П а п і р у с</a:t>
            </a:r>
            <a:endParaRPr lang="ru-RU" sz="4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12875"/>
            <a:ext cx="9144000" cy="5184775"/>
          </a:xfrm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1582738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CFC50"/>
                </a:solidFill>
                <a:latin typeface="Times New Roman" pitchFamily="18" charset="0"/>
              </a:rPr>
              <a:t>     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Картини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на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папірусі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341438"/>
            <a:ext cx="8785225" cy="5183187"/>
          </a:xfrm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655762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b="1" dirty="0" smtClean="0">
                <a:solidFill>
                  <a:srgbClr val="FCFC50"/>
                </a:solidFill>
                <a:latin typeface="Times New Roman" pitchFamily="18" charset="0"/>
              </a:rPr>
              <a:t>                                  </a:t>
            </a:r>
            <a:r>
              <a:rPr lang="en-US" sz="3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А р х і т е к т у р а</a:t>
            </a:r>
            <a:endParaRPr lang="ru-RU" sz="3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0243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60350"/>
            <a:ext cx="4176712" cy="3095625"/>
          </a:xfrm>
          <a:noFill/>
          <a:ln>
            <a:solidFill>
              <a:schemeClr val="tx1"/>
            </a:solidFill>
          </a:ln>
        </p:spPr>
      </p:pic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4225" y="908050"/>
            <a:ext cx="4549775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573463"/>
            <a:ext cx="4176712" cy="313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4292600"/>
            <a:ext cx="365601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5651500" y="5157788"/>
            <a:ext cx="20160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 р а м 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Хатшепсут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2339975" y="981075"/>
            <a:ext cx="436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Луксорс</a:t>
            </a:r>
            <a:r>
              <a:rPr lang="en-US" b="1" dirty="0">
                <a:solidFill>
                  <a:schemeClr val="bg1"/>
                </a:solidFill>
              </a:rPr>
              <a:t>ь</a:t>
            </a:r>
            <a:r>
              <a:rPr lang="ru-RU" b="1" dirty="0">
                <a:solidFill>
                  <a:schemeClr val="bg1"/>
                </a:solidFill>
              </a:rPr>
              <a:t>кий </a:t>
            </a:r>
            <a:r>
              <a:rPr lang="en-US" b="1" dirty="0">
                <a:solidFill>
                  <a:schemeClr val="bg1"/>
                </a:solidFill>
              </a:rPr>
              <a:t>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Карнакс</a:t>
            </a:r>
            <a:r>
              <a:rPr lang="en-US" b="1" dirty="0">
                <a:solidFill>
                  <a:schemeClr val="bg1"/>
                </a:solidFill>
              </a:rPr>
              <a:t>ь</a:t>
            </a:r>
            <a:r>
              <a:rPr lang="ru-RU" b="1" dirty="0">
                <a:solidFill>
                  <a:schemeClr val="bg1"/>
                </a:solidFill>
              </a:rPr>
              <a:t>кий храм</a:t>
            </a:r>
            <a:r>
              <a:rPr lang="en-US" b="1" dirty="0">
                <a:solidFill>
                  <a:schemeClr val="bg1"/>
                </a:solidFill>
              </a:rPr>
              <a:t>и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220663" y="6021388"/>
            <a:ext cx="426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CFC50"/>
                </a:solidFill>
              </a:rPr>
              <a:t>Статуї висотою 20 м – </a:t>
            </a:r>
          </a:p>
          <a:p>
            <a:pPr algn="ctr"/>
            <a:r>
              <a:rPr lang="ru-RU">
                <a:solidFill>
                  <a:srgbClr val="FCFC50"/>
                </a:solidFill>
              </a:rPr>
              <a:t> </a:t>
            </a:r>
            <a:r>
              <a:rPr lang="ru-RU" b="1">
                <a:solidFill>
                  <a:srgbClr val="FCFC50"/>
                </a:solidFill>
              </a:rPr>
              <a:t>комплекс фараона Аменоф</a:t>
            </a:r>
            <a:r>
              <a:rPr lang="en-US" b="1">
                <a:solidFill>
                  <a:srgbClr val="FCFC50"/>
                </a:solidFill>
              </a:rPr>
              <a:t>і</a:t>
            </a:r>
            <a:r>
              <a:rPr lang="ru-RU" b="1">
                <a:solidFill>
                  <a:srgbClr val="FCFC50"/>
                </a:solidFill>
              </a:rPr>
              <a:t>са III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60350"/>
            <a:ext cx="4464050" cy="2952750"/>
          </a:xfrm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60350"/>
            <a:ext cx="4176713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284538"/>
            <a:ext cx="44640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3213100"/>
            <a:ext cx="4356100" cy="331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755650" y="188913"/>
            <a:ext cx="75612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>
                <a:solidFill>
                  <a:srgbClr val="FCFC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 і р а м і д и</a:t>
            </a:r>
            <a:endParaRPr lang="ru-RU" sz="4800" b="1">
              <a:solidFill>
                <a:srgbClr val="FCFC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323850" y="2575949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Археологи </a:t>
            </a:r>
            <a:r>
              <a:rPr lang="ru-RU" b="1" dirty="0" err="1">
                <a:solidFill>
                  <a:schemeClr val="bg1"/>
                </a:solidFill>
              </a:rPr>
              <a:t>нарахували</a:t>
            </a:r>
            <a:r>
              <a:rPr lang="ru-RU" b="1" dirty="0">
                <a:solidFill>
                  <a:schemeClr val="bg1"/>
                </a:solidFill>
              </a:rPr>
              <a:t> 80 </a:t>
            </a:r>
            <a:r>
              <a:rPr lang="ru-RU" b="1" dirty="0" err="1">
                <a:solidFill>
                  <a:schemeClr val="bg1"/>
                </a:solidFill>
              </a:rPr>
              <a:t>єгипетських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пірамід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Самі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знамениті</a:t>
            </a:r>
            <a:r>
              <a:rPr lang="ru-RU" b="1" dirty="0">
                <a:solidFill>
                  <a:schemeClr val="bg1"/>
                </a:solidFill>
              </a:rPr>
              <a:t> три </a:t>
            </a:r>
            <a:r>
              <a:rPr lang="ru-RU" b="1" dirty="0" err="1">
                <a:solidFill>
                  <a:schemeClr val="bg1"/>
                </a:solidFill>
              </a:rPr>
              <a:t>великі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піраміди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біля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Гізи</a:t>
            </a:r>
            <a:r>
              <a:rPr lang="ru-RU" b="1" dirty="0">
                <a:solidFill>
                  <a:schemeClr val="bg1"/>
                </a:solidFill>
              </a:rPr>
              <a:t>: Хеопса (</a:t>
            </a:r>
            <a:r>
              <a:rPr lang="ru-RU" b="1" dirty="0" err="1">
                <a:solidFill>
                  <a:schemeClr val="bg1"/>
                </a:solidFill>
              </a:rPr>
              <a:t>Хуфу</a:t>
            </a:r>
            <a:r>
              <a:rPr lang="ru-RU" b="1" dirty="0">
                <a:solidFill>
                  <a:schemeClr val="bg1"/>
                </a:solidFill>
              </a:rPr>
              <a:t>), </a:t>
            </a:r>
            <a:r>
              <a:rPr lang="ru-RU" b="1" dirty="0" err="1">
                <a:solidFill>
                  <a:schemeClr val="bg1"/>
                </a:solidFill>
              </a:rPr>
              <a:t>Хефрена</a:t>
            </a:r>
            <a:r>
              <a:rPr lang="ru-RU" b="1" dirty="0">
                <a:solidFill>
                  <a:schemeClr val="bg1"/>
                </a:solidFill>
              </a:rPr>
              <a:t> (</a:t>
            </a:r>
            <a:r>
              <a:rPr lang="ru-RU" b="1" dirty="0" err="1">
                <a:solidFill>
                  <a:schemeClr val="bg1"/>
                </a:solidFill>
              </a:rPr>
              <a:t>Хафра</a:t>
            </a:r>
            <a:r>
              <a:rPr lang="ru-RU" b="1" dirty="0">
                <a:solidFill>
                  <a:schemeClr val="bg1"/>
                </a:solidFill>
              </a:rPr>
              <a:t>) </a:t>
            </a:r>
            <a:r>
              <a:rPr lang="ru-RU" b="1" dirty="0" err="1">
                <a:solidFill>
                  <a:schemeClr val="bg1"/>
                </a:solidFill>
              </a:rPr>
              <a:t>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Мекеріна</a:t>
            </a:r>
            <a:r>
              <a:rPr lang="ru-RU" b="1" dirty="0">
                <a:solidFill>
                  <a:schemeClr val="bg1"/>
                </a:solidFill>
              </a:rPr>
              <a:t> (</a:t>
            </a:r>
            <a:r>
              <a:rPr lang="ru-RU" b="1" dirty="0" err="1">
                <a:solidFill>
                  <a:schemeClr val="bg1"/>
                </a:solidFill>
              </a:rPr>
              <a:t>Менкаура</a:t>
            </a:r>
            <a:r>
              <a:rPr lang="ru-RU" b="1" dirty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Экран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Розгадайте ребус  </vt:lpstr>
      <vt:lpstr>Hізновиди міфів:</vt:lpstr>
      <vt:lpstr>Слайд 3</vt:lpstr>
      <vt:lpstr>Стародавні єгиптяни називали свою країну «Кемет»  — тобто, «Чорноземна» або «Чорна». Ця назва походила від кольору родючих ґрунтів у біля річки Ніл, основної життєдайної артерії Єгипту.. </vt:lpstr>
      <vt:lpstr>П и с е м н і с т ь</vt:lpstr>
      <vt:lpstr>П а п і р у с</vt:lpstr>
      <vt:lpstr>      Картини на папірусі</vt:lpstr>
      <vt:lpstr>                                  А р х і т е к т у р а</vt:lpstr>
      <vt:lpstr>Слайд 9</vt:lpstr>
      <vt:lpstr>        М о н у м е н т </vt:lpstr>
      <vt:lpstr>С к у л ь п т у р а</vt:lpstr>
      <vt:lpstr>           Ж и в о п и с</vt:lpstr>
      <vt:lpstr>           Музична культура</vt:lpstr>
      <vt:lpstr>        Винаходи єгиптян 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Розгадайте ребус  </dc:title>
  <dc:creator>User</dc:creator>
  <cp:lastModifiedBy>User</cp:lastModifiedBy>
  <cp:revision>1</cp:revision>
  <dcterms:created xsi:type="dcterms:W3CDTF">2016-04-17T07:36:14Z</dcterms:created>
  <dcterms:modified xsi:type="dcterms:W3CDTF">2016-04-17T08:27:14Z</dcterms:modified>
</cp:coreProperties>
</file>